
<file path=[Content_Types].xml><?xml version="1.0" encoding="utf-8"?>
<Types xmlns="http://schemas.openxmlformats.org/package/2006/content-types">
  <Default Extension="png" ContentType="image/png"/>
  <Default Extension="MPG" ContentType="vide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0" r:id="rId4"/>
    <p:sldId id="261" r:id="rId5"/>
    <p:sldId id="262" r:id="rId6"/>
    <p:sldId id="274" r:id="rId7"/>
    <p:sldId id="263" r:id="rId8"/>
    <p:sldId id="264" r:id="rId9"/>
    <p:sldId id="271" r:id="rId10"/>
    <p:sldId id="272" r:id="rId11"/>
    <p:sldId id="273" r:id="rId12"/>
    <p:sldId id="265" r:id="rId13"/>
    <p:sldId id="266" r:id="rId14"/>
    <p:sldId id="270" r:id="rId15"/>
    <p:sldId id="268" r:id="rId16"/>
  </p:sldIdLst>
  <p:sldSz cx="9144000" cy="6858000" type="screen4x3"/>
  <p:notesSz cx="6870700" cy="100076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8010"/>
    <a:srgbClr val="F5750B"/>
    <a:srgbClr val="F0720A"/>
    <a:srgbClr val="E87B0E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06" y="-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server01\p.porubsky\Dokumenty\prezentace%20-%20OK\NCBI\Internet%202007%20-%208-2013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server01\p.porubsky\Dokumenty\prezentace%20-%20OK\NCBI\Probl&#233;my%20internet%202013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1"/>
          <c:order val="0"/>
          <c:invertIfNegative val="0"/>
          <c:dLbls>
            <c:dLbl>
              <c:idx val="0"/>
              <c:layout>
                <c:manualLayout>
                  <c:x val="2.1825417284168182E-2"/>
                  <c:y val="-9.81595218471921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1825417284168182E-2"/>
                  <c:y val="-9.81595218471921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793674972198762E-2"/>
                  <c:y val="-9.81595218471921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3809546128183472E-2"/>
                  <c:y val="-1.3087936246292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825417284168182E-2"/>
                  <c:y val="-1.6359920307865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9841288440152892E-2"/>
                  <c:y val="-1.3087936246292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1825417284168182E-2"/>
                  <c:y val="-1.3087936246292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'TÉMA (roky)'!$A$2:$A$8</c:f>
              <c:strCach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do 8/2013</c:v>
                </c:pt>
              </c:strCache>
            </c:strRef>
          </c:cat>
          <c:val>
            <c:numRef>
              <c:f>'TÉMA (roky)'!$B$2:$B$8</c:f>
              <c:numCache>
                <c:formatCode>General</c:formatCode>
                <c:ptCount val="7"/>
                <c:pt idx="0">
                  <c:v>25</c:v>
                </c:pt>
                <c:pt idx="1">
                  <c:v>68</c:v>
                </c:pt>
                <c:pt idx="2">
                  <c:v>156</c:v>
                </c:pt>
                <c:pt idx="3">
                  <c:v>193</c:v>
                </c:pt>
                <c:pt idx="4">
                  <c:v>231</c:v>
                </c:pt>
                <c:pt idx="5">
                  <c:v>313</c:v>
                </c:pt>
                <c:pt idx="6">
                  <c:v>209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gapDepth val="50"/>
        <c:shape val="box"/>
        <c:axId val="139239424"/>
        <c:axId val="139242112"/>
        <c:axId val="0"/>
      </c:bar3DChart>
      <c:catAx>
        <c:axId val="13923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39242112"/>
        <c:crosses val="autoZero"/>
        <c:auto val="1"/>
        <c:lblAlgn val="ctr"/>
        <c:lblOffset val="100"/>
        <c:noMultiLvlLbl val="0"/>
      </c:catAx>
      <c:valAx>
        <c:axId val="1392421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9239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770013123359583E-2"/>
          <c:y val="9.3712939206734305E-2"/>
          <c:w val="0.55189260717410327"/>
          <c:h val="0.82217814287342861"/>
        </c:manualLayout>
      </c:layout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'PROBLÉM (roky)'!$A$1:$N$1</c:f>
              <c:strCache>
                <c:ptCount val="14"/>
                <c:pt idx="0">
                  <c:v>OBTĚŽOVÁNÍ CIZÍ OSOBOU, KYBERSTALKING</c:v>
                </c:pt>
                <c:pt idx="1">
                  <c:v>OSTATNÍ INTERNET</c:v>
                </c:pt>
                <c:pt idx="2">
                  <c:v>ZÁVISLOST NA PC/INTERNETU</c:v>
                </c:pt>
                <c:pt idx="3">
                  <c:v>KYBERŠIKANA</c:v>
                </c:pt>
                <c:pt idx="4">
                  <c:v>ONLINE VZTAHY</c:v>
                </c:pt>
                <c:pt idx="5">
                  <c:v>OSTATNÍ KRIMINALITA</c:v>
                </c:pt>
                <c:pt idx="6">
                  <c:v>LÁKÁNÍ NA SCHŮZKU, KYBERGROOMING</c:v>
                </c:pt>
                <c:pt idx="7">
                  <c:v>NELEGÁLNÍ OBSAH</c:v>
                </c:pt>
                <c:pt idx="8">
                  <c:v>ZNEUŽITÍ OSOBNÍCH DAT</c:v>
                </c:pt>
                <c:pt idx="9">
                  <c:v>BEZPEČNOST PROFILU</c:v>
                </c:pt>
                <c:pt idx="10">
                  <c:v>SEXUÁLNÍ HARASSMENT</c:v>
                </c:pt>
                <c:pt idx="11">
                  <c:v>TECHNICKÉ NASTAVENÍ</c:v>
                </c:pt>
                <c:pt idx="12">
                  <c:v>PORNOGRAFIE DOSPĚLÝCH</c:v>
                </c:pt>
                <c:pt idx="13">
                  <c:v>SEXTING</c:v>
                </c:pt>
              </c:strCache>
            </c:strRef>
          </c:cat>
          <c:val>
            <c:numRef>
              <c:f>'PROBLÉM (roky)'!$A$2:$N$2</c:f>
              <c:numCache>
                <c:formatCode>General</c:formatCode>
                <c:ptCount val="14"/>
                <c:pt idx="0">
                  <c:v>50</c:v>
                </c:pt>
                <c:pt idx="1">
                  <c:v>32</c:v>
                </c:pt>
                <c:pt idx="2">
                  <c:v>27</c:v>
                </c:pt>
                <c:pt idx="3">
                  <c:v>24</c:v>
                </c:pt>
                <c:pt idx="4">
                  <c:v>20</c:v>
                </c:pt>
                <c:pt idx="5">
                  <c:v>17</c:v>
                </c:pt>
                <c:pt idx="6">
                  <c:v>12</c:v>
                </c:pt>
                <c:pt idx="7">
                  <c:v>11</c:v>
                </c:pt>
                <c:pt idx="8">
                  <c:v>9</c:v>
                </c:pt>
                <c:pt idx="9">
                  <c:v>8</c:v>
                </c:pt>
                <c:pt idx="10">
                  <c:v>7</c:v>
                </c:pt>
                <c:pt idx="11">
                  <c:v>7</c:v>
                </c:pt>
                <c:pt idx="12">
                  <c:v>6</c:v>
                </c:pt>
                <c:pt idx="1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6922769028871389"/>
          <c:y val="4.2548839189549159E-2"/>
          <c:w val="0.38355008748906383"/>
          <c:h val="0.91250112724364019"/>
        </c:manualLayout>
      </c:layout>
      <c:overlay val="0"/>
      <c:txPr>
        <a:bodyPr/>
        <a:lstStyle/>
        <a:p>
          <a:pPr>
            <a:defRPr sz="1300" baseline="0"/>
          </a:pPr>
          <a:endParaRPr lang="cs-CZ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59891C-DB91-42D2-8C84-7A128E4EFEB7}" type="doc">
      <dgm:prSet loTypeId="urn:microsoft.com/office/officeart/2005/8/layout/arrow5" loCatId="relationship" qsTypeId="urn:microsoft.com/office/officeart/2005/8/quickstyle/3d1" qsCatId="3D" csTypeId="urn:microsoft.com/office/officeart/2005/8/colors/accent0_1" csCatId="mainScheme" phldr="1"/>
      <dgm:spPr/>
      <dgm:t>
        <a:bodyPr/>
        <a:lstStyle/>
        <a:p>
          <a:endParaRPr lang="cs-CZ"/>
        </a:p>
      </dgm:t>
    </dgm:pt>
    <dgm:pt modelId="{CBBAF295-D99F-4278-844C-89BDCB2E8315}">
      <dgm:prSet phldrT="[Text]"/>
      <dgm:spPr/>
      <dgm:t>
        <a:bodyPr/>
        <a:lstStyle/>
        <a:p>
          <a:r>
            <a:rPr lang="cs-CZ" b="1" dirty="0" smtClean="0"/>
            <a:t>Internet jako nástroj komunikace s klienty</a:t>
          </a:r>
          <a:endParaRPr lang="cs-CZ" b="1" dirty="0"/>
        </a:p>
      </dgm:t>
    </dgm:pt>
    <dgm:pt modelId="{CF08848F-8845-4E2E-A3AF-F7ADBF68734F}" type="parTrans" cxnId="{B7977E61-9940-4F27-9957-81B04B750494}">
      <dgm:prSet/>
      <dgm:spPr/>
      <dgm:t>
        <a:bodyPr/>
        <a:lstStyle/>
        <a:p>
          <a:endParaRPr lang="cs-CZ"/>
        </a:p>
      </dgm:t>
    </dgm:pt>
    <dgm:pt modelId="{46E0F8CA-76F6-471C-A818-A81B890CC093}" type="sibTrans" cxnId="{B7977E61-9940-4F27-9957-81B04B750494}">
      <dgm:prSet/>
      <dgm:spPr/>
      <dgm:t>
        <a:bodyPr/>
        <a:lstStyle/>
        <a:p>
          <a:endParaRPr lang="cs-CZ"/>
        </a:p>
      </dgm:t>
    </dgm:pt>
    <dgm:pt modelId="{C2FA919C-272D-4EB4-B3A4-D2AB99750171}">
      <dgm:prSet phldrT="[Text]"/>
      <dgm:spPr/>
      <dgm:t>
        <a:bodyPr/>
        <a:lstStyle/>
        <a:p>
          <a:r>
            <a:rPr lang="cs-CZ" b="1" dirty="0" smtClean="0"/>
            <a:t>Internet jako problém klientů</a:t>
          </a:r>
          <a:endParaRPr lang="cs-CZ" b="1" dirty="0"/>
        </a:p>
      </dgm:t>
    </dgm:pt>
    <dgm:pt modelId="{31E0C7AF-3C16-4ABC-831B-4F204C283119}" type="parTrans" cxnId="{B3C2FB8B-5616-47F2-B62D-55747678DA72}">
      <dgm:prSet/>
      <dgm:spPr/>
      <dgm:t>
        <a:bodyPr/>
        <a:lstStyle/>
        <a:p>
          <a:endParaRPr lang="cs-CZ"/>
        </a:p>
      </dgm:t>
    </dgm:pt>
    <dgm:pt modelId="{6D3F5DD1-60E5-42E9-831C-4A20ECC2BB1C}" type="sibTrans" cxnId="{B3C2FB8B-5616-47F2-B62D-55747678DA72}">
      <dgm:prSet/>
      <dgm:spPr/>
      <dgm:t>
        <a:bodyPr/>
        <a:lstStyle/>
        <a:p>
          <a:endParaRPr lang="cs-CZ"/>
        </a:p>
      </dgm:t>
    </dgm:pt>
    <dgm:pt modelId="{BC360926-C2B8-40E4-A839-FF301B4935C0}" type="pres">
      <dgm:prSet presAssocID="{6A59891C-DB91-42D2-8C84-7A128E4EFEB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085AECAD-893A-4FE5-9AAA-83E4C17FF015}" type="pres">
      <dgm:prSet presAssocID="{CBBAF295-D99F-4278-844C-89BDCB2E8315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7EFFBAC-6793-4929-A372-C1803F9B2685}" type="pres">
      <dgm:prSet presAssocID="{C2FA919C-272D-4EB4-B3A4-D2AB99750171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B6CA83B9-F69B-4EB8-A63A-9396E4087490}" type="presOf" srcId="{6A59891C-DB91-42D2-8C84-7A128E4EFEB7}" destId="{BC360926-C2B8-40E4-A839-FF301B4935C0}" srcOrd="0" destOrd="0" presId="urn:microsoft.com/office/officeart/2005/8/layout/arrow5"/>
    <dgm:cxn modelId="{B7977E61-9940-4F27-9957-81B04B750494}" srcId="{6A59891C-DB91-42D2-8C84-7A128E4EFEB7}" destId="{CBBAF295-D99F-4278-844C-89BDCB2E8315}" srcOrd="0" destOrd="0" parTransId="{CF08848F-8845-4E2E-A3AF-F7ADBF68734F}" sibTransId="{46E0F8CA-76F6-471C-A818-A81B890CC093}"/>
    <dgm:cxn modelId="{B3C2FB8B-5616-47F2-B62D-55747678DA72}" srcId="{6A59891C-DB91-42D2-8C84-7A128E4EFEB7}" destId="{C2FA919C-272D-4EB4-B3A4-D2AB99750171}" srcOrd="1" destOrd="0" parTransId="{31E0C7AF-3C16-4ABC-831B-4F204C283119}" sibTransId="{6D3F5DD1-60E5-42E9-831C-4A20ECC2BB1C}"/>
    <dgm:cxn modelId="{24C1B4F0-B878-4A03-890C-FCB88252C392}" type="presOf" srcId="{CBBAF295-D99F-4278-844C-89BDCB2E8315}" destId="{085AECAD-893A-4FE5-9AAA-83E4C17FF015}" srcOrd="0" destOrd="0" presId="urn:microsoft.com/office/officeart/2005/8/layout/arrow5"/>
    <dgm:cxn modelId="{6DC1258B-BDE8-4CF6-AB7D-BD11EB483670}" type="presOf" srcId="{C2FA919C-272D-4EB4-B3A4-D2AB99750171}" destId="{77EFFBAC-6793-4929-A372-C1803F9B2685}" srcOrd="0" destOrd="0" presId="urn:microsoft.com/office/officeart/2005/8/layout/arrow5"/>
    <dgm:cxn modelId="{78DC418D-F65A-4C0B-95E2-95C93AE19AB5}" type="presParOf" srcId="{BC360926-C2B8-40E4-A839-FF301B4935C0}" destId="{085AECAD-893A-4FE5-9AAA-83E4C17FF015}" srcOrd="0" destOrd="0" presId="urn:microsoft.com/office/officeart/2005/8/layout/arrow5"/>
    <dgm:cxn modelId="{6FADC288-6FA3-477A-9976-5A5AD43266DF}" type="presParOf" srcId="{BC360926-C2B8-40E4-A839-FF301B4935C0}" destId="{77EFFBAC-6793-4929-A372-C1803F9B2685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5AECAD-893A-4FE5-9AAA-83E4C17FF015}">
      <dsp:nvSpPr>
        <dsp:cNvPr id="0" name=""/>
        <dsp:cNvSpPr/>
      </dsp:nvSpPr>
      <dsp:spPr>
        <a:xfrm rot="16200000">
          <a:off x="702" y="261838"/>
          <a:ext cx="4002285" cy="4002285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b="1" kern="1200" dirty="0" smtClean="0"/>
            <a:t>Internet jako nástroj komunikace s klienty</a:t>
          </a:r>
          <a:endParaRPr lang="cs-CZ" sz="2800" b="1" kern="1200" dirty="0"/>
        </a:p>
      </dsp:txBody>
      <dsp:txXfrm rot="5400000">
        <a:off x="702" y="1262409"/>
        <a:ext cx="3301885" cy="2001143"/>
      </dsp:txXfrm>
    </dsp:sp>
    <dsp:sp modelId="{77EFFBAC-6793-4929-A372-C1803F9B2685}">
      <dsp:nvSpPr>
        <dsp:cNvPr id="0" name=""/>
        <dsp:cNvSpPr/>
      </dsp:nvSpPr>
      <dsp:spPr>
        <a:xfrm rot="5400000">
          <a:off x="4226611" y="261838"/>
          <a:ext cx="4002285" cy="4002285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b="1" kern="1200" dirty="0" smtClean="0"/>
            <a:t>Internet jako problém klientů</a:t>
          </a:r>
          <a:endParaRPr lang="cs-CZ" sz="2800" b="1" kern="1200" dirty="0"/>
        </a:p>
      </dsp:txBody>
      <dsp:txXfrm rot="-5400000">
        <a:off x="4927011" y="1262409"/>
        <a:ext cx="3301885" cy="2001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92550" y="0"/>
            <a:ext cx="2976563" cy="500063"/>
          </a:xfrm>
          <a:prstGeom prst="rect">
            <a:avLst/>
          </a:prstGeom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FAFD0586-992C-46CF-8008-218519DD6718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50888"/>
            <a:ext cx="5003800" cy="3752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pPr lvl="0"/>
            <a:endParaRPr lang="en-US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7388" y="4752975"/>
            <a:ext cx="5495925" cy="4503738"/>
          </a:xfrm>
          <a:prstGeom prst="rect">
            <a:avLst/>
          </a:prstGeom>
        </p:spPr>
        <p:txBody>
          <a:bodyPr vert="horz" wrap="square" lIns="96442" tIns="48221" rIns="96442" bIns="48221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cs-CZ" altLang="cs-CZ" noProof="0" smtClean="0"/>
              <a:t>Klepnutím lze upravit styly předlohy textu.</a:t>
            </a:r>
          </a:p>
          <a:p>
            <a:pPr lvl="1"/>
            <a:r>
              <a:rPr lang="cs-CZ" altLang="cs-CZ" noProof="0" smtClean="0"/>
              <a:t>Druhá úroveň</a:t>
            </a:r>
          </a:p>
          <a:p>
            <a:pPr lvl="2"/>
            <a:r>
              <a:rPr lang="cs-CZ" altLang="cs-CZ" noProof="0" smtClean="0"/>
              <a:t>Třetí úroveň</a:t>
            </a:r>
          </a:p>
          <a:p>
            <a:pPr lvl="3"/>
            <a:r>
              <a:rPr lang="cs-CZ" altLang="cs-CZ" noProof="0" smtClean="0"/>
              <a:t>Čtvrtá úroveň</a:t>
            </a:r>
          </a:p>
          <a:p>
            <a:pPr lvl="4"/>
            <a:r>
              <a:rPr lang="cs-CZ" altLang="cs-CZ" noProof="0" smtClean="0"/>
              <a:t>Pátá úroveň</a:t>
            </a:r>
            <a:endParaRPr lang="en-US" altLang="cs-CZ" noProof="0" smtClean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505950"/>
            <a:ext cx="2976563" cy="500063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92550" y="9505950"/>
            <a:ext cx="2976563" cy="500063"/>
          </a:xfrm>
          <a:prstGeom prst="rect">
            <a:avLst/>
          </a:prstGeom>
        </p:spPr>
        <p:txBody>
          <a:bodyPr vert="horz" wrap="square" lIns="96442" tIns="48221" rIns="96442" bIns="4822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0549AC76-B666-4CC7-BA8E-8B802D3CF1F2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6639069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cs-CZ" smtClean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F724F99-5EF2-48C6-9A67-63066BBE19D3}" type="slidenum">
              <a:rPr lang="en-US" altLang="cs-CZ" sz="1300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cs-CZ" sz="130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21B81-60C9-4C0E-B6E2-705E034859AF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1210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0D63F-83AE-4F22-A3F4-589163369E00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58A82-75AF-41C6-A023-BC32B5433289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697526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81CFD-A19A-4C6C-81ED-866C5685B508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BC77A-1788-4BC1-A335-3863E62070BC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64235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2F000-2CEC-45CF-98A3-672624E9EDBA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6B6F2-B408-4575-8F29-E02311256BCC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076466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09E8E-7914-48B9-A916-B836A2B6071A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7937E-3147-4C9C-81CE-185B0C9F1E74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907805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0F858-C407-4737-9887-885CE8A0CFB3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37D0F-4E9D-4A02-A7C4-01CB4B16D6CE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081961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6F4D7-D8D6-474A-AD2A-3FB6FB23ADA1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574A0-8169-479B-B7A5-147368CEDC08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649713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E4723-8D60-4183-9BD5-362B705DB0C2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F1687-3ED8-4301-9168-BFEE0116E352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812469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E6D52-8E48-4D6B-9F14-9EF91FD5A198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A4F4A-B5D4-4AB8-9932-90275DCC9B6A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55901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2AEB8-58D6-44E0-B693-BD7377ED7781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C3B43-783B-4875-B05D-2017906AA96C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232543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A5AF9-AC49-4277-81BC-BA5B63C4D32F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10131-1819-479F-AEF3-C271F7D7EC28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66181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>
          <a:xfrm>
            <a:off x="0" y="0"/>
            <a:ext cx="9144000" cy="6215063"/>
          </a:xfrm>
          <a:prstGeom prst="rect">
            <a:avLst/>
          </a:prstGeom>
          <a:solidFill>
            <a:srgbClr val="E87B0E"/>
          </a:solidFill>
          <a:ln>
            <a:solidFill>
              <a:srgbClr val="E87B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7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  <a:endParaRPr lang="en-US" altLang="cs-CZ" smtClean="0"/>
          </a:p>
        </p:txBody>
      </p:sp>
      <p:sp>
        <p:nvSpPr>
          <p:cNvPr id="1028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  <a:endParaRPr lang="en-US" altLang="cs-CZ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769C6F32-4DAC-4A86-9DEE-7531159A3C2E}" type="datetime1">
              <a:rPr lang="cs-CZ" altLang="cs-CZ"/>
              <a:pPr>
                <a:defRPr/>
              </a:pPr>
              <a:t>18.10.2013</a:t>
            </a:fld>
            <a:endParaRPr lang="en-US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D239907-3F41-4F60-A753-46B346DA4347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  <p:pic>
        <p:nvPicPr>
          <p:cNvPr id="1032" name="Obrázek 7" descr="Logo_linka_bezpeci_240910-11453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248400"/>
            <a:ext cx="23193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" descr="DDB_logo_color_pozitiv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6357938"/>
            <a:ext cx="82391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oax.cz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znamsebezpecne.cz/" TargetMode="External"/><Relationship Id="rId2" Type="http://schemas.openxmlformats.org/officeDocument/2006/relationships/hyperlink" Target="http://www.e-bezpeci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orkalinka.cz/" TargetMode="External"/><Relationship Id="rId5" Type="http://schemas.openxmlformats.org/officeDocument/2006/relationships/hyperlink" Target="http://aplikace.policie.cz/hotline/" TargetMode="External"/><Relationship Id="rId4" Type="http://schemas.openxmlformats.org/officeDocument/2006/relationships/hyperlink" Target="http://www.bezpecne-online.cz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ctrTitle"/>
          </p:nvPr>
        </p:nvSpPr>
        <p:spPr>
          <a:xfrm>
            <a:off x="395288" y="1700213"/>
            <a:ext cx="8280400" cy="4105275"/>
          </a:xfrm>
        </p:spPr>
        <p:txBody>
          <a:bodyPr/>
          <a:lstStyle/>
          <a:p>
            <a:pPr algn="r"/>
            <a:r>
              <a:rPr lang="cs-CZ" altLang="cs-CZ" dirty="0" smtClean="0"/>
              <a:t>Linka bezpečí a bezpečný internet</a:t>
            </a:r>
            <a:br>
              <a:rPr lang="cs-CZ" altLang="cs-CZ" dirty="0" smtClean="0"/>
            </a:br>
            <a:r>
              <a:rPr lang="cs-CZ" altLang="cs-CZ" dirty="0" smtClean="0"/>
              <a:t/>
            </a:r>
            <a:br>
              <a:rPr lang="cs-CZ" altLang="cs-CZ" dirty="0" smtClean="0"/>
            </a:br>
            <a:r>
              <a:rPr lang="cs-CZ" altLang="cs-CZ" sz="2800" dirty="0" err="1" smtClean="0"/>
              <a:t>Searching</a:t>
            </a:r>
            <a:r>
              <a:rPr lang="cs-CZ" altLang="cs-CZ" sz="2800" dirty="0" smtClean="0"/>
              <a:t> Session NTK 2013 </a:t>
            </a:r>
            <a:br>
              <a:rPr lang="cs-CZ" altLang="cs-CZ" sz="2800" dirty="0" smtClean="0"/>
            </a:br>
            <a:r>
              <a:rPr lang="cs-CZ" altLang="cs-CZ" sz="2800" dirty="0" smtClean="0"/>
              <a:t/>
            </a:r>
            <a:br>
              <a:rPr lang="cs-CZ" altLang="cs-CZ" sz="2800" dirty="0" smtClean="0"/>
            </a:br>
            <a:r>
              <a:rPr lang="cs-CZ" altLang="cs-CZ" sz="2800" dirty="0" smtClean="0"/>
              <a:t>Praha,  8. října 2013 </a:t>
            </a:r>
            <a:br>
              <a:rPr lang="cs-CZ" altLang="cs-CZ" sz="2800" dirty="0" smtClean="0"/>
            </a:br>
            <a:r>
              <a:rPr lang="cs-CZ" altLang="cs-CZ" sz="2800" dirty="0" smtClean="0"/>
              <a:t/>
            </a:r>
            <a:br>
              <a:rPr lang="cs-CZ" altLang="cs-CZ" sz="2800" dirty="0" smtClean="0"/>
            </a:br>
            <a:r>
              <a:rPr lang="cs-CZ" altLang="cs-CZ" sz="2800" dirty="0" smtClean="0"/>
              <a:t>Peter Porubský</a:t>
            </a:r>
            <a:br>
              <a:rPr lang="cs-CZ" altLang="cs-CZ" sz="2800" dirty="0" smtClean="0"/>
            </a:br>
            <a:r>
              <a:rPr lang="cs-CZ" altLang="cs-CZ" dirty="0" smtClean="0"/>
              <a:t/>
            </a:r>
            <a:br>
              <a:rPr lang="cs-CZ" altLang="cs-CZ" dirty="0" smtClean="0"/>
            </a:br>
            <a:endParaRPr lang="en-US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algn="r"/>
            <a:r>
              <a:rPr lang="cs-CZ" altLang="cs-CZ" sz="3200" b="1" smtClean="0"/>
              <a:t>Linka bezpečí – aneb znáte jí všichni?</a:t>
            </a:r>
            <a:endParaRPr lang="cs-CZ" altLang="cs-CZ" sz="3200" smtClean="0"/>
          </a:p>
        </p:txBody>
      </p:sp>
      <p:sp>
        <p:nvSpPr>
          <p:cNvPr id="14339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2400" smtClean="0"/>
              <a:t>Dětská krizová linka (linka důvěry), registrovaná sociální služba</a:t>
            </a:r>
          </a:p>
          <a:p>
            <a:r>
              <a:rPr lang="cs-CZ" altLang="cs-CZ" sz="2400" smtClean="0"/>
              <a:t>Založena v roce 1994</a:t>
            </a:r>
          </a:p>
          <a:p>
            <a:r>
              <a:rPr lang="cs-CZ" altLang="cs-CZ" sz="2400" smtClean="0"/>
              <a:t>Pro děti (do 18 let), pro studenty (do 26 let)</a:t>
            </a:r>
          </a:p>
          <a:p>
            <a:r>
              <a:rPr lang="cs-CZ" altLang="cs-CZ" sz="2400" smtClean="0"/>
              <a:t>Číslo 116 111 (staré číslo 800 155 555 funguje)</a:t>
            </a:r>
          </a:p>
          <a:p>
            <a:pPr lvl="1"/>
            <a:r>
              <a:rPr lang="cs-CZ" altLang="cs-CZ" sz="2400" smtClean="0"/>
              <a:t>Zdarma ze všech telefonů</a:t>
            </a:r>
          </a:p>
          <a:p>
            <a:pPr lvl="1"/>
            <a:r>
              <a:rPr lang="cs-CZ" altLang="cs-CZ" sz="2400" smtClean="0"/>
              <a:t>Nonstop provoz</a:t>
            </a:r>
          </a:p>
          <a:p>
            <a:pPr lvl="1"/>
            <a:r>
              <a:rPr lang="cs-CZ" altLang="cs-CZ" sz="2400" smtClean="0"/>
              <a:t>Anonymní kontakt</a:t>
            </a:r>
          </a:p>
          <a:p>
            <a:r>
              <a:rPr lang="cs-CZ" altLang="cs-CZ" sz="2400" smtClean="0"/>
              <a:t>80 konzultantů / 150 h výcvik TKI</a:t>
            </a:r>
          </a:p>
          <a:p>
            <a:r>
              <a:rPr lang="cs-CZ" altLang="cs-CZ" sz="2400" smtClean="0"/>
              <a:t>13 intervizorů/vedoucích směn</a:t>
            </a:r>
          </a:p>
          <a:p>
            <a:endParaRPr lang="cs-CZ" altLang="cs-CZ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algn="r"/>
            <a:r>
              <a:rPr lang="cs-CZ" altLang="cs-CZ" sz="3200" b="1" smtClean="0"/>
              <a:t>Internet a Linka bezpečí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algn="r"/>
            <a:r>
              <a:rPr lang="cs-CZ" altLang="cs-CZ" sz="3200" b="1" smtClean="0"/>
              <a:t>Kontakt na Linku bezpečí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4525962"/>
          </a:xfrm>
        </p:spPr>
        <p:txBody>
          <a:bodyPr/>
          <a:lstStyle/>
          <a:p>
            <a:pPr marL="342900" lvl="1" indent="-342900">
              <a:buFont typeface="Wingdings" panose="05000000000000000000" pitchFamily="2" charset="2"/>
              <a:buChar char="Ø"/>
              <a:defRPr/>
            </a:pPr>
            <a:r>
              <a:rPr lang="cs-CZ" sz="2400" b="1" dirty="0" smtClean="0">
                <a:solidFill>
                  <a:schemeClr val="accent2">
                    <a:lumMod val="50000"/>
                  </a:schemeClr>
                </a:solidFill>
              </a:rPr>
              <a:t>Telefonicky</a:t>
            </a:r>
            <a:r>
              <a:rPr lang="cs-CZ" sz="2400" b="1" dirty="0" smtClean="0"/>
              <a:t> - </a:t>
            </a:r>
            <a:r>
              <a:rPr lang="cs-CZ" sz="3600" b="1" dirty="0" smtClean="0"/>
              <a:t>116 111</a:t>
            </a:r>
          </a:p>
          <a:p>
            <a:pPr marL="460375" lvl="3" indent="0">
              <a:buFont typeface="Arial" charset="0"/>
              <a:buNone/>
              <a:defRPr/>
            </a:pPr>
            <a:r>
              <a:rPr lang="cs-CZ" dirty="0"/>
              <a:t>Zdarma, nonstop</a:t>
            </a:r>
          </a:p>
          <a:p>
            <a:pPr marL="342900" lvl="1" indent="-342900">
              <a:buFont typeface="Wingdings" panose="05000000000000000000" pitchFamily="2" charset="2"/>
              <a:buChar char="Ø"/>
              <a:defRPr/>
            </a:pPr>
            <a:r>
              <a:rPr lang="cs-CZ" sz="2400" b="1" dirty="0" smtClean="0">
                <a:solidFill>
                  <a:schemeClr val="accent2">
                    <a:lumMod val="50000"/>
                  </a:schemeClr>
                </a:solidFill>
              </a:rPr>
              <a:t>Emailová </a:t>
            </a:r>
            <a:r>
              <a:rPr lang="cs-CZ" sz="2400" b="1" dirty="0">
                <a:solidFill>
                  <a:schemeClr val="accent2">
                    <a:lumMod val="50000"/>
                  </a:schemeClr>
                </a:solidFill>
              </a:rPr>
              <a:t>poradna LB</a:t>
            </a:r>
            <a:r>
              <a:rPr lang="cs-CZ" sz="2400" b="1" dirty="0" smtClean="0"/>
              <a:t> - </a:t>
            </a:r>
            <a:r>
              <a:rPr lang="cs-CZ" sz="3600" b="1" dirty="0"/>
              <a:t>pomoc@linkabezpeci.cz</a:t>
            </a:r>
          </a:p>
          <a:p>
            <a:pPr marL="460375" lvl="3" indent="0">
              <a:buFont typeface="Arial" charset="0"/>
              <a:buNone/>
              <a:defRPr/>
            </a:pPr>
            <a:r>
              <a:rPr lang="cs-CZ" dirty="0"/>
              <a:t>Odpověď do tří pracovních dnů </a:t>
            </a:r>
          </a:p>
          <a:p>
            <a:pPr marL="342900" lvl="1" indent="-342900">
              <a:buFont typeface="Wingdings" panose="05000000000000000000" pitchFamily="2" charset="2"/>
              <a:buChar char="Ø"/>
              <a:defRPr/>
            </a:pPr>
            <a:r>
              <a:rPr lang="cs-CZ" sz="2400" b="1" dirty="0" smtClean="0">
                <a:solidFill>
                  <a:schemeClr val="accent2">
                    <a:lumMod val="50000"/>
                  </a:schemeClr>
                </a:solidFill>
              </a:rPr>
              <a:t>Chat </a:t>
            </a:r>
            <a:r>
              <a:rPr lang="cs-CZ" sz="2400" b="1" dirty="0">
                <a:solidFill>
                  <a:schemeClr val="accent2">
                    <a:lumMod val="50000"/>
                  </a:schemeClr>
                </a:solidFill>
              </a:rPr>
              <a:t>Linky bezpečí</a:t>
            </a:r>
            <a:r>
              <a:rPr lang="cs-CZ" sz="2400" b="1" dirty="0" smtClean="0"/>
              <a:t> - </a:t>
            </a:r>
            <a:r>
              <a:rPr lang="cs-CZ" sz="3600" b="1" dirty="0"/>
              <a:t>chat.linkabezpeci.cz</a:t>
            </a:r>
          </a:p>
          <a:p>
            <a:pPr marL="460375" lvl="3" indent="0">
              <a:buFont typeface="Arial" charset="0"/>
              <a:buNone/>
              <a:defRPr/>
            </a:pPr>
            <a:r>
              <a:rPr lang="cs-CZ" dirty="0"/>
              <a:t>Každý den od 15h do 19h, navíc o víkendech mezi 9 a 13 </a:t>
            </a:r>
            <a:r>
              <a:rPr lang="cs-CZ" dirty="0" smtClean="0"/>
              <a:t>h</a:t>
            </a:r>
          </a:p>
          <a:p>
            <a:pPr marL="460375" lvl="3" indent="0">
              <a:buFont typeface="Arial" charset="0"/>
              <a:buNone/>
              <a:defRPr/>
            </a:pPr>
            <a:endParaRPr lang="cs-CZ" dirty="0" smtClean="0"/>
          </a:p>
          <a:p>
            <a:pPr marL="346075" lvl="2" indent="-342900">
              <a:buFont typeface="Wingdings" panose="05000000000000000000" pitchFamily="2" charset="2"/>
              <a:buChar char="Ø"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</a:rPr>
              <a:t>Web</a:t>
            </a:r>
            <a:r>
              <a:rPr lang="cs-CZ" dirty="0" smtClean="0"/>
              <a:t> 	</a:t>
            </a:r>
            <a:r>
              <a:rPr lang="cs-CZ" sz="2800" b="1" dirty="0" smtClean="0"/>
              <a:t>www.linkabezpeci.cz</a:t>
            </a:r>
          </a:p>
          <a:p>
            <a:pPr marL="3175" lvl="2" indent="0">
              <a:buFont typeface="Arial" charset="0"/>
              <a:buNone/>
              <a:defRPr/>
            </a:pPr>
            <a:r>
              <a:rPr lang="cs-CZ" sz="2800" b="1" dirty="0" smtClean="0"/>
              <a:t>		www.pomoconline.cz</a:t>
            </a:r>
            <a:endParaRPr lang="cs-CZ" sz="2800" b="1" dirty="0"/>
          </a:p>
          <a:p>
            <a:pPr marL="3175" lvl="2" indent="0">
              <a:buFont typeface="Arial" charset="0"/>
              <a:buNone/>
              <a:defRPr/>
            </a:pPr>
            <a:endParaRPr lang="cs-CZ" dirty="0"/>
          </a:p>
          <a:p>
            <a:pPr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algn="r"/>
            <a:r>
              <a:rPr lang="cs-CZ" altLang="cs-CZ" sz="3200" b="1" smtClean="0"/>
              <a:t>Linka bezpečí pro rodiče?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4525962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</a:rPr>
              <a:t>Rodičovská linka</a:t>
            </a:r>
          </a:p>
          <a:p>
            <a:pPr marL="0" indent="0">
              <a:buFont typeface="Arial" charset="0"/>
              <a:buNone/>
              <a:defRPr/>
            </a:pPr>
            <a:r>
              <a:rPr lang="cs-CZ" b="1" dirty="0">
                <a:solidFill>
                  <a:schemeClr val="accent2">
                    <a:lumMod val="50000"/>
                  </a:schemeClr>
                </a:solidFill>
              </a:rPr>
              <a:t>Kontakt:   </a:t>
            </a:r>
            <a:r>
              <a:rPr lang="cs-CZ" dirty="0" smtClean="0"/>
              <a:t>	</a:t>
            </a:r>
            <a:r>
              <a:rPr lang="cs-CZ" b="1" dirty="0" smtClean="0"/>
              <a:t>840 111 234</a:t>
            </a:r>
          </a:p>
          <a:p>
            <a:pPr marL="0" indent="0">
              <a:buFont typeface="Arial" charset="0"/>
              <a:buNone/>
              <a:defRPr/>
            </a:pPr>
            <a:r>
              <a:rPr lang="cs-CZ" b="1" dirty="0" smtClean="0"/>
              <a:t>		pomoc@rodicovskalinka.cz</a:t>
            </a:r>
          </a:p>
          <a:p>
            <a:pPr marL="0" indent="0">
              <a:buFont typeface="Arial" charset="0"/>
              <a:buNone/>
              <a:defRPr/>
            </a:pPr>
            <a:endParaRPr lang="cs-CZ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Arial" charset="0"/>
              <a:buNone/>
              <a:defRPr/>
            </a:pPr>
            <a:r>
              <a:rPr lang="cs-CZ" b="1" dirty="0">
                <a:solidFill>
                  <a:schemeClr val="accent2">
                    <a:lumMod val="50000"/>
                  </a:schemeClr>
                </a:solidFill>
              </a:rPr>
              <a:t>Kdy: </a:t>
            </a:r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>		</a:t>
            </a:r>
            <a:r>
              <a:rPr lang="cs-CZ" dirty="0" smtClean="0"/>
              <a:t>PO-ČT 13 – 19h, </a:t>
            </a:r>
          </a:p>
          <a:p>
            <a:pPr marL="0" indent="0">
              <a:buFont typeface="Arial" charset="0"/>
              <a:buNone/>
              <a:defRPr/>
            </a:pPr>
            <a:r>
              <a:rPr lang="cs-CZ" dirty="0" smtClean="0"/>
              <a:t>		PÁ 9 – 15h</a:t>
            </a:r>
          </a:p>
          <a:p>
            <a:pPr marL="0" indent="0">
              <a:buFont typeface="Arial" charset="0"/>
              <a:buNone/>
              <a:defRPr/>
            </a:pPr>
            <a:endParaRPr lang="cs-CZ" sz="1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Arial" charset="0"/>
              <a:buNone/>
              <a:defRPr/>
            </a:pPr>
            <a:r>
              <a:rPr lang="cs-CZ" b="1" dirty="0">
                <a:solidFill>
                  <a:schemeClr val="accent2">
                    <a:lumMod val="50000"/>
                  </a:schemeClr>
                </a:solidFill>
              </a:rPr>
              <a:t>Kdo: </a:t>
            </a:r>
            <a:r>
              <a:rPr lang="cs-CZ" dirty="0" smtClean="0"/>
              <a:t>rodiče, prarodiče, pedagogové, sousedé….</a:t>
            </a:r>
          </a:p>
          <a:p>
            <a:pPr marL="0" indent="0">
              <a:buFont typeface="Arial" charset="0"/>
              <a:buNone/>
              <a:defRPr/>
            </a:pPr>
            <a:endParaRPr lang="cs-CZ" sz="1000" dirty="0" smtClean="0"/>
          </a:p>
          <a:p>
            <a:pPr marL="0" indent="0">
              <a:buFont typeface="Arial" charset="0"/>
              <a:buNone/>
              <a:defRPr/>
            </a:pPr>
            <a:r>
              <a:rPr lang="cs-CZ" b="1" dirty="0">
                <a:solidFill>
                  <a:schemeClr val="accent2">
                    <a:lumMod val="50000"/>
                  </a:schemeClr>
                </a:solidFill>
              </a:rPr>
              <a:t>S čím: </a:t>
            </a:r>
            <a:r>
              <a:rPr lang="cs-CZ" dirty="0" smtClean="0"/>
              <a:t>problémy týkající se dítěte</a:t>
            </a:r>
            <a:endParaRPr lang="cs-CZ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algn="r"/>
            <a:r>
              <a:rPr lang="cs-CZ" altLang="cs-CZ" sz="3200" b="1" smtClean="0"/>
              <a:t>Jeden den na Lince bezpečí</a:t>
            </a:r>
          </a:p>
        </p:txBody>
      </p:sp>
      <p:sp>
        <p:nvSpPr>
          <p:cNvPr id="18435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981075"/>
            <a:ext cx="8362950" cy="1223963"/>
          </a:xfrm>
        </p:spPr>
        <p:txBody>
          <a:bodyPr/>
          <a:lstStyle/>
          <a:p>
            <a:r>
              <a:rPr lang="cs-CZ" altLang="cs-CZ" sz="2400" smtClean="0"/>
              <a:t>653 přijatých hovorů</a:t>
            </a:r>
          </a:p>
          <a:p>
            <a:r>
              <a:rPr lang="cs-CZ" altLang="cs-CZ" sz="2400" smtClean="0"/>
              <a:t>344 řešených hovorů </a:t>
            </a:r>
          </a:p>
          <a:p>
            <a:r>
              <a:rPr lang="cs-CZ" altLang="cs-CZ" sz="2400" smtClean="0"/>
              <a:t>123 hovorů ke konkrétnímu problému</a:t>
            </a:r>
          </a:p>
        </p:txBody>
      </p:sp>
      <p:pic>
        <p:nvPicPr>
          <p:cNvPr id="1843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86000"/>
            <a:ext cx="9144000" cy="457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21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>
          <a:xfrm>
            <a:off x="107950" y="274638"/>
            <a:ext cx="8785225" cy="633412"/>
          </a:xfrm>
        </p:spPr>
        <p:txBody>
          <a:bodyPr/>
          <a:lstStyle/>
          <a:p>
            <a:pPr algn="r"/>
            <a:r>
              <a:rPr lang="cs-CZ" altLang="cs-CZ" sz="3200" b="1" smtClean="0"/>
              <a:t>Počet kontaktů na LB, téma internet (2007 – 2013)</a:t>
            </a:r>
          </a:p>
        </p:txBody>
      </p:sp>
      <p:graphicFrame>
        <p:nvGraphicFramePr>
          <p:cNvPr id="4" name="Zástupný symbol pro obsah 7"/>
          <p:cNvGraphicFramePr>
            <a:graphicFrameLocks noGrp="1"/>
          </p:cNvGraphicFramePr>
          <p:nvPr>
            <p:ph idx="1"/>
          </p:nvPr>
        </p:nvGraphicFramePr>
        <p:xfrm>
          <a:off x="0" y="908720"/>
          <a:ext cx="9144000" cy="5217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779462"/>
          </a:xfrm>
        </p:spPr>
        <p:txBody>
          <a:bodyPr/>
          <a:lstStyle/>
          <a:p>
            <a:pPr algn="r"/>
            <a:r>
              <a:rPr lang="cs-CZ" altLang="cs-CZ" sz="3200" b="1" smtClean="0"/>
              <a:t>Problémy dětí na Lince bezpečí, téma internet</a:t>
            </a:r>
          </a:p>
        </p:txBody>
      </p:sp>
      <p:graphicFrame>
        <p:nvGraphicFramePr>
          <p:cNvPr id="4" name="Zástupný symbol pro obsah 5"/>
          <p:cNvGraphicFramePr>
            <a:graphicFrameLocks noGrp="1"/>
          </p:cNvGraphicFramePr>
          <p:nvPr>
            <p:ph idx="1"/>
          </p:nvPr>
        </p:nvGraphicFramePr>
        <p:xfrm>
          <a:off x="0" y="836712"/>
          <a:ext cx="9144000" cy="5289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b="1" dirty="0"/>
              <a:t>Škodlivý obsah</a:t>
            </a:r>
            <a:r>
              <a:rPr lang="cs-CZ" sz="2800" dirty="0"/>
              <a:t> je jako takový definován zákonem a je předmětem restrikcí omezujících jeho dosažitelnost nebo je to prostě obsah, který sami rodiče určí jako nežádoucí pro své děti. </a:t>
            </a:r>
          </a:p>
          <a:p>
            <a:r>
              <a:rPr lang="cs-CZ" sz="2800" b="1" dirty="0"/>
              <a:t>Ilegální obsah</a:t>
            </a:r>
            <a:r>
              <a:rPr lang="cs-CZ" sz="2800" dirty="0"/>
              <a:t> nebo chování neznamená jen distribuci dětské pornografie či rasistických materiálů, ale také zneužívání počítačových sítí a technologií pro napomáhání jiné trestné činnosti.</a:t>
            </a:r>
          </a:p>
          <a:p>
            <a:pPr marL="0" indent="0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98854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Slovník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r>
              <a:rPr lang="cs-CZ" dirty="0" err="1" smtClean="0"/>
              <a:t>Kyberšikana</a:t>
            </a:r>
            <a:endParaRPr lang="cs-CZ" dirty="0" smtClean="0"/>
          </a:p>
          <a:p>
            <a:r>
              <a:rPr lang="cs-CZ" dirty="0" err="1" smtClean="0"/>
              <a:t>Kyberstalking</a:t>
            </a:r>
            <a:endParaRPr lang="cs-CZ" dirty="0" smtClean="0"/>
          </a:p>
          <a:p>
            <a:r>
              <a:rPr lang="cs-CZ" dirty="0" err="1" smtClean="0"/>
              <a:t>Kybergrooming</a:t>
            </a:r>
            <a:endParaRPr lang="cs-CZ" dirty="0" smtClean="0"/>
          </a:p>
          <a:p>
            <a:r>
              <a:rPr lang="cs-CZ" dirty="0" err="1" smtClean="0"/>
              <a:t>Sexting</a:t>
            </a:r>
            <a:endParaRPr lang="cs-CZ" dirty="0" smtClean="0"/>
          </a:p>
          <a:p>
            <a:r>
              <a:rPr lang="cs-CZ" dirty="0" smtClean="0"/>
              <a:t>Spam</a:t>
            </a:r>
          </a:p>
          <a:p>
            <a:r>
              <a:rPr lang="cs-CZ" dirty="0" err="1" smtClean="0"/>
              <a:t>Hoax</a:t>
            </a:r>
            <a:r>
              <a:rPr lang="cs-CZ" dirty="0" smtClean="0"/>
              <a:t> (</a:t>
            </a:r>
            <a:r>
              <a:rPr lang="cs-CZ" dirty="0" smtClean="0">
                <a:hlinkClick r:id="rId2"/>
              </a:rPr>
              <a:t>www.hoax.cz</a:t>
            </a:r>
            <a:r>
              <a:rPr lang="cs-CZ" dirty="0" smtClean="0"/>
              <a:t>) </a:t>
            </a:r>
          </a:p>
          <a:p>
            <a:r>
              <a:rPr lang="cs-CZ" dirty="0" err="1" smtClean="0"/>
              <a:t>Phishing</a:t>
            </a:r>
            <a:r>
              <a:rPr lang="cs-CZ" dirty="0" smtClean="0"/>
              <a:t>, </a:t>
            </a:r>
            <a:r>
              <a:rPr lang="cs-CZ" dirty="0" err="1" smtClean="0"/>
              <a:t>pharming</a:t>
            </a:r>
            <a:endParaRPr lang="cs-CZ" dirty="0" smtClean="0"/>
          </a:p>
          <a:p>
            <a:r>
              <a:rPr lang="cs-CZ" dirty="0" err="1" smtClean="0"/>
              <a:t>Netolismus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043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Užitečné odkazy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www.e-bezpeci.cz</a:t>
            </a:r>
            <a:endParaRPr lang="cs-CZ" dirty="0" smtClean="0"/>
          </a:p>
          <a:p>
            <a:r>
              <a:rPr lang="cs-CZ" dirty="0" smtClean="0">
                <a:hlinkClick r:id="rId3"/>
              </a:rPr>
              <a:t>www.seznamsebezpecne.cz</a:t>
            </a:r>
            <a:endParaRPr lang="cs-CZ" dirty="0" smtClean="0"/>
          </a:p>
          <a:p>
            <a:r>
              <a:rPr lang="cs-CZ" dirty="0" smtClean="0">
                <a:hlinkClick r:id="rId4"/>
              </a:rPr>
              <a:t>www.bezpecne-online.cz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>
                <a:hlinkClick r:id="rId5"/>
              </a:rPr>
              <a:t>http</a:t>
            </a:r>
            <a:r>
              <a:rPr lang="cs-CZ" dirty="0">
                <a:hlinkClick r:id="rId5"/>
              </a:rPr>
              <a:t>://aplikace.policie.cz/hotline</a:t>
            </a:r>
            <a:r>
              <a:rPr lang="cs-CZ" dirty="0" smtClean="0">
                <a:hlinkClick r:id="rId5"/>
              </a:rPr>
              <a:t>/</a:t>
            </a:r>
            <a:endParaRPr lang="cs-CZ" dirty="0" smtClean="0"/>
          </a:p>
          <a:p>
            <a:r>
              <a:rPr lang="cs-CZ" dirty="0" smtClean="0">
                <a:hlinkClick r:id="rId6"/>
              </a:rPr>
              <a:t>www.horkalinka.cz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22541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65187"/>
          </a:xfrm>
        </p:spPr>
        <p:txBody>
          <a:bodyPr/>
          <a:lstStyle/>
          <a:p>
            <a:pPr algn="r"/>
            <a:r>
              <a:rPr lang="cs-CZ" altLang="cs-CZ" sz="3200" b="1" smtClean="0"/>
              <a:t>Výhody kontaktu s Linkou bezpečí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5538"/>
            <a:ext cx="8507413" cy="5000625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Anonymita </a:t>
            </a:r>
            <a:r>
              <a:rPr lang="cs-CZ" sz="2000" dirty="0" smtClean="0"/>
              <a:t>klient nemusí sdělovat své iniciály, </a:t>
            </a:r>
            <a:r>
              <a:rPr lang="cs-CZ" sz="2000" dirty="0"/>
              <a:t>vystoupení z anonymity je jeho rozhodnutím</a:t>
            </a:r>
          </a:p>
          <a:p>
            <a:pPr>
              <a:spcBef>
                <a:spcPts val="0"/>
              </a:spcBef>
              <a:defRPr/>
            </a:pP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Bezpečí </a:t>
            </a:r>
            <a:r>
              <a:rPr lang="cs-CZ" sz="2000" dirty="0" smtClean="0"/>
              <a:t>o </a:t>
            </a:r>
            <a:r>
              <a:rPr lang="cs-CZ" sz="2000" dirty="0"/>
              <a:t>navázání i ukončení kontaktu klient rozhoduje sám /může kdykoli položit telefon, odejít z </a:t>
            </a:r>
            <a:r>
              <a:rPr lang="cs-CZ" sz="2000" dirty="0" smtClean="0"/>
              <a:t>chatu, </a:t>
            </a:r>
            <a:r>
              <a:rPr lang="cs-CZ" sz="2000" dirty="0"/>
              <a:t>smazat email,  který poslal či dostal z poradny/</a:t>
            </a:r>
          </a:p>
          <a:p>
            <a:pPr>
              <a:spcBef>
                <a:spcPts val="0"/>
              </a:spcBef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Snadná </a:t>
            </a: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dostupnost </a:t>
            </a:r>
            <a:r>
              <a:rPr lang="cs-CZ" sz="2000" dirty="0" smtClean="0"/>
              <a:t>služba </a:t>
            </a:r>
            <a:r>
              <a:rPr lang="cs-CZ" sz="2000" dirty="0"/>
              <a:t>je ve většině případů bezplatná /s výjimkou RL/, vyžaduje jen minimální technické vybavení a či znalosti</a:t>
            </a:r>
          </a:p>
          <a:p>
            <a:pPr>
              <a:spcBef>
                <a:spcPts val="0"/>
              </a:spcBef>
              <a:defRPr/>
            </a:pP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Flexibilita </a:t>
            </a:r>
            <a:r>
              <a:rPr lang="cs-CZ" sz="2000" dirty="0" smtClean="0"/>
              <a:t>možnost </a:t>
            </a:r>
            <a:r>
              <a:rPr lang="cs-CZ" sz="2000" dirty="0"/>
              <a:t>se zaměřit na proces kontaktu a změnu potřeb klienta, ošetřit případné nebezpečí a hrozby.</a:t>
            </a:r>
          </a:p>
          <a:p>
            <a:pPr>
              <a:spcBef>
                <a:spcPts val="0"/>
              </a:spcBef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Nový </a:t>
            </a: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kontext </a:t>
            </a:r>
            <a:r>
              <a:rPr lang="cs-CZ" sz="2000" dirty="0" smtClean="0"/>
              <a:t>klient </a:t>
            </a:r>
            <a:r>
              <a:rPr lang="cs-CZ" sz="2000" dirty="0"/>
              <a:t>svůj problém řeší v nezaujatém prostředí, s osobami, které s ním nemají předchozí zkušenost</a:t>
            </a:r>
          </a:p>
          <a:p>
            <a:pPr marL="342900" lvl="1" indent="-342900">
              <a:spcBef>
                <a:spcPts val="0"/>
              </a:spcBef>
              <a:buSzPct val="70000"/>
              <a:buFont typeface="Arial" charset="0"/>
              <a:buChar char="•"/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  <a:cs typeface="ＭＳ Ｐゴシック" charset="-128"/>
              </a:rPr>
              <a:t>Relevantní </a:t>
            </a: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  <a:cs typeface="ＭＳ Ｐゴシック" charset="-128"/>
              </a:rPr>
              <a:t>informace </a:t>
            </a:r>
            <a:r>
              <a:rPr lang="cs-CZ" sz="2000" dirty="0" smtClean="0"/>
              <a:t>bez </a:t>
            </a:r>
            <a:r>
              <a:rPr lang="cs-CZ" sz="2000" dirty="0"/>
              <a:t>zkreslení laickou interpretací, se znalostí zákonných norem</a:t>
            </a:r>
          </a:p>
          <a:p>
            <a:pPr>
              <a:spcBef>
                <a:spcPts val="0"/>
              </a:spcBef>
              <a:defRPr/>
            </a:pPr>
            <a:r>
              <a:rPr lang="cs-CZ" sz="2000" b="1" dirty="0" smtClean="0">
                <a:solidFill>
                  <a:schemeClr val="accent2">
                    <a:lumMod val="50000"/>
                  </a:schemeClr>
                </a:solidFill>
              </a:rPr>
              <a:t>Možnost intervence </a:t>
            </a:r>
            <a:r>
              <a:rPr lang="cs-CZ" sz="2000" dirty="0" smtClean="0"/>
              <a:t>pokud </a:t>
            </a:r>
            <a:r>
              <a:rPr lang="cs-CZ" sz="2000" dirty="0"/>
              <a:t>předchozí pokusy selhaly, či je klient v akutním ohrožení</a:t>
            </a:r>
          </a:p>
          <a:p>
            <a:pPr marL="0" indent="0">
              <a:buFont typeface="Arial" charset="0"/>
              <a:buNone/>
              <a:defRPr/>
            </a:pPr>
            <a:endParaRPr lang="cs-CZ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algn="r"/>
            <a:r>
              <a:rPr lang="cs-CZ" altLang="cs-CZ" sz="3200" b="1" smtClean="0"/>
              <a:t>Principy práce u hovorů na téma internet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Přijetí</a:t>
            </a:r>
            <a:r>
              <a:rPr lang="cs-CZ" sz="2000" b="1" dirty="0"/>
              <a:t> </a:t>
            </a:r>
            <a:r>
              <a:rPr lang="cs-CZ" sz="2000" dirty="0"/>
              <a:t>bez předsudků. Klient potřebuje a zaslouží si pomoc.</a:t>
            </a:r>
          </a:p>
          <a:p>
            <a:pPr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Respekt</a:t>
            </a:r>
            <a:r>
              <a:rPr lang="cs-CZ" sz="2000" b="1" dirty="0"/>
              <a:t> </a:t>
            </a:r>
            <a:r>
              <a:rPr lang="cs-CZ" sz="2000" dirty="0"/>
              <a:t>ke způsobu, kterým se klient rozhodne o svém problému mluvit, a důvodu volání.</a:t>
            </a:r>
          </a:p>
          <a:p>
            <a:pPr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Ocenění</a:t>
            </a:r>
            <a:r>
              <a:rPr lang="cs-CZ" sz="2000" b="1" dirty="0"/>
              <a:t> </a:t>
            </a:r>
            <a:r>
              <a:rPr lang="cs-CZ" sz="2000" dirty="0"/>
              <a:t>aktivit, které klient podniká, aby problém vyřešil, včetně kontaktování LB.</a:t>
            </a:r>
          </a:p>
          <a:p>
            <a:pPr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Prostor</a:t>
            </a:r>
            <a:r>
              <a:rPr lang="cs-CZ" sz="2000" b="1" dirty="0"/>
              <a:t> </a:t>
            </a:r>
            <a:r>
              <a:rPr lang="cs-CZ" sz="2000" dirty="0"/>
              <a:t>pro klienta, jeho prožívání, potřeby.</a:t>
            </a:r>
          </a:p>
          <a:p>
            <a:pPr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Podpora klienta</a:t>
            </a:r>
            <a:r>
              <a:rPr lang="cs-CZ" sz="2000" dirty="0"/>
              <a:t>, stojíme na jeho straně.</a:t>
            </a:r>
          </a:p>
          <a:p>
            <a:pPr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Informace, odkazy, kontakty.</a:t>
            </a:r>
          </a:p>
          <a:p>
            <a:pPr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Asistence</a:t>
            </a:r>
            <a:r>
              <a:rPr lang="cs-CZ" sz="2000" b="1" dirty="0"/>
              <a:t> </a:t>
            </a:r>
            <a:r>
              <a:rPr lang="cs-CZ" sz="2000" dirty="0"/>
              <a:t>a pomoc při nastavení profilu nebo zablokování obsahu.</a:t>
            </a:r>
          </a:p>
          <a:p>
            <a:pPr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Krizový plán</a:t>
            </a:r>
            <a:r>
              <a:rPr lang="cs-CZ" sz="2000" b="1" dirty="0"/>
              <a:t> </a:t>
            </a:r>
            <a:r>
              <a:rPr lang="cs-CZ" sz="2000" dirty="0"/>
              <a:t>do doby než se situace vyřeší.</a:t>
            </a:r>
          </a:p>
          <a:p>
            <a:pPr>
              <a:defRPr/>
            </a:pP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</a:rPr>
              <a:t>Intervence</a:t>
            </a:r>
            <a:r>
              <a:rPr lang="cs-CZ" sz="2000" b="1" dirty="0"/>
              <a:t> </a:t>
            </a:r>
            <a:r>
              <a:rPr lang="cs-CZ" sz="2000" dirty="0"/>
              <a:t>na odpovědná místa, pokud není v silách klienta situaci  řešit, či jeho pokusy selhávají.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Je Peta doma.MP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7544" y="0"/>
            <a:ext cx="8246007" cy="6185048"/>
          </a:xfrm>
        </p:spPr>
      </p:pic>
    </p:spTree>
    <p:extLst>
      <p:ext uri="{BB962C8B-B14F-4D97-AF65-F5344CB8AC3E}">
        <p14:creationId xmlns:p14="http://schemas.microsoft.com/office/powerpoint/2010/main" val="121712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altLang="cs-CZ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Font typeface="Arial" charset="0"/>
              <a:buNone/>
              <a:defRPr/>
            </a:pPr>
            <a:r>
              <a:rPr lang="cs-CZ" sz="4000" b="1" dirty="0" smtClean="0"/>
              <a:t>Díky za pozornost</a:t>
            </a:r>
          </a:p>
          <a:p>
            <a:pPr marL="0" indent="0">
              <a:buFont typeface="Arial" charset="0"/>
              <a:buNone/>
              <a:defRPr/>
            </a:pPr>
            <a:endParaRPr lang="cs-CZ" b="1" dirty="0" smtClean="0"/>
          </a:p>
          <a:p>
            <a:pPr marL="0" indent="0">
              <a:buFont typeface="Arial" charset="0"/>
              <a:buNone/>
              <a:defRPr/>
            </a:pPr>
            <a:endParaRPr lang="cs-CZ" b="1" dirty="0" smtClean="0"/>
          </a:p>
          <a:p>
            <a:pPr marL="0" indent="0">
              <a:buFont typeface="Arial" charset="0"/>
              <a:buNone/>
              <a:defRPr/>
            </a:pPr>
            <a:endParaRPr lang="cs-CZ" b="1" dirty="0" smtClean="0"/>
          </a:p>
          <a:p>
            <a:pPr marL="0" indent="0">
              <a:buFont typeface="Arial" charset="0"/>
              <a:buNone/>
              <a:defRPr/>
            </a:pPr>
            <a:endParaRPr lang="cs-CZ" b="1" dirty="0" smtClean="0"/>
          </a:p>
          <a:p>
            <a:pPr marL="0" indent="0">
              <a:buFont typeface="Arial" charset="0"/>
              <a:buNone/>
              <a:defRPr/>
            </a:pPr>
            <a:r>
              <a:rPr lang="cs-CZ" b="1" dirty="0" smtClean="0"/>
              <a:t>Peter Porubský</a:t>
            </a:r>
          </a:p>
          <a:p>
            <a:pPr marL="0" indent="0">
              <a:buFont typeface="Arial" charset="0"/>
              <a:buNone/>
              <a:defRPr/>
            </a:pPr>
            <a:r>
              <a:rPr lang="cs-CZ" b="1" dirty="0" smtClean="0">
                <a:solidFill>
                  <a:schemeClr val="accent5">
                    <a:lumMod val="50000"/>
                  </a:schemeClr>
                </a:solidFill>
              </a:rPr>
              <a:t>p.porubsky@linkabezpeci.cz</a:t>
            </a:r>
          </a:p>
          <a:p>
            <a:pPr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2846</TotalTime>
  <Words>379</Words>
  <Application>Microsoft Office PowerPoint</Application>
  <PresentationFormat>Předvádění na obrazovce (4:3)</PresentationFormat>
  <Paragraphs>92</Paragraphs>
  <Slides>15</Slides>
  <Notes>1</Notes>
  <HiddenSlides>0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Motiv sady Office</vt:lpstr>
      <vt:lpstr>Linka bezpečí a bezpečný internet  Searching Session NTK 2013   Praha,  8. října 2013   Peter Porubský  </vt:lpstr>
      <vt:lpstr>Linka bezpečí – aneb znáte jí všichni?</vt:lpstr>
      <vt:lpstr>Internet a Linka bezpečí</vt:lpstr>
      <vt:lpstr>Kontakt na Linku bezpečí</vt:lpstr>
      <vt:lpstr>Linka bezpečí pro rodiče?</vt:lpstr>
      <vt:lpstr>Jeden den na Lince bezpečí</vt:lpstr>
      <vt:lpstr>Počet kontaktů na LB, téma internet (2007 – 2013)</vt:lpstr>
      <vt:lpstr>Problémy dětí na Lince bezpečí, téma internet</vt:lpstr>
      <vt:lpstr>Prezentace aplikace PowerPoint</vt:lpstr>
      <vt:lpstr>Slovník</vt:lpstr>
      <vt:lpstr>Užitečné odkazy</vt:lpstr>
      <vt:lpstr>Výhody kontaktu s Linkou bezpečí</vt:lpstr>
      <vt:lpstr>Principy práce u hovorů na téma internet</vt:lpstr>
      <vt:lpstr>Prezentace aplikace PowerPoint</vt:lpstr>
      <vt:lpstr>Prezentace aplikace PowerPoint</vt:lpstr>
    </vt:vector>
  </TitlesOfParts>
  <Company>OMD Czech, a.s.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Linka Bezpečí  Komunikační strategie</dc:title>
  <dc:creator>Your User Name</dc:creator>
  <cp:lastModifiedBy>LBCS</cp:lastModifiedBy>
  <cp:revision>96</cp:revision>
  <cp:lastPrinted>2012-11-19T09:07:59Z</cp:lastPrinted>
  <dcterms:created xsi:type="dcterms:W3CDTF">2013-06-24T21:15:11Z</dcterms:created>
  <dcterms:modified xsi:type="dcterms:W3CDTF">2013-10-18T14:11:19Z</dcterms:modified>
</cp:coreProperties>
</file>