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handoutMasterIdLst>
    <p:handoutMasterId r:id="rId44"/>
  </p:handoutMasterIdLst>
  <p:sldIdLst>
    <p:sldId id="256" r:id="rId2"/>
    <p:sldId id="286" r:id="rId3"/>
    <p:sldId id="289" r:id="rId4"/>
    <p:sldId id="268" r:id="rId5"/>
    <p:sldId id="269" r:id="rId6"/>
    <p:sldId id="270" r:id="rId7"/>
    <p:sldId id="271" r:id="rId8"/>
    <p:sldId id="272" r:id="rId9"/>
    <p:sldId id="274" r:id="rId10"/>
    <p:sldId id="275" r:id="rId11"/>
    <p:sldId id="276" r:id="rId12"/>
    <p:sldId id="278" r:id="rId13"/>
    <p:sldId id="277" r:id="rId14"/>
    <p:sldId id="281" r:id="rId15"/>
    <p:sldId id="279" r:id="rId16"/>
    <p:sldId id="280" r:id="rId17"/>
    <p:sldId id="290" r:id="rId18"/>
    <p:sldId id="282" r:id="rId19"/>
    <p:sldId id="288" r:id="rId20"/>
    <p:sldId id="261" r:id="rId21"/>
    <p:sldId id="260" r:id="rId22"/>
    <p:sldId id="284" r:id="rId23"/>
    <p:sldId id="292" r:id="rId24"/>
    <p:sldId id="293" r:id="rId25"/>
    <p:sldId id="299" r:id="rId26"/>
    <p:sldId id="294" r:id="rId27"/>
    <p:sldId id="300" r:id="rId28"/>
    <p:sldId id="302" r:id="rId29"/>
    <p:sldId id="295" r:id="rId30"/>
    <p:sldId id="291" r:id="rId31"/>
    <p:sldId id="266" r:id="rId32"/>
    <p:sldId id="305" r:id="rId33"/>
    <p:sldId id="263" r:id="rId34"/>
    <p:sldId id="298" r:id="rId35"/>
    <p:sldId id="262" r:id="rId36"/>
    <p:sldId id="301" r:id="rId37"/>
    <p:sldId id="303" r:id="rId38"/>
    <p:sldId id="283" r:id="rId39"/>
    <p:sldId id="285" r:id="rId40"/>
    <p:sldId id="296" r:id="rId41"/>
    <p:sldId id="297" r:id="rId42"/>
  </p:sldIdLst>
  <p:sldSz cx="9144000" cy="6858000" type="screen4x3"/>
  <p:notesSz cx="9869488" cy="6735763"/>
  <p:defaultTextStyle>
    <a:defPPr>
      <a:defRPr lang="en-US"/>
    </a:defPPr>
    <a:lvl1pPr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56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28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00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72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62" autoAdjust="0"/>
  </p:normalViewPr>
  <p:slideViewPr>
    <p:cSldViewPr>
      <p:cViewPr varScale="1">
        <p:scale>
          <a:sx n="102" d="100"/>
          <a:sy n="102" d="100"/>
        </p:scale>
        <p:origin x="-60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4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udolf\Documents\Prednasky%20v%20Praze\NTK%20Praha\NTK%20Sept%20201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udolf\Documents\Prednasky%20v%20Praze\NTK%20Praha\NTK%20Sept%202010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udolf\Documents\Prednasky%20v%20Praze\NTK%20Praha\NTK%20Sept%202010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udolf\Documents\Prednasky%20v%20Praze\NTK%20Praha\NTK%20Sept%202010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udolf\Documents\Prednasky%20v%20Praze\NTK%20Praha\NTK%20Sept%202010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Rudolf\Documents\Prednasky%20v%20Praze\NTK%20Praha\NTK%20Sept%20201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>
        <c:manualLayout>
          <c:layoutTarget val="inner"/>
          <c:xMode val="edge"/>
          <c:yMode val="edge"/>
          <c:x val="0.12207693297236002"/>
          <c:y val="4.5079206366841082E-2"/>
          <c:w val="0.84796353036797079"/>
          <c:h val="0.87798776326439965"/>
        </c:manualLayout>
      </c:layout>
      <c:scatterChart>
        <c:scatterStyle val="lineMarker"/>
        <c:ser>
          <c:idx val="0"/>
          <c:order val="0"/>
          <c:tx>
            <c:strRef>
              <c:f>Sheet1!$B$1</c:f>
              <c:strCache>
                <c:ptCount val="1"/>
                <c:pt idx="0">
                  <c:v>Books</c:v>
                </c:pt>
              </c:strCache>
            </c:strRef>
          </c:tx>
          <c:xVal>
            <c:numRef>
              <c:f>Sheet1!$A$2:$A$11</c:f>
              <c:numCache>
                <c:formatCode>General</c:formatCode>
                <c:ptCount val="10"/>
                <c:pt idx="0">
                  <c:v>1440</c:v>
                </c:pt>
                <c:pt idx="1">
                  <c:v>1460</c:v>
                </c:pt>
                <c:pt idx="2">
                  <c:v>1500</c:v>
                </c:pt>
                <c:pt idx="3">
                  <c:v>1560</c:v>
                </c:pt>
                <c:pt idx="4">
                  <c:v>1585</c:v>
                </c:pt>
                <c:pt idx="5">
                  <c:v>1660</c:v>
                </c:pt>
                <c:pt idx="6">
                  <c:v>1710</c:v>
                </c:pt>
                <c:pt idx="7">
                  <c:v>1850</c:v>
                </c:pt>
                <c:pt idx="8">
                  <c:v>2000</c:v>
                </c:pt>
                <c:pt idx="9">
                  <c:v>2010</c:v>
                </c:pt>
              </c:numCache>
            </c:numRef>
          </c:xVal>
          <c:yVal>
            <c:numRef>
              <c:f>Sheet1!$B$2:$B$11</c:f>
              <c:numCache>
                <c:formatCode>General</c:formatCode>
                <c:ptCount val="10"/>
                <c:pt idx="0">
                  <c:v>100</c:v>
                </c:pt>
                <c:pt idx="1">
                  <c:v>400</c:v>
                </c:pt>
                <c:pt idx="2">
                  <c:v>600</c:v>
                </c:pt>
                <c:pt idx="3">
                  <c:v>360</c:v>
                </c:pt>
                <c:pt idx="4">
                  <c:v>450</c:v>
                </c:pt>
                <c:pt idx="5">
                  <c:v>20000</c:v>
                </c:pt>
                <c:pt idx="6">
                  <c:v>40000</c:v>
                </c:pt>
                <c:pt idx="7">
                  <c:v>200000</c:v>
                </c:pt>
                <c:pt idx="8">
                  <c:v>5000000</c:v>
                </c:pt>
                <c:pt idx="9">
                  <c:v>5500000</c:v>
                </c:pt>
              </c:numCache>
            </c:numRef>
          </c:yVal>
        </c:ser>
        <c:axId val="84264448"/>
        <c:axId val="84394368"/>
      </c:scatterChart>
      <c:valAx>
        <c:axId val="84264448"/>
        <c:scaling>
          <c:orientation val="minMax"/>
          <c:min val="1600"/>
        </c:scaling>
        <c:axPos val="b"/>
        <c:numFmt formatCode="General" sourceLinked="1"/>
        <c:tickLblPos val="nextTo"/>
        <c:crossAx val="84394368"/>
        <c:crosses val="autoZero"/>
        <c:crossBetween val="midCat"/>
      </c:valAx>
      <c:valAx>
        <c:axId val="84394368"/>
        <c:scaling>
          <c:orientation val="minMax"/>
        </c:scaling>
        <c:axPos val="l"/>
        <c:majorGridlines/>
        <c:numFmt formatCode="#,##0" sourceLinked="0"/>
        <c:tickLblPos val="nextTo"/>
        <c:crossAx val="84264448"/>
        <c:crosses val="autoZero"/>
        <c:crossBetween val="midCat"/>
      </c:valAx>
    </c:plotArea>
    <c:plotVisOnly val="1"/>
  </c:chart>
  <c:spPr>
    <a:ln>
      <a:solidFill>
        <a:srgbClr val="FF0000"/>
      </a:solidFill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autoTitleDeleted val="1"/>
    <c:plotArea>
      <c:layout/>
      <c:scatterChart>
        <c:scatterStyle val="lineMarker"/>
        <c:ser>
          <c:idx val="0"/>
          <c:order val="0"/>
          <c:tx>
            <c:strRef>
              <c:f>Sheet1!$E$1</c:f>
              <c:strCache>
                <c:ptCount val="1"/>
                <c:pt idx="0">
                  <c:v>new books……….</c:v>
                </c:pt>
              </c:strCache>
            </c:strRef>
          </c:tx>
          <c:dLbls>
            <c:dLbl>
              <c:idx val="0"/>
              <c:layout>
                <c:manualLayout>
                  <c:x val="4.1992688643060824E-3"/>
                  <c:y val="-1.4922328691666702E-2"/>
                </c:manualLayout>
              </c:layout>
              <c:showVal val="1"/>
            </c:dLbl>
            <c:dLbl>
              <c:idx val="1"/>
              <c:layout>
                <c:manualLayout>
                  <c:x val="-2.3095978753683452E-2"/>
                  <c:y val="-3.2829123121666602E-2"/>
                </c:manualLayout>
              </c:layout>
              <c:showVal val="1"/>
            </c:dLbl>
            <c:dLbl>
              <c:idx val="2"/>
              <c:layout>
                <c:manualLayout>
                  <c:x val="7.6985706500161368E-17"/>
                  <c:y val="-1.4922328691666672E-2"/>
                </c:manualLayout>
              </c:layout>
              <c:showVal val="1"/>
            </c:dLbl>
            <c:showVal val="1"/>
          </c:dLbls>
          <c:xVal>
            <c:numRef>
              <c:f>Sheet1!$D$7:$D$11</c:f>
              <c:numCache>
                <c:formatCode>General</c:formatCode>
                <c:ptCount val="5"/>
                <c:pt idx="0">
                  <c:v>1999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</c:numCache>
            </c:numRef>
          </c:xVal>
          <c:yVal>
            <c:numRef>
              <c:f>Sheet1!$E$7:$E$11</c:f>
              <c:numCache>
                <c:formatCode>General</c:formatCode>
                <c:ptCount val="5"/>
                <c:pt idx="0">
                  <c:v>130000</c:v>
                </c:pt>
                <c:pt idx="1">
                  <c:v>123000</c:v>
                </c:pt>
                <c:pt idx="2">
                  <c:v>123000</c:v>
                </c:pt>
                <c:pt idx="3">
                  <c:v>119000</c:v>
                </c:pt>
                <c:pt idx="4">
                  <c:v>102000</c:v>
                </c:pt>
              </c:numCache>
            </c:numRef>
          </c:yVal>
        </c:ser>
        <c:axId val="84534016"/>
        <c:axId val="84535552"/>
      </c:scatterChart>
      <c:valAx>
        <c:axId val="84534016"/>
        <c:scaling>
          <c:orientation val="minMax"/>
          <c:min val="1995"/>
        </c:scaling>
        <c:axPos val="b"/>
        <c:numFmt formatCode="General" sourceLinked="1"/>
        <c:tickLblPos val="nextTo"/>
        <c:crossAx val="84535552"/>
        <c:crosses val="autoZero"/>
        <c:crossBetween val="midCat"/>
      </c:valAx>
      <c:valAx>
        <c:axId val="84535552"/>
        <c:scaling>
          <c:orientation val="minMax"/>
          <c:max val="180000"/>
        </c:scaling>
        <c:axPos val="l"/>
        <c:majorGridlines/>
        <c:numFmt formatCode="General" sourceLinked="1"/>
        <c:tickLblPos val="nextTo"/>
        <c:crossAx val="84534016"/>
        <c:crosses val="autoZero"/>
        <c:crossBetween val="midCat"/>
        <c:dispUnits>
          <c:builtInUnit val="thousands"/>
          <c:dispUnitsLbl>
            <c:layout>
              <c:manualLayout>
                <c:xMode val="edge"/>
                <c:yMode val="edge"/>
                <c:x val="2.3095978753683452E-2"/>
                <c:y val="0.23607875981583731"/>
              </c:manualLayout>
            </c:layout>
            <c:tx>
              <c:rich>
                <a:bodyPr/>
                <a:lstStyle/>
                <a:p>
                  <a:pPr>
                    <a:defRPr/>
                  </a:pPr>
                  <a:r>
                    <a:rPr lang="en-GB" sz="1800" dirty="0" smtClean="0"/>
                    <a:t>Thousands</a:t>
                  </a:r>
                  <a:endParaRPr lang="en-GB" sz="1800" dirty="0"/>
                </a:p>
              </c:rich>
            </c:tx>
          </c:dispUnitsLbl>
        </c:dispUnits>
      </c:valAx>
    </c:plotArea>
    <c:legend>
      <c:legendPos val="r"/>
      <c:layout/>
    </c:legend>
    <c:plotVisOnly val="1"/>
  </c:chart>
  <c:spPr>
    <a:ln>
      <a:solidFill>
        <a:srgbClr val="FF0000"/>
      </a:solidFill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plotArea>
      <c:layout/>
      <c:scatterChart>
        <c:scatterStyle val="lineMarker"/>
        <c:ser>
          <c:idx val="0"/>
          <c:order val="0"/>
          <c:tx>
            <c:strRef>
              <c:f>Sheet1!$E$1</c:f>
              <c:strCache>
                <c:ptCount val="1"/>
                <c:pt idx="0">
                  <c:v>new books……….</c:v>
                </c:pt>
              </c:strCache>
            </c:strRef>
          </c:tx>
          <c:xVal>
            <c:numRef>
              <c:f>Sheet1!$D$7:$D$11</c:f>
              <c:numCache>
                <c:formatCode>General</c:formatCode>
                <c:ptCount val="5"/>
                <c:pt idx="0">
                  <c:v>1999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</c:numCache>
            </c:numRef>
          </c:xVal>
          <c:yVal>
            <c:numRef>
              <c:f>Sheet1!$E$7:$E$11</c:f>
              <c:numCache>
                <c:formatCode>General</c:formatCode>
                <c:ptCount val="5"/>
                <c:pt idx="0">
                  <c:v>130000</c:v>
                </c:pt>
                <c:pt idx="1">
                  <c:v>123000</c:v>
                </c:pt>
                <c:pt idx="2">
                  <c:v>123000</c:v>
                </c:pt>
                <c:pt idx="3">
                  <c:v>119000</c:v>
                </c:pt>
                <c:pt idx="4">
                  <c:v>102000</c:v>
                </c:pt>
              </c:numCache>
            </c:numRef>
          </c:yVal>
        </c:ser>
        <c:ser>
          <c:idx val="1"/>
          <c:order val="1"/>
          <c:tx>
            <c:strRef>
              <c:f>Sheet1!$F$1</c:f>
              <c:strCache>
                <c:ptCount val="1"/>
                <c:pt idx="0">
                  <c:v>new journal issues</c:v>
                </c:pt>
              </c:strCache>
            </c:strRef>
          </c:tx>
          <c:xVal>
            <c:numRef>
              <c:f>Sheet1!$D$7:$D$11</c:f>
              <c:numCache>
                <c:formatCode>General</c:formatCode>
                <c:ptCount val="5"/>
                <c:pt idx="0">
                  <c:v>1999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</c:numCache>
            </c:numRef>
          </c:xVal>
          <c:yVal>
            <c:numRef>
              <c:f>Sheet1!$F$7:$F$11</c:f>
              <c:numCache>
                <c:formatCode>General</c:formatCode>
                <c:ptCount val="5"/>
                <c:pt idx="0">
                  <c:v>144000</c:v>
                </c:pt>
                <c:pt idx="1">
                  <c:v>161000</c:v>
                </c:pt>
                <c:pt idx="2">
                  <c:v>145000</c:v>
                </c:pt>
                <c:pt idx="3">
                  <c:v>139000</c:v>
                </c:pt>
                <c:pt idx="4">
                  <c:v>125000</c:v>
                </c:pt>
              </c:numCache>
            </c:numRef>
          </c:yVal>
        </c:ser>
        <c:axId val="84888576"/>
        <c:axId val="84906752"/>
      </c:scatterChart>
      <c:valAx>
        <c:axId val="84888576"/>
        <c:scaling>
          <c:orientation val="minMax"/>
          <c:min val="1995"/>
        </c:scaling>
        <c:axPos val="b"/>
        <c:numFmt formatCode="General" sourceLinked="1"/>
        <c:tickLblPos val="nextTo"/>
        <c:crossAx val="84906752"/>
        <c:crosses val="autoZero"/>
        <c:crossBetween val="midCat"/>
      </c:valAx>
      <c:valAx>
        <c:axId val="84906752"/>
        <c:scaling>
          <c:orientation val="minMax"/>
        </c:scaling>
        <c:axPos val="l"/>
        <c:majorGridlines/>
        <c:numFmt formatCode="General" sourceLinked="1"/>
        <c:tickLblPos val="nextTo"/>
        <c:crossAx val="84888576"/>
        <c:crosses val="autoZero"/>
        <c:crossBetween val="midCat"/>
        <c:dispUnits>
          <c:builtInUnit val="thousands"/>
          <c:dispUnitsLbl>
            <c:layout>
              <c:manualLayout>
                <c:xMode val="edge"/>
                <c:yMode val="edge"/>
                <c:x val="2.3095978753683452E-2"/>
                <c:y val="0.23607875981583731"/>
              </c:manualLayout>
            </c:layout>
            <c:tx>
              <c:rich>
                <a:bodyPr/>
                <a:lstStyle/>
                <a:p>
                  <a:pPr>
                    <a:defRPr/>
                  </a:pPr>
                  <a:r>
                    <a:rPr lang="en-GB" sz="1800" dirty="0" smtClean="0"/>
                    <a:t>Thousands</a:t>
                  </a:r>
                  <a:endParaRPr lang="en-GB" sz="1800" dirty="0"/>
                </a:p>
              </c:rich>
            </c:tx>
          </c:dispUnitsLbl>
        </c:dispUnits>
      </c:valAx>
    </c:plotArea>
    <c:legend>
      <c:legendPos val="r"/>
      <c:layout/>
    </c:legend>
    <c:plotVisOnly val="1"/>
  </c:chart>
  <c:spPr>
    <a:ln>
      <a:solidFill>
        <a:srgbClr val="FF0000"/>
      </a:solidFill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plotArea>
      <c:layout/>
      <c:scatterChart>
        <c:scatterStyle val="lineMarker"/>
        <c:ser>
          <c:idx val="0"/>
          <c:order val="0"/>
          <c:tx>
            <c:strRef>
              <c:f>Sheet1!$E$1</c:f>
              <c:strCache>
                <c:ptCount val="1"/>
                <c:pt idx="0">
                  <c:v>new books……….</c:v>
                </c:pt>
              </c:strCache>
            </c:strRef>
          </c:tx>
          <c:xVal>
            <c:numRef>
              <c:f>Sheet1!$D$7:$D$11</c:f>
              <c:numCache>
                <c:formatCode>General</c:formatCode>
                <c:ptCount val="5"/>
                <c:pt idx="0">
                  <c:v>1999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</c:numCache>
            </c:numRef>
          </c:xVal>
          <c:yVal>
            <c:numRef>
              <c:f>Sheet1!$E$7:$E$11</c:f>
              <c:numCache>
                <c:formatCode>General</c:formatCode>
                <c:ptCount val="5"/>
                <c:pt idx="0">
                  <c:v>130000</c:v>
                </c:pt>
                <c:pt idx="1">
                  <c:v>123000</c:v>
                </c:pt>
                <c:pt idx="2">
                  <c:v>123000</c:v>
                </c:pt>
                <c:pt idx="3">
                  <c:v>119000</c:v>
                </c:pt>
                <c:pt idx="4">
                  <c:v>102000</c:v>
                </c:pt>
              </c:numCache>
            </c:numRef>
          </c:yVal>
        </c:ser>
        <c:ser>
          <c:idx val="1"/>
          <c:order val="1"/>
          <c:tx>
            <c:strRef>
              <c:f>Sheet1!$F$1</c:f>
              <c:strCache>
                <c:ptCount val="1"/>
                <c:pt idx="0">
                  <c:v>new journal issues</c:v>
                </c:pt>
              </c:strCache>
            </c:strRef>
          </c:tx>
          <c:xVal>
            <c:numRef>
              <c:f>Sheet1!$D$7:$D$11</c:f>
              <c:numCache>
                <c:formatCode>General</c:formatCode>
                <c:ptCount val="5"/>
                <c:pt idx="0">
                  <c:v>1999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</c:numCache>
            </c:numRef>
          </c:xVal>
          <c:yVal>
            <c:numRef>
              <c:f>Sheet1!$F$7:$F$11</c:f>
              <c:numCache>
                <c:formatCode>General</c:formatCode>
                <c:ptCount val="5"/>
                <c:pt idx="0">
                  <c:v>144000</c:v>
                </c:pt>
                <c:pt idx="1">
                  <c:v>161000</c:v>
                </c:pt>
                <c:pt idx="2">
                  <c:v>145000</c:v>
                </c:pt>
                <c:pt idx="3">
                  <c:v>139000</c:v>
                </c:pt>
                <c:pt idx="4">
                  <c:v>125000</c:v>
                </c:pt>
              </c:numCache>
            </c:numRef>
          </c:yVal>
        </c:ser>
        <c:axId val="84932096"/>
        <c:axId val="84933632"/>
      </c:scatterChart>
      <c:valAx>
        <c:axId val="84932096"/>
        <c:scaling>
          <c:orientation val="minMax"/>
          <c:min val="1995"/>
        </c:scaling>
        <c:axPos val="b"/>
        <c:numFmt formatCode="General" sourceLinked="1"/>
        <c:tickLblPos val="nextTo"/>
        <c:crossAx val="84933632"/>
        <c:crosses val="autoZero"/>
        <c:crossBetween val="midCat"/>
      </c:valAx>
      <c:valAx>
        <c:axId val="84933632"/>
        <c:scaling>
          <c:orientation val="minMax"/>
        </c:scaling>
        <c:axPos val="l"/>
        <c:majorGridlines/>
        <c:numFmt formatCode="General" sourceLinked="1"/>
        <c:tickLblPos val="nextTo"/>
        <c:crossAx val="84932096"/>
        <c:crosses val="autoZero"/>
        <c:crossBetween val="midCat"/>
        <c:dispUnits>
          <c:builtInUnit val="thousands"/>
          <c:dispUnitsLbl>
            <c:layout>
              <c:manualLayout>
                <c:xMode val="edge"/>
                <c:yMode val="edge"/>
                <c:x val="2.3095978753683452E-2"/>
                <c:y val="0.23607875981583731"/>
              </c:manualLayout>
            </c:layout>
            <c:tx>
              <c:rich>
                <a:bodyPr/>
                <a:lstStyle/>
                <a:p>
                  <a:pPr>
                    <a:defRPr/>
                  </a:pPr>
                  <a:r>
                    <a:rPr lang="en-GB" sz="1800" dirty="0" smtClean="0"/>
                    <a:t>Thousands</a:t>
                  </a:r>
                  <a:endParaRPr lang="en-GB" sz="1800" dirty="0"/>
                </a:p>
              </c:rich>
            </c:tx>
          </c:dispUnitsLbl>
        </c:dispUnits>
      </c:valAx>
    </c:plotArea>
    <c:legend>
      <c:legendPos val="r"/>
      <c:layout/>
    </c:legend>
    <c:plotVisOnly val="1"/>
  </c:chart>
  <c:spPr>
    <a:ln>
      <a:solidFill>
        <a:srgbClr val="FF0000"/>
      </a:solidFill>
    </a:ln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plotArea>
      <c:layout/>
      <c:scatterChart>
        <c:scatterStyle val="lineMarker"/>
        <c:ser>
          <c:idx val="0"/>
          <c:order val="0"/>
          <c:tx>
            <c:strRef>
              <c:f>Sheet1!$E$1</c:f>
              <c:strCache>
                <c:ptCount val="1"/>
                <c:pt idx="0">
                  <c:v>new books……….</c:v>
                </c:pt>
              </c:strCache>
            </c:strRef>
          </c:tx>
          <c:xVal>
            <c:numRef>
              <c:f>Sheet1!$D$7:$D$11</c:f>
              <c:numCache>
                <c:formatCode>General</c:formatCode>
                <c:ptCount val="5"/>
                <c:pt idx="0">
                  <c:v>1999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</c:numCache>
            </c:numRef>
          </c:xVal>
          <c:yVal>
            <c:numRef>
              <c:f>Sheet1!$E$7:$E$11</c:f>
              <c:numCache>
                <c:formatCode>General</c:formatCode>
                <c:ptCount val="5"/>
                <c:pt idx="0">
                  <c:v>130000</c:v>
                </c:pt>
                <c:pt idx="1">
                  <c:v>123000</c:v>
                </c:pt>
                <c:pt idx="2">
                  <c:v>123000</c:v>
                </c:pt>
                <c:pt idx="3">
                  <c:v>119000</c:v>
                </c:pt>
                <c:pt idx="4">
                  <c:v>102000</c:v>
                </c:pt>
              </c:numCache>
            </c:numRef>
          </c:yVal>
        </c:ser>
        <c:ser>
          <c:idx val="1"/>
          <c:order val="1"/>
          <c:tx>
            <c:strRef>
              <c:f>Sheet1!$F$1</c:f>
              <c:strCache>
                <c:ptCount val="1"/>
                <c:pt idx="0">
                  <c:v>new journal issues</c:v>
                </c:pt>
              </c:strCache>
            </c:strRef>
          </c:tx>
          <c:xVal>
            <c:numRef>
              <c:f>Sheet1!$D$7:$D$11</c:f>
              <c:numCache>
                <c:formatCode>General</c:formatCode>
                <c:ptCount val="5"/>
                <c:pt idx="0">
                  <c:v>1999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</c:numCache>
            </c:numRef>
          </c:xVal>
          <c:yVal>
            <c:numRef>
              <c:f>Sheet1!$F$7:$F$11</c:f>
              <c:numCache>
                <c:formatCode>General</c:formatCode>
                <c:ptCount val="5"/>
                <c:pt idx="0">
                  <c:v>144000</c:v>
                </c:pt>
                <c:pt idx="1">
                  <c:v>161000</c:v>
                </c:pt>
                <c:pt idx="2">
                  <c:v>145000</c:v>
                </c:pt>
                <c:pt idx="3">
                  <c:v>139000</c:v>
                </c:pt>
                <c:pt idx="4">
                  <c:v>125000</c:v>
                </c:pt>
              </c:numCache>
            </c:numRef>
          </c:yVal>
        </c:ser>
        <c:ser>
          <c:idx val="2"/>
          <c:order val="2"/>
          <c:tx>
            <c:v>e-journals</c:v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</c:spPr>
          </c:marker>
          <c:xVal>
            <c:numRef>
              <c:f>Sheet1!$M$1:$M$6</c:f>
              <c:numCache>
                <c:formatCode>General</c:formatCode>
                <c:ptCount val="6"/>
                <c:pt idx="0">
                  <c:v>1990</c:v>
                </c:pt>
                <c:pt idx="1">
                  <c:v>1994</c:v>
                </c:pt>
                <c:pt idx="2">
                  <c:v>1996</c:v>
                </c:pt>
                <c:pt idx="3">
                  <c:v>1997</c:v>
                </c:pt>
                <c:pt idx="4">
                  <c:v>1999</c:v>
                </c:pt>
                <c:pt idx="5">
                  <c:v>2010</c:v>
                </c:pt>
              </c:numCache>
            </c:numRef>
          </c:xVal>
          <c:yVal>
            <c:numRef>
              <c:f>Sheet1!$N$1:$N$6</c:f>
              <c:numCache>
                <c:formatCode>General</c:formatCode>
                <c:ptCount val="6"/>
                <c:pt idx="0">
                  <c:v>5</c:v>
                </c:pt>
                <c:pt idx="1">
                  <c:v>39</c:v>
                </c:pt>
                <c:pt idx="2">
                  <c:v>115</c:v>
                </c:pt>
                <c:pt idx="3">
                  <c:v>1300</c:v>
                </c:pt>
                <c:pt idx="4">
                  <c:v>3200</c:v>
                </c:pt>
                <c:pt idx="5">
                  <c:v>60500</c:v>
                </c:pt>
              </c:numCache>
            </c:numRef>
          </c:yVal>
        </c:ser>
        <c:axId val="85102976"/>
        <c:axId val="85104896"/>
      </c:scatterChart>
      <c:valAx>
        <c:axId val="85102976"/>
        <c:scaling>
          <c:orientation val="minMax"/>
          <c:max val="2010"/>
          <c:min val="1995"/>
        </c:scaling>
        <c:axPos val="b"/>
        <c:numFmt formatCode="General" sourceLinked="1"/>
        <c:tickLblPos val="nextTo"/>
        <c:crossAx val="85104896"/>
        <c:crosses val="autoZero"/>
        <c:crossBetween val="midCat"/>
      </c:valAx>
      <c:valAx>
        <c:axId val="85104896"/>
        <c:scaling>
          <c:orientation val="minMax"/>
        </c:scaling>
        <c:axPos val="l"/>
        <c:majorGridlines/>
        <c:numFmt formatCode="General" sourceLinked="1"/>
        <c:tickLblPos val="nextTo"/>
        <c:crossAx val="85102976"/>
        <c:crosses val="autoZero"/>
        <c:crossBetween val="midCat"/>
        <c:dispUnits>
          <c:builtInUnit val="thousands"/>
          <c:dispUnitsLbl>
            <c:layout>
              <c:manualLayout>
                <c:xMode val="edge"/>
                <c:yMode val="edge"/>
                <c:x val="2.3095978753683452E-2"/>
                <c:y val="0.23607875981583731"/>
              </c:manualLayout>
            </c:layout>
            <c:tx>
              <c:rich>
                <a:bodyPr/>
                <a:lstStyle/>
                <a:p>
                  <a:pPr>
                    <a:defRPr/>
                  </a:pPr>
                  <a:r>
                    <a:rPr lang="en-GB" sz="1800" dirty="0" smtClean="0"/>
                    <a:t>Thousands</a:t>
                  </a:r>
                  <a:endParaRPr lang="en-GB" sz="1800" dirty="0"/>
                </a:p>
              </c:rich>
            </c:tx>
          </c:dispUnitsLbl>
        </c:dispUnits>
      </c:valAx>
    </c:plotArea>
    <c:legend>
      <c:legendPos val="r"/>
      <c:layout/>
    </c:legend>
    <c:plotVisOnly val="1"/>
  </c:chart>
  <c:spPr>
    <a:ln>
      <a:solidFill>
        <a:srgbClr val="FF0000"/>
      </a:solidFill>
    </a:ln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plotArea>
      <c:layout/>
      <c:scatterChart>
        <c:scatterStyle val="lineMarker"/>
        <c:ser>
          <c:idx val="0"/>
          <c:order val="0"/>
          <c:tx>
            <c:strRef>
              <c:f>Sheet1!$E$1</c:f>
              <c:strCache>
                <c:ptCount val="1"/>
                <c:pt idx="0">
                  <c:v>new books……….</c:v>
                </c:pt>
              </c:strCache>
            </c:strRef>
          </c:tx>
          <c:xVal>
            <c:numRef>
              <c:f>Sheet1!$D$7:$D$11</c:f>
              <c:numCache>
                <c:formatCode>General</c:formatCode>
                <c:ptCount val="5"/>
                <c:pt idx="0">
                  <c:v>1999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</c:numCache>
            </c:numRef>
          </c:xVal>
          <c:yVal>
            <c:numRef>
              <c:f>Sheet1!$E$7:$E$11</c:f>
              <c:numCache>
                <c:formatCode>General</c:formatCode>
                <c:ptCount val="5"/>
                <c:pt idx="0">
                  <c:v>130000</c:v>
                </c:pt>
                <c:pt idx="1">
                  <c:v>123000</c:v>
                </c:pt>
                <c:pt idx="2">
                  <c:v>123000</c:v>
                </c:pt>
                <c:pt idx="3">
                  <c:v>119000</c:v>
                </c:pt>
                <c:pt idx="4">
                  <c:v>102000</c:v>
                </c:pt>
              </c:numCache>
            </c:numRef>
          </c:yVal>
        </c:ser>
        <c:ser>
          <c:idx val="1"/>
          <c:order val="1"/>
          <c:tx>
            <c:strRef>
              <c:f>Sheet1!$F$1</c:f>
              <c:strCache>
                <c:ptCount val="1"/>
                <c:pt idx="0">
                  <c:v>new journal issues</c:v>
                </c:pt>
              </c:strCache>
            </c:strRef>
          </c:tx>
          <c:xVal>
            <c:numRef>
              <c:f>Sheet1!$D$7:$D$11</c:f>
              <c:numCache>
                <c:formatCode>General</c:formatCode>
                <c:ptCount val="5"/>
                <c:pt idx="0">
                  <c:v>1999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</c:numCache>
            </c:numRef>
          </c:xVal>
          <c:yVal>
            <c:numRef>
              <c:f>Sheet1!$F$7:$F$11</c:f>
              <c:numCache>
                <c:formatCode>General</c:formatCode>
                <c:ptCount val="5"/>
                <c:pt idx="0">
                  <c:v>144000</c:v>
                </c:pt>
                <c:pt idx="1">
                  <c:v>161000</c:v>
                </c:pt>
                <c:pt idx="2">
                  <c:v>145000</c:v>
                </c:pt>
                <c:pt idx="3">
                  <c:v>139000</c:v>
                </c:pt>
                <c:pt idx="4">
                  <c:v>125000</c:v>
                </c:pt>
              </c:numCache>
            </c:numRef>
          </c:yVal>
        </c:ser>
        <c:ser>
          <c:idx val="2"/>
          <c:order val="2"/>
          <c:tx>
            <c:v>e-journals</c:v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</c:spPr>
          </c:marker>
          <c:xVal>
            <c:numRef>
              <c:f>Sheet1!$M$1:$M$6</c:f>
              <c:numCache>
                <c:formatCode>General</c:formatCode>
                <c:ptCount val="6"/>
                <c:pt idx="0">
                  <c:v>1990</c:v>
                </c:pt>
                <c:pt idx="1">
                  <c:v>1994</c:v>
                </c:pt>
                <c:pt idx="2">
                  <c:v>1996</c:v>
                </c:pt>
                <c:pt idx="3">
                  <c:v>1997</c:v>
                </c:pt>
                <c:pt idx="4">
                  <c:v>1999</c:v>
                </c:pt>
                <c:pt idx="5">
                  <c:v>2010</c:v>
                </c:pt>
              </c:numCache>
            </c:numRef>
          </c:xVal>
          <c:yVal>
            <c:numRef>
              <c:f>Sheet1!$N$1:$N$6</c:f>
              <c:numCache>
                <c:formatCode>General</c:formatCode>
                <c:ptCount val="6"/>
                <c:pt idx="0">
                  <c:v>5</c:v>
                </c:pt>
                <c:pt idx="1">
                  <c:v>39</c:v>
                </c:pt>
                <c:pt idx="2">
                  <c:v>115</c:v>
                </c:pt>
                <c:pt idx="3">
                  <c:v>1300</c:v>
                </c:pt>
                <c:pt idx="4">
                  <c:v>3200</c:v>
                </c:pt>
                <c:pt idx="5">
                  <c:v>60500</c:v>
                </c:pt>
              </c:numCache>
            </c:numRef>
          </c:yVal>
        </c:ser>
        <c:axId val="85118336"/>
        <c:axId val="85136896"/>
      </c:scatterChart>
      <c:valAx>
        <c:axId val="85118336"/>
        <c:scaling>
          <c:orientation val="minMax"/>
          <c:max val="2010"/>
          <c:min val="1995"/>
        </c:scaling>
        <c:axPos val="b"/>
        <c:numFmt formatCode="General" sourceLinked="1"/>
        <c:tickLblPos val="nextTo"/>
        <c:crossAx val="85136896"/>
        <c:crosses val="autoZero"/>
        <c:crossBetween val="midCat"/>
      </c:valAx>
      <c:valAx>
        <c:axId val="85136896"/>
        <c:scaling>
          <c:orientation val="minMax"/>
        </c:scaling>
        <c:axPos val="l"/>
        <c:majorGridlines/>
        <c:numFmt formatCode="General" sourceLinked="1"/>
        <c:tickLblPos val="nextTo"/>
        <c:crossAx val="85118336"/>
        <c:crosses val="autoZero"/>
        <c:crossBetween val="midCat"/>
        <c:dispUnits>
          <c:builtInUnit val="thousands"/>
          <c:dispUnitsLbl>
            <c:layout>
              <c:manualLayout>
                <c:xMode val="edge"/>
                <c:yMode val="edge"/>
                <c:x val="2.3095978753683452E-2"/>
                <c:y val="0.23607875981583731"/>
              </c:manualLayout>
            </c:layout>
            <c:tx>
              <c:rich>
                <a:bodyPr/>
                <a:lstStyle/>
                <a:p>
                  <a:pPr>
                    <a:defRPr/>
                  </a:pPr>
                  <a:r>
                    <a:rPr lang="en-GB" sz="1800" dirty="0" smtClean="0"/>
                    <a:t>Thousands</a:t>
                  </a:r>
                  <a:endParaRPr lang="en-GB" sz="1800" dirty="0"/>
                </a:p>
              </c:rich>
            </c:tx>
          </c:dispUnitsLbl>
        </c:dispUnits>
      </c:valAx>
    </c:plotArea>
    <c:legend>
      <c:legendPos val="r"/>
      <c:layout/>
    </c:legend>
    <c:plotVisOnly val="1"/>
  </c:chart>
  <c:spPr>
    <a:ln>
      <a:solidFill>
        <a:srgbClr val="FF0000"/>
      </a:solidFill>
    </a:ln>
  </c:spPr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0.64285</cdr:x>
      <cdr:y>0.69379</cdr:y>
    </cdr:from>
    <cdr:to>
      <cdr:x>1</cdr:x>
      <cdr:y>0.90867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32448" y="2952328"/>
          <a:ext cx="2160283" cy="914393"/>
        </a:xfrm>
        <a:prstGeom xmlns:a="http://schemas.openxmlformats.org/drawingml/2006/main" prst="rect">
          <a:avLst/>
        </a:prstGeom>
        <a:gradFill xmlns:a="http://schemas.openxmlformats.org/drawingml/2006/main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800" b="1" dirty="0" smtClean="0">
              <a:solidFill>
                <a:srgbClr val="FF0000"/>
              </a:solidFill>
            </a:rPr>
            <a:t>Doubling every </a:t>
          </a:r>
        </a:p>
        <a:p xmlns:a="http://schemas.openxmlformats.org/drawingml/2006/main">
          <a:r>
            <a:rPr lang="en-GB" sz="1800" b="1" dirty="0" smtClean="0">
              <a:solidFill>
                <a:srgbClr val="FF0000"/>
              </a:solidFill>
            </a:rPr>
            <a:t>one and half year !</a:t>
          </a:r>
          <a:endParaRPr lang="en-GB" sz="1800" b="1" dirty="0">
            <a:solidFill>
              <a:srgbClr val="FF0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6779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90426" y="0"/>
            <a:ext cx="4276779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DFB8DC-BD6B-4A22-A370-497AAE7369A0}" type="datetimeFigureOut">
              <a:rPr lang="en-GB" smtClean="0"/>
              <a:t>06/09/2010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397806"/>
            <a:ext cx="4276779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90426" y="6397806"/>
            <a:ext cx="4276779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4624CB-04E9-472B-AE02-95FA96EF4F01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6779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40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0426" y="0"/>
            <a:ext cx="4276779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40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FA95027-F160-4C6C-BD5C-D4A65F6321F8}" type="datetimeFigureOut">
              <a:rPr lang="en-GB"/>
              <a:pPr>
                <a:defRPr/>
              </a:pPr>
              <a:t>06/09/2010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04825"/>
            <a:ext cx="3370262" cy="2527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6950" y="3199487"/>
            <a:ext cx="7895590" cy="30310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397806"/>
            <a:ext cx="4276779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40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0426" y="6397806"/>
            <a:ext cx="4276779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440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12B80D2-3779-4240-8258-4546D95848F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CB5E6D6-559F-4881-9243-DF40D1B0DCE1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GB">
              <a:cs typeface="Arial" charset="0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257550" y="509588"/>
            <a:ext cx="3355975" cy="2516187"/>
          </a:xfrm>
          <a:noFill/>
          <a:ln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dirty="0" smtClean="0">
                <a:latin typeface="Comic Sans MS" pitchFamily="66" charset="0"/>
              </a:rPr>
              <a:t>(Gorman &amp; </a:t>
            </a:r>
            <a:r>
              <a:rPr lang="en-GB" sz="1200" dirty="0" err="1" smtClean="0">
                <a:latin typeface="Comic Sans MS" pitchFamily="66" charset="0"/>
              </a:rPr>
              <a:t>Helfand</a:t>
            </a:r>
            <a:r>
              <a:rPr lang="en-GB" sz="1200" dirty="0" smtClean="0">
                <a:latin typeface="Comic Sans MS" pitchFamily="66" charset="0"/>
              </a:rPr>
              <a:t> 1995)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2B80D2-3779-4240-8258-4546D95848FD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n-lt"/>
              <a:cs typeface="+mn-cs"/>
            </a:endParaRPr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n-lt"/>
              <a:cs typeface="+mn-cs"/>
            </a:endParaRP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536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DAA9D-8C6E-48BA-A256-5D46A3622527}" type="datetimeFigureOut">
              <a:rPr lang="en-GB"/>
              <a:pPr>
                <a:defRPr/>
              </a:pPr>
              <a:t>06/09/2010</a:t>
            </a:fld>
            <a:endParaRPr lang="en-GB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6770F-8B80-4D8F-AB4B-381D0672589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3745B-1A21-4334-9DCE-13C04774F6BF}" type="datetimeFigureOut">
              <a:rPr lang="en-GB"/>
              <a:pPr>
                <a:defRPr/>
              </a:pPr>
              <a:t>06/09/2010</a:t>
            </a:fld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B51F8-F99A-4DFB-BC34-5927DE7ABD4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75B5ED-B190-4567-AE5C-A84D82D6AA96}" type="datetimeFigureOut">
              <a:rPr lang="en-GB"/>
              <a:pPr>
                <a:defRPr/>
              </a:pPr>
              <a:t>06/09/2010</a:t>
            </a:fld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56926-CBC5-44FC-9703-8BD0563C93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B95D8-40AD-4BF3-97B3-D3B048A094A1}" type="datetimeFigureOut">
              <a:rPr lang="en-GB"/>
              <a:pPr>
                <a:defRPr/>
              </a:pPr>
              <a:t>06/09/2010</a:t>
            </a:fld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82C25-3DDC-4B00-80C6-090550CFD6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A628C-EE3F-4CA2-944C-BA8DBCB28A16}" type="datetimeFigureOut">
              <a:rPr lang="en-GB"/>
              <a:pPr>
                <a:defRPr/>
              </a:pPr>
              <a:t>06/09/2010</a:t>
            </a:fld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4175C-41AB-4615-8EF5-586745E82B6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C0E73-8776-456D-A8DE-6AA7C8C45743}" type="datetimeFigureOut">
              <a:rPr lang="en-GB"/>
              <a:pPr>
                <a:defRPr/>
              </a:pPr>
              <a:t>06/09/2010</a:t>
            </a:fld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E146A8-D3DC-42CD-AD8E-537EB675B78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24674-1C87-4D88-9054-B6D847045701}" type="datetimeFigureOut">
              <a:rPr lang="en-GB"/>
              <a:pPr>
                <a:defRPr/>
              </a:pPr>
              <a:t>06/09/2010</a:t>
            </a:fld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E32E1-B40A-4C8F-B680-B690627BD1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25AFA-5532-433E-949A-DC49AE14258C}" type="datetimeFigureOut">
              <a:rPr lang="en-GB"/>
              <a:pPr>
                <a:defRPr/>
              </a:pPr>
              <a:t>06/09/2010</a:t>
            </a:fld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4DA5E-85D7-44AC-8FE0-F44169A310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F3A3C-CCA8-498B-BD64-586702ECAF30}" type="datetimeFigureOut">
              <a:rPr lang="en-GB"/>
              <a:pPr>
                <a:defRPr/>
              </a:pPr>
              <a:t>06/09/2010</a:t>
            </a:fld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BC1DD5-A70C-4191-B34C-30EC2AE8A29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6D9B2-BCD1-4219-A078-2523FEA5EC5F}" type="datetimeFigureOut">
              <a:rPr lang="en-GB"/>
              <a:pPr>
                <a:defRPr/>
              </a:pPr>
              <a:t>06/09/2010</a:t>
            </a:fld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D9317-F303-4FF9-A155-FE12BD0ADC2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6E0B85-C28B-4F66-AB70-E62CDC54C951}" type="datetimeFigureOut">
              <a:rPr lang="en-GB"/>
              <a:pPr>
                <a:defRPr/>
              </a:pPr>
              <a:t>06/09/2010</a:t>
            </a:fld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02F27-A2E7-41E0-95CA-A6CDE23E2A4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latin typeface="+mn-lt"/>
              <a:cs typeface="+mn-cs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5258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fld id="{D6D58025-7E19-41E7-8249-98DF7D227BB7}" type="datetimeFigureOut">
              <a:rPr lang="en-GB"/>
              <a:pPr>
                <a:defRPr/>
              </a:pPr>
              <a:t>06/09/2010</a:t>
            </a:fld>
            <a:endParaRPr lang="en-GB"/>
          </a:p>
        </p:txBody>
      </p:sp>
      <p:sp>
        <p:nvSpPr>
          <p:cNvPr id="15258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258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BB46E3D3-8532-4055-BE74-75232FA1683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grpSp>
        <p:nvGrpSpPr>
          <p:cNvPr id="28680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5258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58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58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7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58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58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59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7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59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7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59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59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59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7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59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7" cy="7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59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59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59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59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7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60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7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60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60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60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7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60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7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60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60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60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60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7" cy="7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60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7" cy="79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61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61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61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7" cy="7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61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7" cy="7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61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  <p:sp>
          <p:nvSpPr>
            <p:cNvPr id="15261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7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0563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5838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0513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en.wikipedia.org/wiki/File:Tapesticker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hyperlink" Target="http://upload.wikimedia.org/wikipedia/commons/4/49/Ibm704.gif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388" y="1268413"/>
            <a:ext cx="6989762" cy="173831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GB" sz="3600" dirty="0"/>
              <a:t>Crisis of scientific communication; fact or fiction?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14338" name="Subtitle 2"/>
          <p:cNvSpPr>
            <a:spLocks noGrp="1"/>
          </p:cNvSpPr>
          <p:nvPr>
            <p:ph type="subTitle" idx="1"/>
          </p:nvPr>
        </p:nvSpPr>
        <p:spPr>
          <a:xfrm>
            <a:off x="827088" y="3573463"/>
            <a:ext cx="6248400" cy="2362200"/>
          </a:xfrm>
        </p:spPr>
        <p:txBody>
          <a:bodyPr/>
          <a:lstStyle/>
          <a:p>
            <a:pPr algn="ctr" defTabSz="912813" eaLnBrk="1" hangingPunct="1"/>
            <a:endParaRPr lang="en-GB" smtClean="0"/>
          </a:p>
          <a:p>
            <a:pPr algn="ctr" defTabSz="912813" eaLnBrk="1" hangingPunct="1"/>
            <a:r>
              <a:rPr lang="en-GB" smtClean="0"/>
              <a:t>R. Hanka</a:t>
            </a:r>
          </a:p>
          <a:p>
            <a:pPr algn="ctr" defTabSz="912813" eaLnBrk="1" hangingPunct="1"/>
            <a:r>
              <a:rPr lang="en-GB" smtClean="0"/>
              <a:t>Univ. of Cambridge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Crisis, what crisis 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>
              <a:spcBef>
                <a:spcPts val="1800"/>
              </a:spcBef>
            </a:pPr>
            <a:r>
              <a:rPr lang="en-GB" smtClean="0"/>
              <a:t>Can we still cope with the rate new knowledge is growing?</a:t>
            </a:r>
          </a:p>
          <a:p>
            <a:pPr marL="342900" indent="-342900" eaLnBrk="1" hangingPunct="1">
              <a:spcBef>
                <a:spcPts val="1800"/>
              </a:spcBef>
            </a:pPr>
            <a:r>
              <a:rPr lang="en-GB" smtClean="0"/>
              <a:t>Is it all really worth knowing?</a:t>
            </a:r>
          </a:p>
          <a:p>
            <a:pPr marL="342900" indent="-342900" eaLnBrk="1" hangingPunct="1">
              <a:spcBef>
                <a:spcPts val="1800"/>
              </a:spcBef>
            </a:pPr>
            <a:r>
              <a:rPr lang="en-GB" smtClean="0"/>
              <a:t>Aren’t we keeping more and more to ourselves rather than sharing it?</a:t>
            </a:r>
          </a:p>
          <a:p>
            <a:pPr marL="342900" indent="-342900" eaLnBrk="1" hangingPunct="1">
              <a:spcBef>
                <a:spcPts val="1800"/>
              </a:spcBef>
            </a:pPr>
            <a:r>
              <a:rPr lang="en-GB" smtClean="0"/>
              <a:t>Aren’t we loosing something we used to take for granted?.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250825" y="1989138"/>
            <a:ext cx="8229600" cy="2217737"/>
          </a:xfrm>
        </p:spPr>
        <p:txBody>
          <a:bodyPr/>
          <a:lstStyle/>
          <a:p>
            <a:pPr eaLnBrk="1" hangingPunct="1"/>
            <a:r>
              <a:rPr lang="en-GB" smtClean="0"/>
              <a:t>Can we still cope with the rate new knowledge is growing?</a:t>
            </a:r>
            <a:br>
              <a:rPr lang="en-GB" smtClean="0"/>
            </a:b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800" smtClean="0"/>
              <a:t>The problem</a:t>
            </a:r>
            <a:endParaRPr lang="en-US" sz="2800" smtClean="0"/>
          </a:p>
        </p:txBody>
      </p:sp>
      <p:pic>
        <p:nvPicPr>
          <p:cNvPr id="55299" name="Picture 1027" descr="C:\WINNT\Profiles\rh10\Application Data\Microsoft\Media Catalog\Downloaded Clips\cl0\ED00288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3733800"/>
            <a:ext cx="1128713" cy="259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0" name="Text Box 1028"/>
          <p:cNvSpPr txBox="1">
            <a:spLocks noChangeArrowheads="1"/>
          </p:cNvSpPr>
          <p:nvPr/>
        </p:nvSpPr>
        <p:spPr bwMode="auto">
          <a:xfrm>
            <a:off x="1371600" y="1965325"/>
            <a:ext cx="61595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n-GB" sz="3200">
                <a:latin typeface="Comic Sans MS" pitchFamily="66" charset="0"/>
              </a:rPr>
              <a:t>Different rate of expansion of:</a:t>
            </a:r>
            <a:endParaRPr lang="en-US" sz="3200">
              <a:latin typeface="Comic Sans MS" pitchFamily="66" charset="0"/>
            </a:endParaRPr>
          </a:p>
        </p:txBody>
      </p:sp>
      <p:grpSp>
        <p:nvGrpSpPr>
          <p:cNvPr id="2" name="Group 1029"/>
          <p:cNvGrpSpPr>
            <a:grpSpLocks/>
          </p:cNvGrpSpPr>
          <p:nvPr/>
        </p:nvGrpSpPr>
        <p:grpSpPr bwMode="auto">
          <a:xfrm>
            <a:off x="762000" y="3228975"/>
            <a:ext cx="6765926" cy="1498600"/>
            <a:chOff x="480" y="2034"/>
            <a:chExt cx="4262" cy="944"/>
          </a:xfrm>
        </p:grpSpPr>
        <p:pic>
          <p:nvPicPr>
            <p:cNvPr id="17414" name="Picture 1030" descr="C:\WINNT\Profiles\rh10\Application Data\Microsoft\Media Catalog\Downloaded Clips\cl0\HM00302_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0" y="2112"/>
              <a:ext cx="1296" cy="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5" name="Text Box 1031"/>
            <p:cNvSpPr txBox="1">
              <a:spLocks noChangeArrowheads="1"/>
            </p:cNvSpPr>
            <p:nvPr/>
          </p:nvSpPr>
          <p:spPr bwMode="auto">
            <a:xfrm>
              <a:off x="1724" y="2034"/>
              <a:ext cx="3018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GB" sz="3200" dirty="0">
                  <a:latin typeface="Comic Sans MS" pitchFamily="66" charset="0"/>
                </a:rPr>
                <a:t>o</a:t>
              </a:r>
              <a:r>
                <a:rPr lang="en-GB" sz="3200" dirty="0" smtClean="0">
                  <a:latin typeface="Comic Sans MS" pitchFamily="66" charset="0"/>
                </a:rPr>
                <a:t>ur intellectual </a:t>
              </a:r>
              <a:r>
                <a:rPr lang="en-GB" sz="3200" dirty="0">
                  <a:latin typeface="Comic Sans MS" pitchFamily="66" charset="0"/>
                </a:rPr>
                <a:t>abilities</a:t>
              </a:r>
              <a:r>
                <a:rPr lang="en-GB" dirty="0"/>
                <a:t> </a:t>
              </a:r>
              <a:endParaRPr lang="en-US" dirty="0"/>
            </a:p>
          </p:txBody>
        </p:sp>
      </p:grpSp>
      <p:sp>
        <p:nvSpPr>
          <p:cNvPr id="55304" name="Text Box 1032"/>
          <p:cNvSpPr txBox="1">
            <a:spLocks noChangeArrowheads="1"/>
          </p:cNvSpPr>
          <p:nvPr/>
        </p:nvSpPr>
        <p:spPr bwMode="auto">
          <a:xfrm>
            <a:off x="4716463" y="5013325"/>
            <a:ext cx="22399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n-GB" sz="3200">
                <a:latin typeface="Comic Sans MS" pitchFamily="66" charset="0"/>
              </a:rPr>
              <a:t>knowledge.</a:t>
            </a:r>
            <a:endParaRPr lang="en-US" sz="320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 autoUpdateAnimBg="0"/>
      <p:bldP spid="5530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Human Intellectual Abilities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057400"/>
            <a:ext cx="7772400" cy="3810000"/>
          </a:xfrm>
        </p:spPr>
        <p:txBody>
          <a:bodyPr/>
          <a:lstStyle/>
          <a:p>
            <a:pPr marL="342900" indent="-342900" eaLnBrk="1" hangingPunct="1">
              <a:lnSpc>
                <a:spcPct val="180000"/>
              </a:lnSpc>
            </a:pPr>
            <a:r>
              <a:rPr lang="en-US" sz="2800" dirty="0" smtClean="0">
                <a:latin typeface="Comic Sans MS" pitchFamily="66" charset="0"/>
              </a:rPr>
              <a:t>Over last 5 million years brain volume increased from 400cm</a:t>
            </a:r>
            <a:r>
              <a:rPr lang="en-US" sz="2800" baseline="30000" dirty="0" smtClean="0">
                <a:latin typeface="Comic Sans MS" pitchFamily="66" charset="0"/>
              </a:rPr>
              <a:t>3</a:t>
            </a:r>
            <a:r>
              <a:rPr lang="en-US" sz="2800" dirty="0" smtClean="0">
                <a:latin typeface="Comic Sans MS" pitchFamily="66" charset="0"/>
              </a:rPr>
              <a:t> to </a:t>
            </a:r>
            <a:r>
              <a:rPr lang="en-US" sz="2800" dirty="0" smtClean="0">
                <a:latin typeface="Comic Sans MS" pitchFamily="66" charset="0"/>
              </a:rPr>
              <a:t>1,400cm</a:t>
            </a:r>
            <a:r>
              <a:rPr lang="en-US" sz="2800" baseline="30000" dirty="0" smtClean="0">
                <a:latin typeface="Comic Sans MS" pitchFamily="66" charset="0"/>
              </a:rPr>
              <a:t>3</a:t>
            </a:r>
            <a:r>
              <a:rPr lang="en-US" sz="2800" dirty="0" smtClean="0">
                <a:latin typeface="Comic Sans MS" pitchFamily="66" charset="0"/>
              </a:rPr>
              <a:t>.</a:t>
            </a:r>
            <a:endParaRPr lang="en-US" sz="2800" baseline="30000" dirty="0" smtClean="0">
              <a:latin typeface="Comic Sans MS" pitchFamily="66" charset="0"/>
            </a:endParaRPr>
          </a:p>
          <a:p>
            <a:pPr marL="342900" indent="-342900" eaLnBrk="1" hangingPunct="1">
              <a:lnSpc>
                <a:spcPct val="180000"/>
              </a:lnSpc>
            </a:pPr>
            <a:r>
              <a:rPr lang="en-US" sz="2800" dirty="0" smtClean="0">
                <a:latin typeface="Comic Sans MS" pitchFamily="66" charset="0"/>
              </a:rPr>
              <a:t>Today 10</a:t>
            </a:r>
            <a:r>
              <a:rPr lang="en-US" sz="2800" baseline="30000" dirty="0" smtClean="0">
                <a:latin typeface="Comic Sans MS" pitchFamily="66" charset="0"/>
              </a:rPr>
              <a:t>11</a:t>
            </a:r>
            <a:r>
              <a:rPr lang="en-US" sz="2800" dirty="0" smtClean="0">
                <a:latin typeface="Comic Sans MS" pitchFamily="66" charset="0"/>
              </a:rPr>
              <a:t> neurons and 10</a:t>
            </a:r>
            <a:r>
              <a:rPr lang="en-US" sz="2800" baseline="30000" dirty="0" smtClean="0">
                <a:latin typeface="Comic Sans MS" pitchFamily="66" charset="0"/>
              </a:rPr>
              <a:t>14</a:t>
            </a:r>
            <a:r>
              <a:rPr lang="en-US" sz="2800" dirty="0" smtClean="0">
                <a:latin typeface="Comic Sans MS" pitchFamily="66" charset="0"/>
              </a:rPr>
              <a:t> synapses.</a:t>
            </a:r>
          </a:p>
          <a:p>
            <a:pPr marL="342900" indent="-342900" eaLnBrk="1" hangingPunct="1">
              <a:lnSpc>
                <a:spcPct val="180000"/>
              </a:lnSpc>
            </a:pPr>
            <a:r>
              <a:rPr lang="en-US" sz="2800" dirty="0" smtClean="0">
                <a:latin typeface="Comic Sans MS" pitchFamily="66" charset="0"/>
              </a:rPr>
              <a:t>Between </a:t>
            </a:r>
            <a:r>
              <a:rPr lang="en-US" sz="2800" i="1" dirty="0" smtClean="0">
                <a:latin typeface="Comic Sans MS" pitchFamily="66" charset="0"/>
              </a:rPr>
              <a:t>n</a:t>
            </a:r>
            <a:r>
              <a:rPr lang="en-US" sz="2800" dirty="0" smtClean="0">
                <a:latin typeface="Comic Sans MS" pitchFamily="66" charset="0"/>
              </a:rPr>
              <a:t> and </a:t>
            </a:r>
            <a:r>
              <a:rPr lang="en-US" sz="2800" i="1" dirty="0" smtClean="0">
                <a:latin typeface="Comic Sans MS" pitchFamily="66" charset="0"/>
              </a:rPr>
              <a:t>n.(n-1)/2</a:t>
            </a:r>
            <a:r>
              <a:rPr lang="en-US" sz="2800" dirty="0" smtClean="0">
                <a:latin typeface="Comic Sans MS" pitchFamily="66" charset="0"/>
              </a:rPr>
              <a:t> connections.</a:t>
            </a:r>
            <a:endParaRPr lang="en-US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uiExpand="1" build="p" autoUpdateAnimBg="0" advAuto="100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4"/>
          <p:cNvSpPr>
            <a:spLocks noChangeArrowheads="1"/>
          </p:cNvSpPr>
          <p:nvPr/>
        </p:nvSpPr>
        <p:spPr bwMode="auto">
          <a:xfrm>
            <a:off x="1066800" y="5943600"/>
            <a:ext cx="7110413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en-US" sz="3200">
                <a:latin typeface="Comic Sans MS" pitchFamily="66" charset="0"/>
              </a:rPr>
              <a:t>doubling every 1.5 to 3 million years.</a:t>
            </a:r>
          </a:p>
        </p:txBody>
      </p:sp>
      <p:sp>
        <p:nvSpPr>
          <p:cNvPr id="19458" name="Rectangle 6"/>
          <p:cNvSpPr>
            <a:spLocks noChangeArrowheads="1"/>
          </p:cNvSpPr>
          <p:nvPr/>
        </p:nvSpPr>
        <p:spPr bwMode="auto">
          <a:xfrm>
            <a:off x="6415088" y="4494213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400"/>
            <a:endParaRPr lang="en-GB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2971800" y="838200"/>
            <a:ext cx="26447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2"/>
                </a:solidFill>
                <a:latin typeface="+mj-lt"/>
                <a:cs typeface="+mn-cs"/>
              </a:rPr>
              <a:t>Brain capacity</a:t>
            </a:r>
          </a:p>
        </p:txBody>
      </p:sp>
      <p:pic>
        <p:nvPicPr>
          <p:cNvPr id="19460" name="Picture 9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133600"/>
            <a:ext cx="5867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Rectangle 11"/>
          <p:cNvSpPr>
            <a:spLocks noChangeArrowheads="1"/>
          </p:cNvSpPr>
          <p:nvPr/>
        </p:nvSpPr>
        <p:spPr bwMode="auto">
          <a:xfrm>
            <a:off x="6096000" y="3124200"/>
            <a:ext cx="1860550" cy="37623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defTabSz="762000"/>
            <a:r>
              <a:rPr lang="en-US" sz="1400" i="1">
                <a:solidFill>
                  <a:srgbClr val="33CC33"/>
                </a:solidFill>
              </a:rPr>
              <a:t>n.(n-1)/2 </a:t>
            </a:r>
            <a:r>
              <a:rPr lang="en-US" sz="1400">
                <a:solidFill>
                  <a:srgbClr val="33CC33"/>
                </a:solidFill>
              </a:rPr>
              <a:t> connections</a:t>
            </a:r>
          </a:p>
          <a:p>
            <a:pPr defTabSz="762000"/>
            <a:endParaRPr lang="en-US" sz="1400" i="1">
              <a:solidFill>
                <a:srgbClr val="33CC33"/>
              </a:solidFill>
            </a:endParaRPr>
          </a:p>
        </p:txBody>
      </p:sp>
      <p:sp>
        <p:nvSpPr>
          <p:cNvPr id="19462" name="Rectangle 12"/>
          <p:cNvSpPr>
            <a:spLocks noChangeArrowheads="1"/>
          </p:cNvSpPr>
          <p:nvPr/>
        </p:nvSpPr>
        <p:spPr bwMode="auto">
          <a:xfrm>
            <a:off x="6942138" y="4945063"/>
            <a:ext cx="184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400"/>
            <a:endParaRPr lang="en-GB"/>
          </a:p>
        </p:txBody>
      </p:sp>
      <p:sp>
        <p:nvSpPr>
          <p:cNvPr id="19463" name="Rectangle 13"/>
          <p:cNvSpPr>
            <a:spLocks noChangeArrowheads="1"/>
          </p:cNvSpPr>
          <p:nvPr/>
        </p:nvSpPr>
        <p:spPr bwMode="auto">
          <a:xfrm>
            <a:off x="6084888" y="4868863"/>
            <a:ext cx="838200" cy="838200"/>
          </a:xfrm>
          <a:prstGeom prst="rect">
            <a:avLst/>
          </a:prstGeom>
          <a:solidFill>
            <a:schemeClr val="bg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defTabSz="914400"/>
            <a:endParaRPr lang="en-GB"/>
          </a:p>
        </p:txBody>
      </p:sp>
      <p:sp>
        <p:nvSpPr>
          <p:cNvPr id="19464" name="Rectangle 10"/>
          <p:cNvSpPr>
            <a:spLocks noChangeArrowheads="1"/>
          </p:cNvSpPr>
          <p:nvPr/>
        </p:nvSpPr>
        <p:spPr bwMode="auto">
          <a:xfrm>
            <a:off x="6172200" y="4495800"/>
            <a:ext cx="1423988" cy="3079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defTabSz="762000"/>
            <a:r>
              <a:rPr lang="en-US" sz="1400" i="1">
                <a:solidFill>
                  <a:schemeClr val="hlink"/>
                </a:solidFill>
              </a:rPr>
              <a:t>n</a:t>
            </a:r>
            <a:r>
              <a:rPr lang="en-US" sz="1400">
                <a:solidFill>
                  <a:schemeClr val="hlink"/>
                </a:solidFill>
              </a:rPr>
              <a:t> connections</a:t>
            </a:r>
            <a:endParaRPr lang="en-US" sz="1200" i="1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Human knowledge</a:t>
            </a:r>
          </a:p>
        </p:txBody>
      </p:sp>
      <p:sp>
        <p:nvSpPr>
          <p:cNvPr id="56323" name="Rectangle 1027"/>
          <p:cNvSpPr>
            <a:spLocks noGrp="1" noChangeArrowheads="1"/>
          </p:cNvSpPr>
          <p:nvPr>
            <p:ph idx="1"/>
          </p:nvPr>
        </p:nvSpPr>
        <p:spPr>
          <a:xfrm>
            <a:off x="990600" y="2057400"/>
            <a:ext cx="7772400" cy="4114800"/>
          </a:xfrm>
        </p:spPr>
        <p:txBody>
          <a:bodyPr/>
          <a:lstStyle/>
          <a:p>
            <a:pPr marL="342900" indent="-342900" eaLnBrk="1" hangingPunct="1">
              <a:lnSpc>
                <a:spcPct val="220000"/>
              </a:lnSpc>
            </a:pPr>
            <a:r>
              <a:rPr lang="en-US" sz="3200" smtClean="0">
                <a:latin typeface="Comic Sans MS" pitchFamily="66" charset="0"/>
              </a:rPr>
              <a:t>impossible to measure objectively</a:t>
            </a:r>
          </a:p>
          <a:p>
            <a:pPr marL="342900" indent="-342900" eaLnBrk="1" hangingPunct="1">
              <a:lnSpc>
                <a:spcPct val="150000"/>
              </a:lnSpc>
              <a:spcBef>
                <a:spcPct val="50000"/>
              </a:spcBef>
            </a:pPr>
            <a:r>
              <a:rPr lang="en-US" sz="3200" smtClean="0">
                <a:latin typeface="Comic Sans MS" pitchFamily="66" charset="0"/>
              </a:rPr>
              <a:t>number of books in the Cambridge University Library used as a measure.</a:t>
            </a:r>
          </a:p>
          <a:p>
            <a:pPr marL="342900" indent="-342900" eaLnBrk="1" hangingPunct="1">
              <a:buFont typeface="Wingdings" pitchFamily="2" charset="2"/>
              <a:buNone/>
            </a:pPr>
            <a:endParaRPr lang="en-US" sz="280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autoUpdateAnimBg="0" advAuto="100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1844675"/>
            <a:ext cx="652462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395288" y="836613"/>
            <a:ext cx="75755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2"/>
                </a:solidFill>
                <a:latin typeface="+mj-lt"/>
                <a:cs typeface="+mn-cs"/>
              </a:rPr>
              <a:t>Books in the Cambridge University Library</a:t>
            </a:r>
            <a:r>
              <a:rPr lang="en-US" sz="2800" b="1" dirty="0">
                <a:latin typeface="+mj-lt"/>
                <a:cs typeface="+mn-cs"/>
              </a:rPr>
              <a:t> 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2555875" y="6021388"/>
            <a:ext cx="4410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en-GB" sz="2800">
                <a:latin typeface="Comic Sans MS" pitchFamily="66" charset="0"/>
              </a:rPr>
              <a:t>do</a:t>
            </a:r>
            <a:r>
              <a:rPr lang="en-US" sz="2800">
                <a:latin typeface="Comic Sans MS" pitchFamily="66" charset="0"/>
              </a:rPr>
              <a:t>u</a:t>
            </a:r>
            <a:r>
              <a:rPr lang="en-GB" sz="2800">
                <a:latin typeface="Comic Sans MS" pitchFamily="66" charset="0"/>
              </a:rPr>
              <a:t>b</a:t>
            </a:r>
            <a:r>
              <a:rPr lang="en-US" sz="2800">
                <a:latin typeface="Comic Sans MS" pitchFamily="66" charset="0"/>
              </a:rPr>
              <a:t>ling every 33 years</a:t>
            </a:r>
            <a:r>
              <a:rPr lang="en-GB" sz="2800">
                <a:latin typeface="Comic Sans MS" pitchFamily="66" charset="0"/>
              </a:rPr>
              <a:t> !.</a:t>
            </a:r>
            <a:endParaRPr lang="en-US" sz="2800">
              <a:latin typeface="Comic Sans MS" pitchFamily="66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257800"/>
            <a:ext cx="1079500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0650" y="1557338"/>
            <a:ext cx="1136650" cy="151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609600" y="914400"/>
            <a:ext cx="65976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defTabSz="7620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2"/>
                </a:solidFill>
                <a:latin typeface="+mj-lt"/>
                <a:cs typeface="+mn-cs"/>
              </a:rPr>
              <a:t>Expansion of knowledge and intellect</a:t>
            </a:r>
          </a:p>
        </p:txBody>
      </p:sp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1828800" y="1981200"/>
            <a:ext cx="6019800" cy="3962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/>
            <a:endParaRPr lang="en-GB"/>
          </a:p>
        </p:txBody>
      </p:sp>
      <p:sp>
        <p:nvSpPr>
          <p:cNvPr id="22531" name="Line 6"/>
          <p:cNvSpPr>
            <a:spLocks noChangeShapeType="1"/>
          </p:cNvSpPr>
          <p:nvPr/>
        </p:nvSpPr>
        <p:spPr bwMode="auto">
          <a:xfrm>
            <a:off x="2362200" y="2286000"/>
            <a:ext cx="1588" cy="316865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2532" name="Line 7"/>
          <p:cNvSpPr>
            <a:spLocks noChangeShapeType="1"/>
          </p:cNvSpPr>
          <p:nvPr/>
        </p:nvSpPr>
        <p:spPr bwMode="auto">
          <a:xfrm>
            <a:off x="2362200" y="5410200"/>
            <a:ext cx="51816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2533" name="Rectangle 8"/>
          <p:cNvSpPr>
            <a:spLocks noChangeArrowheads="1"/>
          </p:cNvSpPr>
          <p:nvPr/>
        </p:nvSpPr>
        <p:spPr bwMode="auto">
          <a:xfrm>
            <a:off x="6384925" y="5356225"/>
            <a:ext cx="547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defTabSz="762000"/>
            <a:r>
              <a:rPr lang="en-US" sz="1600">
                <a:solidFill>
                  <a:srgbClr val="000000"/>
                </a:solidFill>
              </a:rPr>
              <a:t>time</a:t>
            </a:r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514600" y="2852738"/>
            <a:ext cx="4876800" cy="989012"/>
            <a:chOff x="2514600" y="2852936"/>
            <a:chExt cx="4876800" cy="988814"/>
          </a:xfrm>
        </p:grpSpPr>
        <p:sp>
          <p:nvSpPr>
            <p:cNvPr id="22541" name="Line 5"/>
            <p:cNvSpPr>
              <a:spLocks noChangeShapeType="1"/>
            </p:cNvSpPr>
            <p:nvPr/>
          </p:nvSpPr>
          <p:spPr bwMode="auto">
            <a:xfrm flipV="1">
              <a:off x="2514600" y="3505200"/>
              <a:ext cx="4876800" cy="336550"/>
            </a:xfrm>
            <a:prstGeom prst="line">
              <a:avLst/>
            </a:prstGeom>
            <a:noFill/>
            <a:ln w="25400">
              <a:solidFill>
                <a:srgbClr val="66CCFF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42" name="Rectangle 9"/>
            <p:cNvSpPr>
              <a:spLocks noChangeArrowheads="1"/>
            </p:cNvSpPr>
            <p:nvPr/>
          </p:nvSpPr>
          <p:spPr bwMode="auto">
            <a:xfrm>
              <a:off x="3059832" y="2852936"/>
              <a:ext cx="2664296" cy="646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/>
              <a:r>
                <a:rPr lang="en-US">
                  <a:solidFill>
                    <a:srgbClr val="66CCFF"/>
                  </a:solidFill>
                </a:rPr>
                <a:t>intellectual power</a:t>
              </a:r>
            </a:p>
            <a:p>
              <a:pPr defTabSz="762000"/>
              <a:r>
                <a:rPr lang="en-US">
                  <a:solidFill>
                    <a:srgbClr val="66CCFF"/>
                  </a:solidFill>
                </a:rPr>
                <a:t> </a:t>
              </a:r>
              <a:r>
                <a:rPr lang="en-US" sz="1200">
                  <a:solidFill>
                    <a:srgbClr val="66CCFF"/>
                  </a:solidFill>
                </a:rPr>
                <a:t>(doubling every 1.5 to 3 mill. Years)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2484438" y="2781300"/>
            <a:ext cx="4724400" cy="2138363"/>
            <a:chOff x="2514600" y="2819400"/>
            <a:chExt cx="4724400" cy="2138816"/>
          </a:xfrm>
        </p:grpSpPr>
        <p:sp>
          <p:nvSpPr>
            <p:cNvPr id="22539" name="Arc 4"/>
            <p:cNvSpPr>
              <a:spLocks/>
            </p:cNvSpPr>
            <p:nvPr/>
          </p:nvSpPr>
          <p:spPr bwMode="auto">
            <a:xfrm>
              <a:off x="2514600" y="2819400"/>
              <a:ext cx="4724400" cy="1752600"/>
            </a:xfrm>
            <a:custGeom>
              <a:avLst/>
              <a:gdLst>
                <a:gd name="T0" fmla="*/ 2147483647 w 21600"/>
                <a:gd name="T1" fmla="*/ 0 h 21600"/>
                <a:gd name="T2" fmla="*/ 0 w 21600"/>
                <a:gd name="T3" fmla="*/ 2147483647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25400" cap="rnd">
              <a:solidFill>
                <a:srgbClr val="FF7C8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40" name="Rectangle 10"/>
            <p:cNvSpPr>
              <a:spLocks noChangeArrowheads="1"/>
            </p:cNvSpPr>
            <p:nvPr/>
          </p:nvSpPr>
          <p:spPr bwMode="auto">
            <a:xfrm>
              <a:off x="4314800" y="4403576"/>
              <a:ext cx="2160240" cy="554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/>
              <a:r>
                <a:rPr lang="en-US">
                  <a:solidFill>
                    <a:srgbClr val="FF7C80"/>
                  </a:solidFill>
                </a:rPr>
                <a:t>Knowledge </a:t>
              </a:r>
            </a:p>
            <a:p>
              <a:pPr defTabSz="762000"/>
              <a:r>
                <a:rPr lang="en-US" sz="1200">
                  <a:solidFill>
                    <a:srgbClr val="FF7C80"/>
                  </a:solidFill>
                </a:rPr>
                <a:t>(doubling every 33 years)</a:t>
              </a:r>
            </a:p>
          </p:txBody>
        </p:sp>
      </p:grp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6372225" y="3284538"/>
            <a:ext cx="2627313" cy="1546225"/>
            <a:chOff x="4193" y="2133"/>
            <a:chExt cx="1655" cy="974"/>
          </a:xfrm>
        </p:grpSpPr>
        <p:sp>
          <p:nvSpPr>
            <p:cNvPr id="22537" name="Rectangle 12"/>
            <p:cNvSpPr>
              <a:spLocks noChangeArrowheads="1"/>
            </p:cNvSpPr>
            <p:nvPr/>
          </p:nvSpPr>
          <p:spPr bwMode="auto">
            <a:xfrm>
              <a:off x="4193" y="2855"/>
              <a:ext cx="1655" cy="252"/>
            </a:xfrm>
            <a:prstGeom prst="rect">
              <a:avLst/>
            </a:prstGeom>
            <a:solidFill>
              <a:srgbClr val="CCFFFF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defTabSz="762000"/>
              <a:r>
                <a:rPr lang="en-US" sz="2000">
                  <a:solidFill>
                    <a:srgbClr val="FF0033"/>
                  </a:solidFill>
                </a:rPr>
                <a:t>information overload.</a:t>
              </a:r>
            </a:p>
          </p:txBody>
        </p:sp>
        <p:sp>
          <p:nvSpPr>
            <p:cNvPr id="22538" name="Line 13"/>
            <p:cNvSpPr>
              <a:spLocks noChangeShapeType="1"/>
            </p:cNvSpPr>
            <p:nvPr/>
          </p:nvSpPr>
          <p:spPr bwMode="auto">
            <a:xfrm flipH="1" flipV="1">
              <a:off x="4692" y="2133"/>
              <a:ext cx="174" cy="70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7.40741E-7 C -0.04618 0.03472 -0.09218 0.06968 -0.09079 0.06944 C -0.0894 0.06921 -0.00833 0.01065 0.00816 -0.00139 " pathEditMode="relative" ptsTypes="aaA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5E-6 5.92593E-6 C 0.00086 0.06135 0.00173 0.12269 0.00295 0.12246 C 0.00416 0.12223 0.00555 0.06042 0.00711 -0.00138 " pathEditMode="relative" ptsTypes="aaA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Information Overload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81200"/>
            <a:ext cx="8305800" cy="4114800"/>
          </a:xfrm>
        </p:spPr>
        <p:txBody>
          <a:bodyPr/>
          <a:lstStyle/>
          <a:p>
            <a:pPr marL="342900" indent="-342900" eaLnBrk="1" hangingPunct="1">
              <a:lnSpc>
                <a:spcPct val="150000"/>
              </a:lnSpc>
            </a:pPr>
            <a:r>
              <a:rPr lang="en-US" sz="2800" smtClean="0">
                <a:latin typeface="Comic Sans MS" pitchFamily="66" charset="0"/>
              </a:rPr>
              <a:t>15</a:t>
            </a:r>
            <a:r>
              <a:rPr lang="en-US" sz="2800" baseline="30000" smtClean="0">
                <a:latin typeface="Comic Sans MS" pitchFamily="66" charset="0"/>
              </a:rPr>
              <a:t>th</a:t>
            </a:r>
            <a:r>
              <a:rPr lang="en-US" sz="2800" smtClean="0">
                <a:latin typeface="Comic Sans MS" pitchFamily="66" charset="0"/>
              </a:rPr>
              <a:t> century 		- polymath</a:t>
            </a:r>
          </a:p>
          <a:p>
            <a:pPr marL="342900" indent="-342900" eaLnBrk="1" hangingPunct="1"/>
            <a:r>
              <a:rPr lang="en-US" sz="2800" smtClean="0">
                <a:latin typeface="Comic Sans MS" pitchFamily="66" charset="0"/>
              </a:rPr>
              <a:t>18th century 	   	- scientist knew all there 				  was to know in his field</a:t>
            </a:r>
          </a:p>
          <a:p>
            <a:pPr marL="342900" indent="-342900" eaLnBrk="1" hangingPunct="1">
              <a:lnSpc>
                <a:spcPct val="150000"/>
              </a:lnSpc>
            </a:pPr>
            <a:r>
              <a:rPr lang="en-US" sz="2800" smtClean="0">
                <a:latin typeface="Comic Sans MS" pitchFamily="66" charset="0"/>
              </a:rPr>
              <a:t>20th century 	   	- specialisation</a:t>
            </a:r>
          </a:p>
          <a:p>
            <a:pPr marL="342900" indent="-342900" eaLnBrk="1" hangingPunct="1">
              <a:lnSpc>
                <a:spcPct val="150000"/>
              </a:lnSpc>
            </a:pPr>
            <a:r>
              <a:rPr lang="en-US" sz="2800" smtClean="0">
                <a:latin typeface="Comic Sans MS" pitchFamily="66" charset="0"/>
              </a:rPr>
              <a:t>21st century 		- narrow specialisation.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 advAuto="200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971550" y="1196975"/>
            <a:ext cx="7010400" cy="228600"/>
          </a:xfrm>
          <a:prstGeom prst="rect">
            <a:avLst/>
          </a:prstGeom>
          <a:solidFill>
            <a:schemeClr val="accent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defTabSz="914400"/>
            <a:endParaRPr lang="en-GB"/>
          </a:p>
        </p:txBody>
      </p:sp>
      <p:sp>
        <p:nvSpPr>
          <p:cNvPr id="131076" name="AutoShape 4"/>
          <p:cNvSpPr>
            <a:spLocks noChangeArrowheads="1"/>
          </p:cNvSpPr>
          <p:nvPr/>
        </p:nvSpPr>
        <p:spPr bwMode="auto">
          <a:xfrm rot="-2589406">
            <a:off x="3124200" y="-533400"/>
            <a:ext cx="3790950" cy="3581400"/>
          </a:xfrm>
          <a:prstGeom prst="rtTriangle">
            <a:avLst/>
          </a:prstGeom>
          <a:solidFill>
            <a:schemeClr val="accent1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defTabSz="914400"/>
            <a:endParaRPr lang="en-GB"/>
          </a:p>
        </p:txBody>
      </p:sp>
      <p:sp>
        <p:nvSpPr>
          <p:cNvPr id="24579" name="Line 12"/>
          <p:cNvSpPr>
            <a:spLocks noChangeShapeType="1"/>
          </p:cNvSpPr>
          <p:nvPr/>
        </p:nvSpPr>
        <p:spPr bwMode="auto">
          <a:xfrm>
            <a:off x="714375" y="914400"/>
            <a:ext cx="7239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triangle" w="lg" len="lg"/>
            <a:tailEnd type="triangle" w="lg" len="lg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4580" name="Line 13"/>
          <p:cNvSpPr>
            <a:spLocks noChangeShapeType="1"/>
          </p:cNvSpPr>
          <p:nvPr/>
        </p:nvSpPr>
        <p:spPr bwMode="auto">
          <a:xfrm>
            <a:off x="1628775" y="2362200"/>
            <a:ext cx="0" cy="2971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24581" name="Text Box 14"/>
          <p:cNvSpPr txBox="1">
            <a:spLocks noChangeArrowheads="1"/>
          </p:cNvSpPr>
          <p:nvPr/>
        </p:nvSpPr>
        <p:spPr bwMode="auto">
          <a:xfrm>
            <a:off x="3381375" y="457200"/>
            <a:ext cx="2455863" cy="369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914400"/>
            <a:r>
              <a:rPr lang="en-GB"/>
              <a:t>Breadth of Knowledge</a:t>
            </a:r>
          </a:p>
        </p:txBody>
      </p:sp>
      <p:sp>
        <p:nvSpPr>
          <p:cNvPr id="24582" name="Text Box 15"/>
          <p:cNvSpPr txBox="1">
            <a:spLocks noChangeArrowheads="1"/>
          </p:cNvSpPr>
          <p:nvPr/>
        </p:nvSpPr>
        <p:spPr bwMode="auto">
          <a:xfrm rot="-5410170">
            <a:off x="-169862" y="3856038"/>
            <a:ext cx="2660650" cy="3683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/>
              <a:t>Depth of knowledge</a:t>
            </a:r>
          </a:p>
        </p:txBody>
      </p:sp>
      <p:sp>
        <p:nvSpPr>
          <p:cNvPr id="13" name="Flowchart: Merge 12"/>
          <p:cNvSpPr/>
          <p:nvPr/>
        </p:nvSpPr>
        <p:spPr>
          <a:xfrm>
            <a:off x="2268538" y="1268413"/>
            <a:ext cx="4535487" cy="3240087"/>
          </a:xfrm>
          <a:prstGeom prst="flowChartMerg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Flowchart: Merge 13"/>
          <p:cNvSpPr/>
          <p:nvPr/>
        </p:nvSpPr>
        <p:spPr>
          <a:xfrm>
            <a:off x="2627313" y="1268413"/>
            <a:ext cx="3816350" cy="3889375"/>
          </a:xfrm>
          <a:prstGeom prst="flowChartMerg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5" name="Flowchart: Merge 14"/>
          <p:cNvSpPr/>
          <p:nvPr/>
        </p:nvSpPr>
        <p:spPr>
          <a:xfrm>
            <a:off x="3419475" y="1412875"/>
            <a:ext cx="2232025" cy="4103688"/>
          </a:xfrm>
          <a:prstGeom prst="flowChartMerg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6" name="Flowchart: Merge 15"/>
          <p:cNvSpPr/>
          <p:nvPr/>
        </p:nvSpPr>
        <p:spPr>
          <a:xfrm>
            <a:off x="3419475" y="1341438"/>
            <a:ext cx="2232025" cy="4751387"/>
          </a:xfrm>
          <a:prstGeom prst="flowChartMerg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8" name="Flowchart: Merge 17"/>
          <p:cNvSpPr/>
          <p:nvPr/>
        </p:nvSpPr>
        <p:spPr>
          <a:xfrm>
            <a:off x="3967163" y="1392238"/>
            <a:ext cx="1152525" cy="5256212"/>
          </a:xfrm>
          <a:prstGeom prst="flowChartMerg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9" name="Flowchart: Merge 18"/>
          <p:cNvSpPr/>
          <p:nvPr/>
        </p:nvSpPr>
        <p:spPr>
          <a:xfrm>
            <a:off x="4241800" y="1508125"/>
            <a:ext cx="576263" cy="5589588"/>
          </a:xfrm>
          <a:prstGeom prst="flowChartMerg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Flowchart: Merge 18"/>
          <p:cNvSpPr>
            <a:spLocks noChangeArrowheads="1"/>
          </p:cNvSpPr>
          <p:nvPr/>
        </p:nvSpPr>
        <p:spPr bwMode="auto">
          <a:xfrm>
            <a:off x="4787900" y="1484313"/>
            <a:ext cx="576263" cy="5589587"/>
          </a:xfrm>
          <a:prstGeom prst="flowChartMerge">
            <a:avLst/>
          </a:prstGeom>
          <a:solidFill>
            <a:srgbClr val="CC99FF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3" name="Flowchart: Merge 18"/>
          <p:cNvSpPr>
            <a:spLocks noChangeArrowheads="1"/>
          </p:cNvSpPr>
          <p:nvPr/>
        </p:nvSpPr>
        <p:spPr bwMode="auto">
          <a:xfrm>
            <a:off x="5435600" y="1484313"/>
            <a:ext cx="576263" cy="5589587"/>
          </a:xfrm>
          <a:prstGeom prst="flowChartMerge">
            <a:avLst/>
          </a:prstGeom>
          <a:solidFill>
            <a:srgbClr val="FFCC99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4" name="Flowchart: Merge 18"/>
          <p:cNvSpPr>
            <a:spLocks noChangeArrowheads="1"/>
          </p:cNvSpPr>
          <p:nvPr/>
        </p:nvSpPr>
        <p:spPr bwMode="auto">
          <a:xfrm>
            <a:off x="6156325" y="1484313"/>
            <a:ext cx="576263" cy="5589587"/>
          </a:xfrm>
          <a:prstGeom prst="flowChartMerge">
            <a:avLst/>
          </a:prstGeom>
          <a:solidFill>
            <a:srgbClr val="FFFF99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5" name="Flowchart: Merge 18"/>
          <p:cNvSpPr>
            <a:spLocks noChangeArrowheads="1"/>
          </p:cNvSpPr>
          <p:nvPr/>
        </p:nvSpPr>
        <p:spPr bwMode="auto">
          <a:xfrm>
            <a:off x="6948488" y="1484313"/>
            <a:ext cx="576262" cy="5589587"/>
          </a:xfrm>
          <a:prstGeom prst="flowChartMerge">
            <a:avLst/>
          </a:prstGeom>
          <a:solidFill>
            <a:srgbClr val="CCFFCC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6" name="Flowchart: Merge 18"/>
          <p:cNvSpPr>
            <a:spLocks noChangeArrowheads="1"/>
          </p:cNvSpPr>
          <p:nvPr/>
        </p:nvSpPr>
        <p:spPr bwMode="auto">
          <a:xfrm>
            <a:off x="3635375" y="1484313"/>
            <a:ext cx="576263" cy="5589587"/>
          </a:xfrm>
          <a:prstGeom prst="flowChartMerge">
            <a:avLst/>
          </a:prstGeom>
          <a:solidFill>
            <a:srgbClr val="CCFFFF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7" name="Flowchart: Merge 18"/>
          <p:cNvSpPr>
            <a:spLocks noChangeArrowheads="1"/>
          </p:cNvSpPr>
          <p:nvPr/>
        </p:nvSpPr>
        <p:spPr bwMode="auto">
          <a:xfrm>
            <a:off x="2914650" y="1484313"/>
            <a:ext cx="576263" cy="5589587"/>
          </a:xfrm>
          <a:prstGeom prst="flowChartMerge">
            <a:avLst/>
          </a:prstGeom>
          <a:solidFill>
            <a:srgbClr val="99CCFF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8" name="Flowchart: Merge 18"/>
          <p:cNvSpPr>
            <a:spLocks noChangeArrowheads="1"/>
          </p:cNvSpPr>
          <p:nvPr/>
        </p:nvSpPr>
        <p:spPr bwMode="auto">
          <a:xfrm>
            <a:off x="2195513" y="1484313"/>
            <a:ext cx="576262" cy="5589587"/>
          </a:xfrm>
          <a:prstGeom prst="flowChartMerge">
            <a:avLst/>
          </a:prstGeom>
          <a:solidFill>
            <a:srgbClr val="CC99FF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9" name="Flowchart: Merge 18"/>
          <p:cNvSpPr>
            <a:spLocks noChangeArrowheads="1"/>
          </p:cNvSpPr>
          <p:nvPr/>
        </p:nvSpPr>
        <p:spPr bwMode="auto">
          <a:xfrm>
            <a:off x="1330325" y="1484313"/>
            <a:ext cx="576263" cy="5589587"/>
          </a:xfrm>
          <a:prstGeom prst="flowChartMerge">
            <a:avLst/>
          </a:prstGeom>
          <a:solidFill>
            <a:srgbClr val="00FFFF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lt1"/>
              </a:solidFill>
              <a:latin typeface="+mn-lt"/>
              <a:cs typeface="+mn-cs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5400000">
            <a:off x="5580112" y="3573016"/>
            <a:ext cx="3312368" cy="1588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1619672" y="3717032"/>
            <a:ext cx="5544616" cy="1588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10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1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5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 animBg="1"/>
      <p:bldP spid="131075" grpId="1" animBg="1"/>
      <p:bldP spid="131076" grpId="1" animBg="1"/>
      <p:bldP spid="13" grpId="0" animBg="1"/>
      <p:bldP spid="13" grpId="1" animBg="1"/>
      <p:bldP spid="14" grpId="0" animBg="1"/>
      <p:bldP spid="14" grpId="1" animBg="1"/>
      <p:bldP spid="18" grpId="0" animBg="1"/>
      <p:bldP spid="18" grpId="1" animBg="1"/>
      <p:bldP spid="19" grpId="0" animBg="1"/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7543800" cy="1295400"/>
          </a:xfrm>
        </p:spPr>
        <p:txBody>
          <a:bodyPr/>
          <a:lstStyle/>
          <a:p>
            <a:pPr eaLnBrk="1" hangingPunct="1"/>
            <a:r>
              <a:rPr lang="en-US" sz="2800" smtClean="0"/>
              <a:t>Crisis of communication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133600"/>
            <a:ext cx="7772400" cy="3429000"/>
          </a:xfrm>
        </p:spPr>
        <p:txBody>
          <a:bodyPr/>
          <a:lstStyle/>
          <a:p>
            <a:pPr marL="342900" indent="-342900" eaLnBrk="1" hangingPunct="1"/>
            <a:r>
              <a:rPr lang="en-US" sz="3200" smtClean="0">
                <a:latin typeface="Comic Sans MS" pitchFamily="66" charset="0"/>
              </a:rPr>
              <a:t>Knowledge </a:t>
            </a:r>
            <a:r>
              <a:rPr lang="en-US" sz="3200" smtClean="0">
                <a:latin typeface="Comic Sans MS" pitchFamily="66" charset="0"/>
                <a:cs typeface="Arial" charset="0"/>
              </a:rPr>
              <a:t>≠ information</a:t>
            </a:r>
          </a:p>
          <a:p>
            <a:pPr marL="342900" indent="-342900" eaLnBrk="1" hangingPunct="1">
              <a:spcBef>
                <a:spcPct val="50000"/>
              </a:spcBef>
            </a:pPr>
            <a:r>
              <a:rPr lang="en-US" sz="3200" smtClean="0">
                <a:latin typeface="Comic Sans MS" pitchFamily="66" charset="0"/>
              </a:rPr>
              <a:t>Overwhelmed with information</a:t>
            </a:r>
          </a:p>
          <a:p>
            <a:pPr marL="342900" indent="-342900" eaLnBrk="1" hangingPunct="1">
              <a:spcBef>
                <a:spcPct val="50000"/>
              </a:spcBef>
            </a:pPr>
            <a:r>
              <a:rPr lang="en-US" sz="3200" smtClean="0">
                <a:latin typeface="Comic Sans MS" pitchFamily="66" charset="0"/>
              </a:rPr>
              <a:t>Difficult to find required information</a:t>
            </a:r>
          </a:p>
          <a:p>
            <a:pPr marL="342900" indent="-342900" eaLnBrk="1" hangingPunct="1">
              <a:spcBef>
                <a:spcPct val="50000"/>
              </a:spcBef>
            </a:pPr>
            <a:r>
              <a:rPr lang="en-US" sz="3200" smtClean="0">
                <a:latin typeface="Comic Sans MS" pitchFamily="66" charset="0"/>
              </a:rPr>
              <a:t>Difficult to assess quality of the information found.</a:t>
            </a:r>
          </a:p>
          <a:p>
            <a:pPr marL="692150" lvl="1" eaLnBrk="1" hangingPunct="1">
              <a:buFontTx/>
              <a:buNone/>
            </a:pPr>
            <a:endParaRPr lang="en-US" sz="320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bldLvl="2" autoUpdateAnimBg="0" advAuto="100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854075"/>
          </a:xfrm>
        </p:spPr>
        <p:txBody>
          <a:bodyPr/>
          <a:lstStyle/>
          <a:p>
            <a:pPr eaLnBrk="1" hangingPunct="1"/>
            <a:r>
              <a:rPr lang="en-US" sz="2800" smtClean="0"/>
              <a:t>The Size of the Problem</a:t>
            </a:r>
          </a:p>
        </p:txBody>
      </p:sp>
      <p:graphicFrame>
        <p:nvGraphicFramePr>
          <p:cNvPr id="1026" name="Object 2"/>
          <p:cNvGraphicFramePr>
            <a:graphicFrameLocks/>
          </p:cNvGraphicFramePr>
          <p:nvPr/>
        </p:nvGraphicFramePr>
        <p:xfrm>
          <a:off x="1219200" y="1981200"/>
          <a:ext cx="7024688" cy="4573588"/>
        </p:xfrm>
        <a:graphic>
          <a:graphicData uri="http://schemas.openxmlformats.org/presentationml/2006/ole">
            <p:oleObj spid="_x0000_s1026" name="Document" r:id="rId3" imgW="10952381" imgH="7371429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idx="1"/>
          </p:nvPr>
        </p:nvSpPr>
        <p:spPr>
          <a:xfrm>
            <a:off x="1066800" y="2286000"/>
            <a:ext cx="7772400" cy="320040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</a:pPr>
            <a:r>
              <a:rPr lang="en-GB" sz="2800" dirty="0" smtClean="0">
                <a:latin typeface="Comic Sans MS" pitchFamily="66" charset="0"/>
              </a:rPr>
              <a:t>Decision to pursue information depends on the </a:t>
            </a:r>
          </a:p>
          <a:p>
            <a:pPr marL="858837" lvl="1" indent="-514350" eaLnBrk="1" hangingPunct="1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GB" dirty="0" smtClean="0">
                <a:latin typeface="Comic Sans MS" pitchFamily="66" charset="0"/>
              </a:rPr>
              <a:t>Urgency.</a:t>
            </a:r>
            <a:endParaRPr lang="en-GB" dirty="0" smtClean="0">
              <a:latin typeface="Comic Sans MS" pitchFamily="66" charset="0"/>
            </a:endParaRPr>
          </a:p>
          <a:p>
            <a:pPr marL="858837" lvl="1" indent="-514350" eaLnBrk="1" hangingPunct="1">
              <a:lnSpc>
                <a:spcPct val="90000"/>
              </a:lnSpc>
              <a:spcBef>
                <a:spcPct val="50000"/>
              </a:spcBef>
              <a:buFont typeface="+mj-lt"/>
              <a:buAutoNum type="arabicPeriod"/>
            </a:pPr>
            <a:r>
              <a:rPr lang="en-GB" dirty="0" smtClean="0">
                <a:latin typeface="Comic Sans MS" pitchFamily="66" charset="0"/>
              </a:rPr>
              <a:t>Expectation that a definitive answer can be found.</a:t>
            </a:r>
          </a:p>
          <a:p>
            <a:pPr marL="342900" indent="-3429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dirty="0" smtClean="0">
                <a:latin typeface="Comic Sans MS" pitchFamily="66" charset="0"/>
              </a:rPr>
              <a:t>                          </a:t>
            </a:r>
            <a:endParaRPr lang="en-GB" sz="1600" dirty="0" smtClean="0">
              <a:latin typeface="Comic Sans MS" pitchFamily="66" charset="0"/>
            </a:endParaRPr>
          </a:p>
          <a:p>
            <a:pPr marL="342900" indent="-342900" eaLnBrk="1" hangingPunct="1">
              <a:lnSpc>
                <a:spcPct val="90000"/>
              </a:lnSpc>
            </a:pPr>
            <a:endParaRPr lang="en-GB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uiExpand="1" build="p" bldLvl="2" autoUpdateAnimBg="0" advAuto="100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2800" smtClean="0"/>
              <a:t>Vannevar</a:t>
            </a:r>
            <a:r>
              <a:rPr lang="en-GB" sz="3600" smtClean="0"/>
              <a:t> </a:t>
            </a:r>
            <a:r>
              <a:rPr lang="en-GB" sz="2800" smtClean="0"/>
              <a:t>Bush</a:t>
            </a:r>
            <a:r>
              <a:rPr lang="en-GB" smtClean="0"/>
              <a:t> </a:t>
            </a:r>
            <a:r>
              <a:rPr lang="en-GB" sz="2400" i="1" smtClean="0"/>
              <a:t>“As We May Think” </a:t>
            </a:r>
            <a:r>
              <a:rPr lang="en-GB" sz="2400" smtClean="0"/>
              <a:t>(1945)</a:t>
            </a:r>
            <a:endParaRPr lang="en-GB" smtClean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900113" y="1989138"/>
            <a:ext cx="5791200" cy="4114800"/>
          </a:xfrm>
        </p:spPr>
        <p:txBody>
          <a:bodyPr/>
          <a:lstStyle/>
          <a:p>
            <a:pPr marL="342900" indent="-342900" eaLnBrk="1" hangingPunct="1"/>
            <a:endParaRPr lang="en-GB" sz="2800" smtClean="0">
              <a:latin typeface="Comic Sans MS" pitchFamily="66" charset="0"/>
            </a:endParaRPr>
          </a:p>
          <a:p>
            <a:pPr marL="342900" indent="-342900" eaLnBrk="1" hangingPunct="1"/>
            <a:r>
              <a:rPr lang="en-GB" sz="2800" smtClean="0">
                <a:latin typeface="Comic Sans MS" pitchFamily="66" charset="0"/>
              </a:rPr>
              <a:t>Personal Library (vertical books)</a:t>
            </a:r>
          </a:p>
          <a:p>
            <a:pPr marL="342900" indent="-342900" eaLnBrk="1" hangingPunct="1">
              <a:lnSpc>
                <a:spcPct val="150000"/>
              </a:lnSpc>
            </a:pPr>
            <a:r>
              <a:rPr lang="en-GB" sz="2800" smtClean="0">
                <a:latin typeface="Comic Sans MS" pitchFamily="66" charset="0"/>
              </a:rPr>
              <a:t>Trails (horizontal hypertext)</a:t>
            </a:r>
          </a:p>
          <a:p>
            <a:pPr marL="342900" indent="-342900" eaLnBrk="1" hangingPunct="1">
              <a:lnSpc>
                <a:spcPct val="150000"/>
              </a:lnSpc>
            </a:pPr>
            <a:r>
              <a:rPr lang="en-GB" sz="2800" smtClean="0">
                <a:latin typeface="Comic Sans MS" pitchFamily="66" charset="0"/>
              </a:rPr>
              <a:t>Updateable</a:t>
            </a:r>
          </a:p>
          <a:p>
            <a:pPr marL="342900" indent="-342900" eaLnBrk="1" hangingPunct="1">
              <a:lnSpc>
                <a:spcPct val="150000"/>
              </a:lnSpc>
            </a:pPr>
            <a:r>
              <a:rPr lang="en-GB" sz="2800" smtClean="0">
                <a:latin typeface="Comic Sans MS" pitchFamily="66" charset="0"/>
              </a:rPr>
              <a:t>With annotations.</a:t>
            </a:r>
          </a:p>
        </p:txBody>
      </p:sp>
      <p:pic>
        <p:nvPicPr>
          <p:cNvPr id="29699" name="Picture 4" descr="http://www-eecs.mit.edu/AY95-96/events/bush/gif/vb4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3276600"/>
            <a:ext cx="1908175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14400" y="685800"/>
            <a:ext cx="7772400" cy="914400"/>
          </a:xfrm>
        </p:spPr>
        <p:txBody>
          <a:bodyPr/>
          <a:lstStyle/>
          <a:p>
            <a:pPr eaLnBrk="1" hangingPunct="1"/>
            <a:r>
              <a:rPr lang="en-GB" sz="2800" smtClean="0"/>
              <a:t>Memex</a:t>
            </a:r>
          </a:p>
        </p:txBody>
      </p:sp>
      <p:pic>
        <p:nvPicPr>
          <p:cNvPr id="30722" name="Picture 10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1989138"/>
            <a:ext cx="70104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Oval 4"/>
          <p:cNvSpPr>
            <a:spLocks noChangeArrowheads="1"/>
          </p:cNvSpPr>
          <p:nvPr/>
        </p:nvSpPr>
        <p:spPr bwMode="auto">
          <a:xfrm>
            <a:off x="8675688" y="6524625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3"/>
          <p:cNvSpPr>
            <a:spLocks noGrp="1"/>
          </p:cNvSpPr>
          <p:nvPr>
            <p:ph type="title"/>
          </p:nvPr>
        </p:nvSpPr>
        <p:spPr>
          <a:xfrm>
            <a:off x="323850" y="2060575"/>
            <a:ext cx="8229600" cy="2001838"/>
          </a:xfrm>
        </p:spPr>
        <p:txBody>
          <a:bodyPr/>
          <a:lstStyle/>
          <a:p>
            <a:pPr eaLnBrk="1" hangingPunct="1"/>
            <a:r>
              <a:rPr lang="en-GB" smtClean="0"/>
              <a:t>Is it all really worth knowing?</a:t>
            </a:r>
            <a:br>
              <a:rPr lang="en-GB" smtClean="0"/>
            </a:b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838200"/>
            <a:ext cx="7772400" cy="603250"/>
          </a:xfrm>
        </p:spPr>
        <p:txBody>
          <a:bodyPr/>
          <a:lstStyle/>
          <a:p>
            <a:pPr eaLnBrk="1" hangingPunct="1"/>
            <a:r>
              <a:rPr lang="en-GB" sz="2800" smtClean="0"/>
              <a:t>Internet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2286000"/>
            <a:ext cx="7010400" cy="3581400"/>
          </a:xfrm>
        </p:spPr>
        <p:txBody>
          <a:bodyPr/>
          <a:lstStyle/>
          <a:p>
            <a:pPr marL="342900" indent="-342900" eaLnBrk="1" hangingPunct="1">
              <a:spcBef>
                <a:spcPct val="50000"/>
              </a:spcBef>
            </a:pPr>
            <a:r>
              <a:rPr lang="en-GB" sz="2800" smtClean="0">
                <a:latin typeface="Comic Sans MS" pitchFamily="66" charset="0"/>
              </a:rPr>
              <a:t>Information ‘pollution’</a:t>
            </a:r>
          </a:p>
          <a:p>
            <a:pPr marL="342900" indent="-342900" eaLnBrk="1" hangingPunct="1">
              <a:spcBef>
                <a:spcPct val="50000"/>
              </a:spcBef>
            </a:pPr>
            <a:r>
              <a:rPr lang="en-GB" sz="2800" smtClean="0">
                <a:latin typeface="Comic Sans MS" pitchFamily="66" charset="0"/>
              </a:rPr>
              <a:t>Haphazard collection of information</a:t>
            </a:r>
          </a:p>
          <a:p>
            <a:pPr marL="342900" indent="-342900" eaLnBrk="1" hangingPunct="1">
              <a:spcBef>
                <a:spcPct val="50000"/>
              </a:spcBef>
            </a:pPr>
            <a:r>
              <a:rPr lang="en-GB" sz="2800" smtClean="0">
                <a:latin typeface="Comic Sans MS" pitchFamily="66" charset="0"/>
              </a:rPr>
              <a:t>No structured navigation</a:t>
            </a:r>
          </a:p>
          <a:p>
            <a:pPr marL="342900" indent="-342900" eaLnBrk="1" hangingPunct="1">
              <a:spcBef>
                <a:spcPct val="50000"/>
              </a:spcBef>
            </a:pPr>
            <a:r>
              <a:rPr lang="en-GB" sz="2800" smtClean="0">
                <a:latin typeface="Comic Sans MS" pitchFamily="66" charset="0"/>
              </a:rPr>
              <a:t>Searches resulting in ‘64,000’ hits</a:t>
            </a:r>
          </a:p>
          <a:p>
            <a:pPr marL="342900" indent="-342900" eaLnBrk="1" hangingPunct="1">
              <a:spcBef>
                <a:spcPct val="50000"/>
              </a:spcBef>
            </a:pPr>
            <a:r>
              <a:rPr lang="en-GB" sz="2800" smtClean="0">
                <a:latin typeface="Comic Sans MS" pitchFamily="66" charset="0"/>
              </a:rPr>
              <a:t>Long access times</a:t>
            </a:r>
          </a:p>
          <a:p>
            <a:pPr marL="342900" indent="-342900" eaLnBrk="1" hangingPunct="1">
              <a:spcBef>
                <a:spcPct val="50000"/>
              </a:spcBef>
            </a:pPr>
            <a:r>
              <a:rPr lang="en-GB" sz="2800" smtClean="0">
                <a:latin typeface="Comic Sans MS" pitchFamily="66" charset="0"/>
              </a:rPr>
              <a:t>Is it all really reliable?.</a:t>
            </a:r>
            <a:endParaRPr lang="en-GB" smtClean="0"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0"/>
            <a:ext cx="6210300" cy="69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971600" y="1556792"/>
          <a:ext cx="684076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584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2813" eaLnBrk="1" hangingPunct="1"/>
            <a:r>
              <a:rPr lang="en-GB" sz="2800" smtClean="0"/>
              <a:t>Books in the Cambridge University Library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156325" y="4292600"/>
            <a:ext cx="1944688" cy="646113"/>
          </a:xfrm>
          <a:prstGeom prst="rect">
            <a:avLst/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/>
              <a:t>Doubling every</a:t>
            </a:r>
          </a:p>
          <a:p>
            <a:r>
              <a:rPr lang="en-GB" b="1"/>
              <a:t>        33 years</a:t>
            </a:r>
          </a:p>
        </p:txBody>
      </p:sp>
      <p:sp>
        <p:nvSpPr>
          <p:cNvPr id="7" name="Oval 6"/>
          <p:cNvSpPr/>
          <p:nvPr/>
        </p:nvSpPr>
        <p:spPr>
          <a:xfrm>
            <a:off x="6588125" y="1916113"/>
            <a:ext cx="863600" cy="6492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2813" eaLnBrk="1" hangingPunct="1"/>
            <a:r>
              <a:rPr lang="en-GB" sz="2800" smtClean="0"/>
              <a:t>New acquisitions 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1691680" y="1916832"/>
          <a:ext cx="6048672" cy="4255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2813" eaLnBrk="1" hangingPunct="1"/>
            <a:r>
              <a:rPr lang="en-GB" sz="2800" smtClean="0"/>
              <a:t>New acquisitions 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1691680" y="1916832"/>
          <a:ext cx="6048672" cy="4255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2492375"/>
            <a:ext cx="8229600" cy="185896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GB" dirty="0" smtClean="0"/>
              <a:t>Aren’t we keeping more and more to ourselves rather than sharing it?</a:t>
            </a:r>
            <a:br>
              <a:rPr lang="en-GB" dirty="0" smtClean="0"/>
            </a:b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3" descr="pbNH187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188913"/>
            <a:ext cx="4295775" cy="628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" name="TextBox 4"/>
          <p:cNvSpPr txBox="1">
            <a:spLocks noChangeArrowheads="1"/>
          </p:cNvSpPr>
          <p:nvPr/>
        </p:nvSpPr>
        <p:spPr bwMode="auto">
          <a:xfrm>
            <a:off x="6156325" y="4868863"/>
            <a:ext cx="2808288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First telephone directory in the world. </a:t>
            </a:r>
          </a:p>
          <a:p>
            <a:r>
              <a:rPr lang="en-GB"/>
              <a:t>New Haven 1878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484313"/>
            <a:ext cx="3024187" cy="401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4" name="Picture 2" descr="csimag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1628775"/>
            <a:ext cx="2538413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5" descr="montru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196975"/>
            <a:ext cx="3427413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8" name="TextBox 7"/>
          <p:cNvSpPr txBox="1">
            <a:spLocks noChangeArrowheads="1"/>
          </p:cNvSpPr>
          <p:nvPr/>
        </p:nvSpPr>
        <p:spPr bwMode="auto">
          <a:xfrm>
            <a:off x="5364163" y="2852738"/>
            <a:ext cx="309562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/>
              <a:t>Last published Moscow telephone directory. </a:t>
            </a:r>
          </a:p>
          <a:p>
            <a:pPr algn="ctr"/>
            <a:endParaRPr lang="en-GB"/>
          </a:p>
          <a:p>
            <a:pPr algn="ctr"/>
            <a:r>
              <a:rPr lang="en-GB"/>
              <a:t>Subsequent editions deemed confidential and not generally available.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eaLnBrk="1" hangingPunct="1"/>
            <a:r>
              <a:rPr lang="en-GB" dirty="0" smtClean="0">
                <a:latin typeface="Comic Sans MS" pitchFamily="66" charset="0"/>
              </a:rPr>
              <a:t>Current telephone directories are getting smaller: .</a:t>
            </a:r>
          </a:p>
          <a:p>
            <a:pPr marL="692150" lvl="1" eaLnBrk="1" hangingPunct="1">
              <a:lnSpc>
                <a:spcPct val="150000"/>
              </a:lnSpc>
            </a:pPr>
            <a:r>
              <a:rPr lang="en-GB" dirty="0" smtClean="0">
                <a:latin typeface="Comic Sans MS" pitchFamily="66" charset="0"/>
              </a:rPr>
              <a:t>Contain fewer and fewer of last year’s numbers</a:t>
            </a:r>
          </a:p>
          <a:p>
            <a:pPr marL="987425" lvl="2" eaLnBrk="1" hangingPunct="1">
              <a:lnSpc>
                <a:spcPct val="200000"/>
              </a:lnSpc>
            </a:pPr>
            <a:r>
              <a:rPr lang="en-GB" dirty="0" smtClean="0">
                <a:latin typeface="Comic Sans MS" pitchFamily="66" charset="0"/>
              </a:rPr>
              <a:t>Growing number of ex-directory entries</a:t>
            </a:r>
          </a:p>
          <a:p>
            <a:pPr marL="987425" lvl="2" eaLnBrk="1" hangingPunct="1">
              <a:lnSpc>
                <a:spcPct val="200000"/>
              </a:lnSpc>
            </a:pPr>
            <a:r>
              <a:rPr lang="en-GB" dirty="0" smtClean="0">
                <a:latin typeface="Comic Sans MS" pitchFamily="66" charset="0"/>
              </a:rPr>
              <a:t>Mobile phones replacing some lines.</a:t>
            </a:r>
          </a:p>
          <a:p>
            <a:pPr marL="692150" lvl="1" eaLnBrk="1" hangingPunct="1">
              <a:lnSpc>
                <a:spcPct val="200000"/>
              </a:lnSpc>
            </a:pPr>
            <a:r>
              <a:rPr lang="en-GB" dirty="0" smtClean="0">
                <a:latin typeface="Comic Sans MS" pitchFamily="66" charset="0"/>
              </a:rPr>
              <a:t>Mobile phones not listed.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7543800" cy="1295400"/>
          </a:xfrm>
        </p:spPr>
        <p:txBody>
          <a:bodyPr/>
          <a:lstStyle/>
          <a:p>
            <a:r>
              <a:rPr lang="en-GB" sz="3600" dirty="0" smtClean="0"/>
              <a:t>Suppressing information</a:t>
            </a:r>
            <a:endParaRPr lang="cs-CZ" sz="3600" dirty="0" smtClean="0"/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2800" dirty="0" smtClean="0">
                <a:latin typeface="Comic Sans MS" pitchFamily="66" charset="0"/>
              </a:rPr>
              <a:t>Political suppression of inconvenient evidence</a:t>
            </a:r>
          </a:p>
          <a:p>
            <a:pPr marL="690563" marR="0" lvl="1" indent="-347663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tabLst/>
              <a:defRPr/>
            </a:pPr>
            <a:r>
              <a:rPr lang="en-GB" sz="2200" dirty="0" smtClean="0">
                <a:latin typeface="Comic Sans MS" pitchFamily="66" charset="0"/>
              </a:rPr>
              <a:t>Napoleonic France (</a:t>
            </a:r>
            <a:r>
              <a:rPr lang="en-GB" sz="2200" dirty="0" err="1" smtClean="0">
                <a:latin typeface="Comic Sans MS" pitchFamily="66" charset="0"/>
              </a:rPr>
              <a:t>Humphry</a:t>
            </a:r>
            <a:r>
              <a:rPr lang="en-GB" sz="2200" dirty="0" smtClean="0">
                <a:latin typeface="Comic Sans MS" pitchFamily="66" charset="0"/>
              </a:rPr>
              <a:t> Davy)</a:t>
            </a:r>
            <a:endParaRPr lang="cs-CZ" sz="2200" dirty="0" smtClean="0">
              <a:latin typeface="Comic Sans MS" pitchFamily="66" charset="0"/>
            </a:endParaRPr>
          </a:p>
          <a:p>
            <a:pPr lvl="1">
              <a:lnSpc>
                <a:spcPct val="90000"/>
              </a:lnSpc>
            </a:pPr>
            <a:r>
              <a:rPr lang="en-GB" sz="2200" dirty="0" smtClean="0">
                <a:latin typeface="Comic Sans MS" pitchFamily="66" charset="0"/>
              </a:rPr>
              <a:t>Stalin’s Russia or other communist states</a:t>
            </a:r>
          </a:p>
          <a:p>
            <a:pPr>
              <a:lnSpc>
                <a:spcPct val="90000"/>
              </a:lnSpc>
            </a:pPr>
            <a:r>
              <a:rPr lang="en-GB" sz="2800" dirty="0" smtClean="0">
                <a:latin typeface="Comic Sans MS" pitchFamily="66" charset="0"/>
              </a:rPr>
              <a:t>Security aspects</a:t>
            </a:r>
          </a:p>
          <a:p>
            <a:pPr lvl="1">
              <a:lnSpc>
                <a:spcPct val="90000"/>
              </a:lnSpc>
            </a:pPr>
            <a:r>
              <a:rPr lang="en-GB" sz="2200" dirty="0" smtClean="0">
                <a:latin typeface="Comic Sans MS" pitchFamily="66" charset="0"/>
              </a:rPr>
              <a:t>Data encoding, </a:t>
            </a:r>
            <a:r>
              <a:rPr lang="en-GB" sz="2200" dirty="0" err="1" smtClean="0">
                <a:latin typeface="Comic Sans MS" pitchFamily="66" charset="0"/>
              </a:rPr>
              <a:t>steganography</a:t>
            </a:r>
            <a:r>
              <a:rPr lang="en-GB" sz="22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en-GB" sz="2800" dirty="0" smtClean="0">
                <a:latin typeface="Comic Sans MS" pitchFamily="66" charset="0"/>
              </a:rPr>
              <a:t>Computer software </a:t>
            </a:r>
            <a:r>
              <a:rPr lang="en-GB" sz="2800" dirty="0" smtClean="0">
                <a:latin typeface="Comic Sans MS" pitchFamily="66" charset="0"/>
              </a:rPr>
              <a:t>and</a:t>
            </a:r>
            <a:r>
              <a:rPr lang="en-GB" sz="2800" dirty="0" smtClean="0">
                <a:latin typeface="Comic Sans MS" pitchFamily="66" charset="0"/>
              </a:rPr>
              <a:t> </a:t>
            </a:r>
            <a:r>
              <a:rPr lang="en-GB" sz="2800" dirty="0" smtClean="0">
                <a:latin typeface="Comic Sans MS" pitchFamily="66" charset="0"/>
              </a:rPr>
              <a:t>Pharmaceutical </a:t>
            </a:r>
            <a:r>
              <a:rPr lang="en-GB" sz="2800" dirty="0" smtClean="0">
                <a:latin typeface="Comic Sans MS" pitchFamily="66" charset="0"/>
              </a:rPr>
              <a:t>industry</a:t>
            </a:r>
          </a:p>
          <a:p>
            <a:pPr lvl="1">
              <a:lnSpc>
                <a:spcPct val="90000"/>
              </a:lnSpc>
            </a:pPr>
            <a:r>
              <a:rPr lang="en-GB" sz="2200" dirty="0" smtClean="0">
                <a:latin typeface="Comic Sans MS" pitchFamily="66" charset="0"/>
              </a:rPr>
              <a:t>Commercial reasons</a:t>
            </a:r>
          </a:p>
          <a:p>
            <a:pPr lvl="2">
              <a:lnSpc>
                <a:spcPct val="90000"/>
              </a:lnSpc>
            </a:pPr>
            <a:r>
              <a:rPr lang="en-GB" dirty="0" smtClean="0">
                <a:latin typeface="Comic Sans MS" pitchFamily="66" charset="0"/>
              </a:rPr>
              <a:t>Complete </a:t>
            </a:r>
            <a:r>
              <a:rPr lang="en-GB" dirty="0" smtClean="0">
                <a:latin typeface="Comic Sans MS" pitchFamily="66" charset="0"/>
              </a:rPr>
              <a:t>suppression</a:t>
            </a:r>
          </a:p>
          <a:p>
            <a:pPr lvl="2">
              <a:lnSpc>
                <a:spcPct val="90000"/>
              </a:lnSpc>
            </a:pPr>
            <a:r>
              <a:rPr lang="en-GB" dirty="0" smtClean="0">
                <a:latin typeface="Comic Sans MS" pitchFamily="66" charset="0"/>
              </a:rPr>
              <a:t>Time limited</a:t>
            </a:r>
          </a:p>
          <a:p>
            <a:pPr lvl="2">
              <a:lnSpc>
                <a:spcPct val="90000"/>
              </a:lnSpc>
            </a:pPr>
            <a:r>
              <a:rPr lang="en-GB" dirty="0" smtClean="0">
                <a:latin typeface="Comic Sans MS" pitchFamily="66" charset="0"/>
              </a:rPr>
              <a:t>Overestimating benefits or underestimating </a:t>
            </a:r>
            <a:r>
              <a:rPr lang="en-GB" dirty="0" smtClean="0">
                <a:latin typeface="Comic Sans MS" pitchFamily="66" charset="0"/>
              </a:rPr>
              <a:t>risks</a:t>
            </a:r>
            <a:endParaRPr lang="en-GB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Protecting 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0" y="1628775"/>
            <a:ext cx="8229600" cy="4411663"/>
          </a:xfrm>
        </p:spPr>
        <p:txBody>
          <a:bodyPr/>
          <a:lstStyle/>
          <a:p>
            <a:pPr marL="342900" indent="-342900" eaLnBrk="1" hangingPunct="1"/>
            <a:r>
              <a:rPr lang="en-GB" dirty="0" smtClean="0">
                <a:latin typeface="Comic Sans MS" pitchFamily="66" charset="0"/>
              </a:rPr>
              <a:t>Current emphasis on links between research and industry </a:t>
            </a:r>
            <a:r>
              <a:rPr lang="en-GB" sz="2400" dirty="0" smtClean="0">
                <a:latin typeface="Comic Sans MS" pitchFamily="66" charset="0"/>
              </a:rPr>
              <a:t>(transfer of technology).</a:t>
            </a:r>
          </a:p>
          <a:p>
            <a:pPr marL="692150" lvl="1" eaLnBrk="1" hangingPunct="1"/>
            <a:r>
              <a:rPr lang="en-GB" dirty="0" smtClean="0">
                <a:latin typeface="Comic Sans MS" pitchFamily="66" charset="0"/>
              </a:rPr>
              <a:t>Need to protect intellectual property (IP)</a:t>
            </a:r>
          </a:p>
          <a:p>
            <a:pPr marL="692150" lvl="1" eaLnBrk="1" hangingPunct="1"/>
            <a:r>
              <a:rPr lang="en-GB" dirty="0" smtClean="0">
                <a:latin typeface="Comic Sans MS" pitchFamily="66" charset="0"/>
              </a:rPr>
              <a:t>Delaying the publication until the IP rights are secured .</a:t>
            </a:r>
          </a:p>
          <a:p>
            <a:pPr marL="342900" indent="-342900" eaLnBrk="1" hangingPunct="1"/>
            <a:r>
              <a:rPr lang="en-GB" dirty="0" smtClean="0">
                <a:latin typeface="Comic Sans MS" pitchFamily="66" charset="0"/>
              </a:rPr>
              <a:t>Recent trend</a:t>
            </a:r>
          </a:p>
          <a:p>
            <a:pPr marL="692150" lvl="1" eaLnBrk="1" hangingPunct="1"/>
            <a:r>
              <a:rPr lang="en-GB" dirty="0" smtClean="0">
                <a:latin typeface="Comic Sans MS" pitchFamily="66" charset="0"/>
              </a:rPr>
              <a:t>In some areas a deliberate decision not to publicise, or even protect, latest advances in order to secure one’s commercial advantage</a:t>
            </a:r>
            <a:r>
              <a:rPr lang="en-GB" dirty="0" smtClean="0"/>
              <a:t>.</a:t>
            </a:r>
          </a:p>
        </p:txBody>
      </p:sp>
      <p:sp>
        <p:nvSpPr>
          <p:cNvPr id="47107" name="Oval 4"/>
          <p:cNvSpPr>
            <a:spLocks noChangeArrowheads="1"/>
          </p:cNvSpPr>
          <p:nvPr/>
        </p:nvSpPr>
        <p:spPr bwMode="auto">
          <a:xfrm>
            <a:off x="8675688" y="6524625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08275"/>
            <a:ext cx="8229600" cy="164306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GB" dirty="0" smtClean="0"/>
              <a:t>Aren’t we loosing something we used to take for granted?</a:t>
            </a:r>
            <a:br>
              <a:rPr lang="en-GB" dirty="0" smtClean="0"/>
            </a:b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3375"/>
            <a:ext cx="9136063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2" name="TextBox 4"/>
          <p:cNvSpPr txBox="1">
            <a:spLocks noChangeArrowheads="1"/>
          </p:cNvSpPr>
          <p:nvPr/>
        </p:nvSpPr>
        <p:spPr bwMode="auto">
          <a:xfrm>
            <a:off x="1619250" y="5661025"/>
            <a:ext cx="70564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GB"/>
              <a:t>Newton’s record of observations of the comet of 1682, now known as Halley’s Comet, written on a scrap of paper perhaps torn from a letter.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96752"/>
            <a:ext cx="7200800" cy="456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195736" y="6021288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Arabic fragments still to be restored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476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6" name="TextBox 2"/>
          <p:cNvSpPr txBox="1">
            <a:spLocks noChangeArrowheads="1"/>
          </p:cNvSpPr>
          <p:nvPr/>
        </p:nvSpPr>
        <p:spPr bwMode="auto">
          <a:xfrm>
            <a:off x="5940425" y="4221163"/>
            <a:ext cx="280828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en-GB" dirty="0"/>
              <a:t>A draft of Anne Stevenson’s sonnet ‘Moonrise’, (from MS Add. 9451).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468313" y="2852738"/>
            <a:ext cx="8229600" cy="2736850"/>
          </a:xfrm>
        </p:spPr>
        <p:txBody>
          <a:bodyPr/>
          <a:lstStyle/>
          <a:p>
            <a:pPr marL="342900" indent="-342900" algn="ctr" eaLnBrk="1" hangingPunct="1">
              <a:buFont typeface="Wingdings" pitchFamily="2" charset="2"/>
              <a:buNone/>
            </a:pPr>
            <a:r>
              <a:rPr lang="en-GB" smtClean="0"/>
              <a:t>Emails are generally replacing informal means of communication e.g. letters to colleagues and friends.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836613"/>
            <a:ext cx="316865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1268413"/>
            <a:ext cx="2447925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TextBox 5"/>
          <p:cNvSpPr txBox="1">
            <a:spLocks noChangeArrowheads="1"/>
          </p:cNvSpPr>
          <p:nvPr/>
        </p:nvSpPr>
        <p:spPr bwMode="auto">
          <a:xfrm>
            <a:off x="2627313" y="6165850"/>
            <a:ext cx="27844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n-GB"/>
              <a:t>Darwin’s correspondence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>
          <a:xfrm>
            <a:off x="1403350" y="1773238"/>
            <a:ext cx="6491288" cy="4411662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None/>
            </a:pPr>
            <a:endParaRPr lang="en-GB" smtClean="0"/>
          </a:p>
          <a:p>
            <a:pPr marL="342900" indent="-342900" eaLnBrk="1" hangingPunct="1">
              <a:buFont typeface="Wingdings" pitchFamily="2" charset="2"/>
              <a:buNone/>
            </a:pPr>
            <a:endParaRPr lang="en-GB" smtClean="0"/>
          </a:p>
          <a:p>
            <a:pPr marL="342900" indent="-342900" eaLnBrk="1" hangingPunct="1">
              <a:buFont typeface="Wingdings" pitchFamily="2" charset="2"/>
              <a:buNone/>
            </a:pPr>
            <a:r>
              <a:rPr lang="en-GB" smtClean="0"/>
              <a:t>Does anybody keep copies of his emails with colleagues?</a:t>
            </a:r>
          </a:p>
          <a:p>
            <a:pPr marL="342900" indent="-342900" eaLnBrk="1" hangingPunct="1">
              <a:buFont typeface="Wingdings" pitchFamily="2" charset="2"/>
              <a:buNone/>
            </a:pPr>
            <a:endParaRPr lang="en-GB" smtClean="0"/>
          </a:p>
        </p:txBody>
      </p:sp>
      <p:sp>
        <p:nvSpPr>
          <p:cNvPr id="54275" name="Oval 4"/>
          <p:cNvSpPr>
            <a:spLocks noChangeArrowheads="1"/>
          </p:cNvSpPr>
          <p:nvPr/>
        </p:nvSpPr>
        <p:spPr bwMode="auto">
          <a:xfrm>
            <a:off x="8675688" y="6524625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defTabSz="912813" eaLnBrk="1" hangingPunct="1"/>
            <a:r>
              <a:rPr lang="en-GB" sz="2800" dirty="0" smtClean="0"/>
              <a:t>New acquisitions 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1691680" y="1916832"/>
          <a:ext cx="6048672" cy="4255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2813" eaLnBrk="1" hangingPunct="1"/>
            <a:r>
              <a:rPr lang="en-GB" sz="2800" dirty="0" smtClean="0"/>
              <a:t>New acquisitions</a:t>
            </a:r>
            <a:r>
              <a:rPr lang="en-GB" sz="2800" b="0" dirty="0" smtClean="0"/>
              <a:t> 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1691680" y="1916832"/>
          <a:ext cx="6048672" cy="4255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84168" y="4365104"/>
            <a:ext cx="1677062" cy="52322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1400" dirty="0" smtClean="0"/>
              <a:t>60 400</a:t>
            </a:r>
          </a:p>
          <a:p>
            <a:pPr algn="ctr"/>
            <a:r>
              <a:rPr lang="en-GB" sz="1400" dirty="0" smtClean="0"/>
              <a:t>electronic  journals</a:t>
            </a:r>
            <a:endParaRPr lang="en-GB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912813" eaLnBrk="1" hangingPunct="1"/>
            <a:r>
              <a:rPr lang="en-GB" sz="2800" smtClean="0"/>
              <a:t>New acquisitions 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1701205" y="1931120"/>
          <a:ext cx="6048672" cy="4255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9939" name="Oval 4"/>
          <p:cNvSpPr>
            <a:spLocks noChangeArrowheads="1"/>
          </p:cNvSpPr>
          <p:nvPr/>
        </p:nvSpPr>
        <p:spPr bwMode="auto">
          <a:xfrm>
            <a:off x="8675688" y="6524625"/>
            <a:ext cx="144462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2" descr="http://upload.wikimedia.org/wikipedia/commons/thumb/a/ae/Tapesticker.jpg/220px-Tapesticke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4149725"/>
            <a:ext cx="3455988" cy="194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4" name="Picture 4" descr="File:Ibm704.gif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650" y="3213100"/>
            <a:ext cx="342900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TextBox 3"/>
          <p:cNvSpPr txBox="1">
            <a:spLocks noChangeArrowheads="1"/>
          </p:cNvSpPr>
          <p:nvPr/>
        </p:nvSpPr>
        <p:spPr bwMode="auto">
          <a:xfrm>
            <a:off x="1547813" y="1052513"/>
            <a:ext cx="63373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/>
            <a:r>
              <a:rPr lang="en-GB" sz="2800"/>
              <a:t>How secure, reliable and technologically up-to-date are the archives of older electronic documents and publications?.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ctr" eaLnBrk="1" hangingPunct="1">
              <a:buFont typeface="Wingdings" pitchFamily="2" charset="2"/>
              <a:buNone/>
            </a:pPr>
            <a:r>
              <a:rPr lang="en-GB" b="1" dirty="0" smtClean="0"/>
              <a:t>Crisis of scientific communication; </a:t>
            </a:r>
          </a:p>
          <a:p>
            <a:pPr marL="342900" indent="-342900" algn="ctr" eaLnBrk="1" hangingPunct="1">
              <a:buFont typeface="Wingdings" pitchFamily="2" charset="2"/>
              <a:buNone/>
            </a:pPr>
            <a:endParaRPr lang="en-GB" b="1" dirty="0" smtClean="0"/>
          </a:p>
          <a:p>
            <a:pPr marL="342900" indent="-342900" algn="ctr" eaLnBrk="1" hangingPunct="1">
              <a:buFont typeface="Wingdings" pitchFamily="2" charset="2"/>
              <a:buNone/>
            </a:pPr>
            <a:r>
              <a:rPr lang="en-GB" b="1" dirty="0" smtClean="0"/>
              <a:t>fact or fiction </a:t>
            </a:r>
          </a:p>
          <a:p>
            <a:pPr marL="342900" indent="-342900" algn="ctr" eaLnBrk="1" hangingPunct="1">
              <a:buFont typeface="Wingdings" pitchFamily="2" charset="2"/>
              <a:buNone/>
            </a:pPr>
            <a:endParaRPr lang="en-GB" b="1" dirty="0" smtClean="0"/>
          </a:p>
          <a:p>
            <a:pPr marL="342900" indent="-342900" algn="ctr" eaLnBrk="1" hangingPunct="1">
              <a:buFont typeface="Wingdings" pitchFamily="2" charset="2"/>
              <a:buNone/>
            </a:pPr>
            <a:r>
              <a:rPr lang="en-GB" sz="8800" b="1" dirty="0" smtClean="0"/>
              <a:t>?</a:t>
            </a:r>
            <a:endParaRPr lang="en-GB" sz="8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RH usual theme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RH usual theme</Template>
  <TotalTime>12438</TotalTime>
  <Words>649</Words>
  <Application>Microsoft Office PowerPoint</Application>
  <PresentationFormat>On-screen Show (4:3)</PresentationFormat>
  <Paragraphs>127</Paragraphs>
  <Slides>41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RH usual theme</vt:lpstr>
      <vt:lpstr>Document</vt:lpstr>
      <vt:lpstr>Crisis of scientific communication; fact or fiction? </vt:lpstr>
      <vt:lpstr>Crisis, what crisis ?</vt:lpstr>
      <vt:lpstr>Can we still cope with the rate new knowledge is growing? </vt:lpstr>
      <vt:lpstr>The problem</vt:lpstr>
      <vt:lpstr>Human Intellectual Abilities</vt:lpstr>
      <vt:lpstr>Slide 6</vt:lpstr>
      <vt:lpstr>Human knowledge</vt:lpstr>
      <vt:lpstr>Slide 8</vt:lpstr>
      <vt:lpstr>Slide 9</vt:lpstr>
      <vt:lpstr>Information Overload</vt:lpstr>
      <vt:lpstr>Slide 11</vt:lpstr>
      <vt:lpstr>Crisis of communication</vt:lpstr>
      <vt:lpstr>The Size of the Problem</vt:lpstr>
      <vt:lpstr>Slide 14</vt:lpstr>
      <vt:lpstr>Vannevar Bush “As We May Think” (1945)</vt:lpstr>
      <vt:lpstr>Memex</vt:lpstr>
      <vt:lpstr>Is it all really worth knowing? </vt:lpstr>
      <vt:lpstr>Internet</vt:lpstr>
      <vt:lpstr>Slide 19</vt:lpstr>
      <vt:lpstr>Books in the Cambridge University Library</vt:lpstr>
      <vt:lpstr>New acquisitions </vt:lpstr>
      <vt:lpstr>New acquisitions </vt:lpstr>
      <vt:lpstr>Aren’t we keeping more and more to ourselves rather than sharing it? </vt:lpstr>
      <vt:lpstr>Slide 24</vt:lpstr>
      <vt:lpstr>Slide 25</vt:lpstr>
      <vt:lpstr>Slide 26</vt:lpstr>
      <vt:lpstr>Slide 27</vt:lpstr>
      <vt:lpstr>Suppressing information</vt:lpstr>
      <vt:lpstr>Protecting IP</vt:lpstr>
      <vt:lpstr>Aren’t we loosing something we used to take for granted? </vt:lpstr>
      <vt:lpstr>Slide 31</vt:lpstr>
      <vt:lpstr>Slide 32</vt:lpstr>
      <vt:lpstr>Slide 33</vt:lpstr>
      <vt:lpstr>Slide 34</vt:lpstr>
      <vt:lpstr>Slide 35</vt:lpstr>
      <vt:lpstr>Slide 36</vt:lpstr>
      <vt:lpstr>New acquisitions </vt:lpstr>
      <vt:lpstr>New acquisitions </vt:lpstr>
      <vt:lpstr>New acquisitions </vt:lpstr>
      <vt:lpstr>Slide 40</vt:lpstr>
      <vt:lpstr>Slide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 Hanka</dc:creator>
  <cp:lastModifiedBy>R Hanka</cp:lastModifiedBy>
  <cp:revision>710</cp:revision>
  <dcterms:created xsi:type="dcterms:W3CDTF">2010-06-25T21:07:01Z</dcterms:created>
  <dcterms:modified xsi:type="dcterms:W3CDTF">2010-09-06T15:07:31Z</dcterms:modified>
</cp:coreProperties>
</file>