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9"/>
  </p:notesMasterIdLst>
  <p:sldIdLst>
    <p:sldId id="256" r:id="rId2"/>
    <p:sldId id="257" r:id="rId3"/>
    <p:sldId id="259" r:id="rId4"/>
    <p:sldId id="275" r:id="rId5"/>
    <p:sldId id="318" r:id="rId6"/>
    <p:sldId id="316" r:id="rId7"/>
    <p:sldId id="317" r:id="rId8"/>
    <p:sldId id="319" r:id="rId9"/>
    <p:sldId id="276" r:id="rId10"/>
    <p:sldId id="260" r:id="rId11"/>
    <p:sldId id="320" r:id="rId12"/>
    <p:sldId id="334" r:id="rId13"/>
    <p:sldId id="335" r:id="rId14"/>
    <p:sldId id="283" r:id="rId15"/>
    <p:sldId id="265" r:id="rId16"/>
    <p:sldId id="267" r:id="rId17"/>
    <p:sldId id="314" r:id="rId18"/>
    <p:sldId id="285" r:id="rId19"/>
    <p:sldId id="286" r:id="rId20"/>
    <p:sldId id="287" r:id="rId21"/>
    <p:sldId id="289" r:id="rId22"/>
    <p:sldId id="321" r:id="rId23"/>
    <p:sldId id="292" r:id="rId24"/>
    <p:sldId id="309" r:id="rId25"/>
    <p:sldId id="293" r:id="rId26"/>
    <p:sldId id="294" r:id="rId27"/>
    <p:sldId id="295" r:id="rId28"/>
    <p:sldId id="333" r:id="rId29"/>
    <p:sldId id="297" r:id="rId30"/>
    <p:sldId id="298" r:id="rId31"/>
    <p:sldId id="299" r:id="rId32"/>
    <p:sldId id="302" r:id="rId33"/>
    <p:sldId id="326" r:id="rId34"/>
    <p:sldId id="329" r:id="rId35"/>
    <p:sldId id="330" r:id="rId36"/>
    <p:sldId id="303" r:id="rId37"/>
    <p:sldId id="323" r:id="rId38"/>
    <p:sldId id="304" r:id="rId39"/>
    <p:sldId id="305" r:id="rId40"/>
    <p:sldId id="306" r:id="rId41"/>
    <p:sldId id="324" r:id="rId42"/>
    <p:sldId id="325" r:id="rId43"/>
    <p:sldId id="312" r:id="rId44"/>
    <p:sldId id="315" r:id="rId45"/>
    <p:sldId id="331" r:id="rId46"/>
    <p:sldId id="327" r:id="rId47"/>
    <p:sldId id="328" r:id="rId48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740CE44-8D6A-4A01-B52E-E633CB5D60BF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9C9D76-CB0C-4C58-9B63-AAD4BFF9E02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smtClean="0"/>
          </a:p>
        </p:txBody>
      </p:sp>
      <p:sp>
        <p:nvSpPr>
          <p:cNvPr id="87043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2114CF-EC99-4209-84C3-A83762E4A4D1}" type="slidenum">
              <a:rPr lang="cs-CZ" smtClean="0"/>
              <a:pPr/>
              <a:t>34</a:t>
            </a:fld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Zaoblený obdélník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bdélník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bdélník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bdélník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1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ADDCC-CDA0-4AEC-ABD6-8658C2DCA80E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12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3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D4B8A14-3EBC-4A55-A621-BEC43D62241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057F3-5D49-410F-9E81-174F30D3BF2D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BB1A5-B917-4680-A26B-C6625539E9C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Zaoblený obdélní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bdélník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bdélník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bdélník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9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8D03B-003F-4E82-B1C6-964FAAB221DB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10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A0AEB-51F7-46D8-8D28-3711CAD8CEA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E128B-5CF0-47B6-A2A0-B53AA7BFB701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6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485AB-69B8-4961-92AC-7E10E0A69FB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32C35-D9FB-4691-BD94-6186F200832C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8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E2324-8E7A-4F60-B5AE-396A2FA9FE6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0D028-E15E-43C2-84AB-507F73004CD7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8CC49-C366-4CC0-8BEC-806E7E77024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EEC10-4729-48CC-9AEB-ABF9847811B0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B7355-0272-420C-8647-B1C8C63660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Zaoblený obdélník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925AE-89E6-4A59-A9CA-781B9E6DC3DA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8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0D40E-A6B6-4A83-BC53-FD084D32A1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bdélník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bdélník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8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BDAC7-B108-494A-8B80-48187705E586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9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572E9-F46B-457A-A320-24F266556AA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62AD7-E9C5-414E-8848-D8587C473EF8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AAE11-8C5C-4490-AFCC-7D1328A7A47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AF32D-5B1C-4B92-9D2B-2F8DC91519E2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58D4D-DFFE-4D29-99E1-AA39DD59216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Zaoblený obdélník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Zástupný symbol pro nadpis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  <a:endParaRPr lang="en-US" smtClean="0"/>
          </a:p>
        </p:txBody>
      </p:sp>
      <p:sp>
        <p:nvSpPr>
          <p:cNvPr id="1029" name="Zástupný symbol pro text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6D19ABA-9369-4144-9CFD-AA3F4C2D4A84}" type="datetimeFigureOut">
              <a:rPr lang="cs-CZ"/>
              <a:pPr>
                <a:defRPr/>
              </a:pPr>
              <a:t>8.11.2011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FC82873D-34FC-4285-B508-C47416FB378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5" r:id="rId2"/>
    <p:sldLayoutId id="2147483733" r:id="rId3"/>
    <p:sldLayoutId id="2147483726" r:id="rId4"/>
    <p:sldLayoutId id="2147483727" r:id="rId5"/>
    <p:sldLayoutId id="2147483728" r:id="rId6"/>
    <p:sldLayoutId id="2147483729" r:id="rId7"/>
    <p:sldLayoutId id="2147483734" r:id="rId8"/>
    <p:sldLayoutId id="2147483735" r:id="rId9"/>
    <p:sldLayoutId id="2147483730" r:id="rId10"/>
    <p:sldLayoutId id="214748373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B2C1D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9BBB59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9BBB59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vice.idnes.cz/kindle_zadani.asp" TargetMode="External"/><Relationship Id="rId2" Type="http://schemas.openxmlformats.org/officeDocument/2006/relationships/hyperlink" Target="http://eknihy.academia.cz/vybor-ze-starsi-ceske-literatury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pp.lidovky.cz/kindle_zadani.asp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aplikace_Microsoft_Office_Word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kument_aplikace_Microsoft_Office_Word2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ytimes.com/2011/09/22/books/amazons-kindle-to-make-library-e-books-available.html?_r=1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phx.corporate-ir.net/phoenix.zhtml?ID=1625426&amp;p=irol-newsArticle&amp;c=176060&amp;highlight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vibib.com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ssib.fr/bibliotheque-numerique/document-49503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213" y="3886200"/>
            <a:ext cx="7632700" cy="175260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cs-CZ" sz="2200" smtClean="0"/>
              <a:t>Zuzana Hájková</a:t>
            </a:r>
          </a:p>
          <a:p>
            <a:pPr>
              <a:buFont typeface="Arial" charset="0"/>
              <a:buNone/>
            </a:pPr>
            <a:r>
              <a:rPr lang="cs-CZ" sz="2400" smtClean="0"/>
              <a:t>Jihočeská vědecká knihovna</a:t>
            </a:r>
            <a:endParaRPr lang="cs-CZ" sz="2400" smtClean="0"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cs-CZ" sz="2400" smtClean="0"/>
              <a:t> v Českých Budějovicích</a:t>
            </a:r>
          </a:p>
          <a:p>
            <a:pPr>
              <a:buFont typeface="Arial" charset="0"/>
              <a:buNone/>
            </a:pPr>
            <a:r>
              <a:rPr lang="cs-CZ" sz="2400" smtClean="0"/>
              <a:t>hajkova@cbvk.cz</a:t>
            </a:r>
          </a:p>
        </p:txBody>
      </p:sp>
      <p:sp>
        <p:nvSpPr>
          <p:cNvPr id="14338" name="Nadpis 1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lang="cs-CZ" smtClean="0"/>
              <a:t>Čtečky E-knih ... a co dál??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Čtečka v knihovně</a:t>
            </a:r>
          </a:p>
        </p:txBody>
      </p:sp>
      <p:sp>
        <p:nvSpPr>
          <p:cNvPr id="15362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713" cy="1828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cs-CZ" smtClean="0"/>
              <a:t>Jihočeská vědecká knihovna</a:t>
            </a:r>
          </a:p>
          <a:p>
            <a:r>
              <a:rPr lang="cs-CZ" smtClean="0"/>
              <a:t>od ledna 2011, pro čtenáře od března 2011</a:t>
            </a:r>
          </a:p>
          <a:p>
            <a:r>
              <a:rPr lang="cs-CZ" smtClean="0"/>
              <a:t>2 čtečky:  Amazon</a:t>
            </a:r>
            <a:r>
              <a:rPr lang="sv-SE" smtClean="0"/>
              <a:t> Kindle 3 </a:t>
            </a:r>
          </a:p>
          <a:p>
            <a:pPr>
              <a:buFont typeface="Arial" charset="0"/>
              <a:buNone/>
            </a:pPr>
            <a:endParaRPr lang="cs-CZ" smtClean="0"/>
          </a:p>
        </p:txBody>
      </p:sp>
      <p:pic>
        <p:nvPicPr>
          <p:cNvPr id="1536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538" y="3284538"/>
            <a:ext cx="3995737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ovéPole 7"/>
          <p:cNvSpPr txBox="1">
            <a:spLocks noChangeArrowheads="1"/>
          </p:cNvSpPr>
          <p:nvPr/>
        </p:nvSpPr>
        <p:spPr bwMode="auto">
          <a:xfrm>
            <a:off x="4427538" y="6165850"/>
            <a:ext cx="39258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1200" i="1"/>
              <a:t>http://www.linuxexpres.cz/hardware/recenze-ctecky-knih-amazon-kindle-3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Amazon Kindle 3</a:t>
            </a:r>
          </a:p>
        </p:txBody>
      </p:sp>
      <p:sp>
        <p:nvSpPr>
          <p:cNvPr id="16386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cs-CZ" sz="2800" smtClean="0"/>
              <a:t>Výhody a nevýhody: </a:t>
            </a:r>
          </a:p>
          <a:p>
            <a:r>
              <a:rPr lang="cs-CZ" sz="2800" smtClean="0"/>
              <a:t>WIFI připojení k internetu</a:t>
            </a:r>
          </a:p>
          <a:p>
            <a:pPr lvl="1">
              <a:buFont typeface="Arial" charset="0"/>
              <a:buChar char="•"/>
            </a:pPr>
            <a:r>
              <a:rPr lang="cs-CZ" sz="2800" smtClean="0"/>
              <a:t> možnost nákupu e-knih a jejich stahování přímo bez použití PC</a:t>
            </a:r>
          </a:p>
          <a:p>
            <a:pPr lvl="1">
              <a:buFont typeface="Arial" charset="0"/>
              <a:buChar char="•"/>
            </a:pPr>
            <a:r>
              <a:rPr lang="cs-CZ" sz="2800" smtClean="0"/>
              <a:t>(masivní reklamní kampaň) </a:t>
            </a:r>
          </a:p>
          <a:p>
            <a:r>
              <a:rPr lang="cs-CZ" sz="2800" smtClean="0"/>
              <a:t>není dotykový</a:t>
            </a:r>
          </a:p>
          <a:p>
            <a:r>
              <a:rPr lang="cs-CZ" sz="2800" smtClean="0"/>
              <a:t>podporuje omezený počet formátů</a:t>
            </a:r>
          </a:p>
          <a:p>
            <a:endParaRPr lang="cs-CZ" b="1" i="1" smtClean="0"/>
          </a:p>
          <a:p>
            <a:pPr>
              <a:buFont typeface="Arial" charset="0"/>
              <a:buNone/>
            </a:pP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Obsah čtečky v JVK</a:t>
            </a:r>
          </a:p>
        </p:txBody>
      </p:sp>
      <p:sp>
        <p:nvSpPr>
          <p:cNvPr id="17410" name="Zástupný symbol pro obsah 2"/>
          <p:cNvSpPr>
            <a:spLocks noGrp="1"/>
          </p:cNvSpPr>
          <p:nvPr>
            <p:ph sz="quarter" idx="1"/>
          </p:nvPr>
        </p:nvSpPr>
        <p:spPr>
          <a:xfrm>
            <a:off x="250825" y="1700213"/>
            <a:ext cx="8893175" cy="49688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cs-CZ" smtClean="0"/>
              <a:t>Zatím pouze </a:t>
            </a:r>
            <a:r>
              <a:rPr lang="cs-CZ" b="1" smtClean="0"/>
              <a:t>volná </a:t>
            </a:r>
            <a:r>
              <a:rPr lang="cs-CZ" smtClean="0"/>
              <a:t>díla:</a:t>
            </a:r>
          </a:p>
          <a:p>
            <a:r>
              <a:rPr lang="pl-PL" smtClean="0"/>
              <a:t> 370 děl od 44 autorů (Arbes, Čapek, Erben, Hašek, Mácha, Němcová ...)</a:t>
            </a:r>
          </a:p>
          <a:p>
            <a:r>
              <a:rPr lang="pl-PL" smtClean="0"/>
              <a:t>Výbor ze starší české literatury</a:t>
            </a:r>
          </a:p>
          <a:p>
            <a:pPr>
              <a:buFont typeface="Wingdings 2" pitchFamily="18" charset="2"/>
              <a:buNone/>
            </a:pPr>
            <a:r>
              <a:rPr lang="cs-CZ" smtClean="0"/>
              <a:t>	</a:t>
            </a:r>
            <a:r>
              <a:rPr lang="cs-CZ" smtClean="0">
                <a:hlinkClick r:id="rId2"/>
              </a:rPr>
              <a:t>http://eknihy.academia.cz/vybor-ze-starsi-ceske-literatury.html</a:t>
            </a:r>
            <a:endParaRPr lang="cs-CZ" smtClean="0"/>
          </a:p>
          <a:p>
            <a:r>
              <a:rPr lang="cs-CZ" smtClean="0"/>
              <a:t>Zpravodajství iDNES</a:t>
            </a:r>
          </a:p>
          <a:p>
            <a:pPr>
              <a:buFont typeface="Wingdings 2" pitchFamily="18" charset="2"/>
              <a:buNone/>
            </a:pPr>
            <a:r>
              <a:rPr lang="cs-CZ" smtClean="0"/>
              <a:t>	</a:t>
            </a:r>
            <a:r>
              <a:rPr lang="cs-CZ" smtClean="0">
                <a:hlinkClick r:id="rId3"/>
              </a:rPr>
              <a:t>http://vice.idnes.cz/kindle_zadani.asp</a:t>
            </a:r>
            <a:endParaRPr lang="cs-CZ" smtClean="0"/>
          </a:p>
          <a:p>
            <a:r>
              <a:rPr lang="cs-CZ" smtClean="0"/>
              <a:t>Zpravodajství Lidových novin </a:t>
            </a:r>
            <a:r>
              <a:rPr lang="cs-CZ" smtClean="0">
                <a:hlinkClick r:id="rId4"/>
              </a:rPr>
              <a:t>http://app.lidovky.cz/kindle_zadani.asp</a:t>
            </a:r>
            <a:endParaRPr lang="cs-CZ" smtClean="0"/>
          </a:p>
          <a:p>
            <a:pPr>
              <a:buFontTx/>
              <a:buChar char="-"/>
            </a:pPr>
            <a:endParaRPr lang="cs-CZ" smtClean="0"/>
          </a:p>
          <a:p>
            <a:pPr>
              <a:buFontTx/>
              <a:buChar char="-"/>
            </a:pPr>
            <a:endParaRPr lang="cs-CZ" smtClean="0"/>
          </a:p>
          <a:p>
            <a:pPr>
              <a:buFont typeface="Arial" charset="0"/>
              <a:buNone/>
            </a:pPr>
            <a:endParaRPr lang="cs-CZ" smtClean="0"/>
          </a:p>
          <a:p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0" y="620713"/>
            <a:ext cx="917575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92150"/>
            <a:ext cx="9134475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20713"/>
            <a:ext cx="9144000" cy="553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84275"/>
            <a:ext cx="9264650" cy="567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Nadpis 2"/>
          <p:cNvSpPr>
            <a:spLocks noGrp="1"/>
          </p:cNvSpPr>
          <p:nvPr>
            <p:ph type="title"/>
          </p:nvPr>
        </p:nvSpPr>
        <p:spPr>
          <a:xfrm>
            <a:off x="827088" y="0"/>
            <a:ext cx="7772400" cy="1143000"/>
          </a:xfrm>
        </p:spPr>
        <p:txBody>
          <a:bodyPr/>
          <a:lstStyle/>
          <a:p>
            <a:r>
              <a:rPr lang="cs-CZ" smtClean="0"/>
              <a:t>Odkaz do katalogu JVK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Informace o čtečkách na webu JVK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484313"/>
            <a:ext cx="7559675" cy="4849812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Zkušenosti s půjčováním v JVK</a:t>
            </a:r>
          </a:p>
        </p:txBody>
      </p:sp>
      <p:sp>
        <p:nvSpPr>
          <p:cNvPr id="23554" name="Zástupný symbol pro obsah 2"/>
          <p:cNvSpPr>
            <a:spLocks noGrp="1"/>
          </p:cNvSpPr>
          <p:nvPr>
            <p:ph sz="quarter" idx="1"/>
          </p:nvPr>
        </p:nvSpPr>
        <p:spPr>
          <a:xfrm>
            <a:off x="755650" y="1484313"/>
            <a:ext cx="7978775" cy="4572000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cs-CZ" sz="2800" smtClean="0"/>
              <a:t>od 1.3.2011</a:t>
            </a:r>
          </a:p>
          <a:p>
            <a:pPr>
              <a:buFont typeface="Arial" charset="0"/>
              <a:buChar char="•"/>
            </a:pPr>
            <a:r>
              <a:rPr lang="cs-CZ" sz="2800" smtClean="0"/>
              <a:t>pro čtenáře JVK starší 18 let </a:t>
            </a:r>
          </a:p>
          <a:p>
            <a:pPr>
              <a:buFont typeface="Arial" charset="0"/>
              <a:buChar char="•"/>
            </a:pPr>
            <a:r>
              <a:rPr lang="cs-CZ" sz="2800" smtClean="0"/>
              <a:t>vratná kauce 1000 Kč</a:t>
            </a:r>
          </a:p>
          <a:p>
            <a:pPr>
              <a:buFont typeface="Arial" charset="0"/>
              <a:buChar char="•"/>
            </a:pPr>
            <a:r>
              <a:rPr lang="cs-CZ" sz="2800" smtClean="0"/>
              <a:t>na základě písemné smlouvy  o výpůjčce</a:t>
            </a:r>
          </a:p>
          <a:p>
            <a:pPr>
              <a:buFont typeface="Arial" charset="0"/>
              <a:buChar char="•"/>
            </a:pPr>
            <a:r>
              <a:rPr lang="cs-CZ" sz="2800" smtClean="0"/>
              <a:t>výpůjční lhůta – 7 dní</a:t>
            </a:r>
          </a:p>
          <a:p>
            <a:pPr>
              <a:buFont typeface="Arial" charset="0"/>
              <a:buChar char="•"/>
            </a:pPr>
            <a:r>
              <a:rPr lang="cs-CZ" sz="2800" smtClean="0"/>
              <a:t>rezervace, výpůjčky, placení kauce - prostřednictvím automatizovaného knihovního systému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Pravidla půjčování</a:t>
            </a: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84438" y="1628775"/>
            <a:ext cx="4433887" cy="4572000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539750" y="188913"/>
          <a:ext cx="7993063" cy="11710987"/>
        </p:xfrm>
        <a:graphic>
          <a:graphicData uri="http://schemas.openxmlformats.org/presentationml/2006/ole">
            <p:oleObj spid="_x0000_s63490" name="Dokument" r:id="rId3" imgW="5947044" imgH="8635473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755650" y="620713"/>
          <a:ext cx="7704138" cy="10777537"/>
        </p:xfrm>
        <a:graphic>
          <a:graphicData uri="http://schemas.openxmlformats.org/presentationml/2006/ole">
            <p:oleObj spid="_x0000_s64514" name="Dokument" r:id="rId3" imgW="5947044" imgH="862252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Zkušenosti s půjčováním</a:t>
            </a:r>
          </a:p>
        </p:txBody>
      </p:sp>
      <p:pic>
        <p:nvPicPr>
          <p:cNvPr id="6553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3625" y="1447800"/>
            <a:ext cx="7473950" cy="4572000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Zkušenosti s půjčováním</a:t>
            </a:r>
          </a:p>
        </p:txBody>
      </p:sp>
      <p:sp>
        <p:nvSpPr>
          <p:cNvPr id="16387" name="Zástupný symbol pro obsah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60925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dirty="0" smtClean="0"/>
              <a:t>Velký zájem čtenářů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dirty="0" smtClean="0"/>
              <a:t>Zatím čtečky vždy na rezervaci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dirty="0" smtClean="0"/>
              <a:t>Spíše než o knihy ve čtečce jde čtenářům o vyzkoušení nové technologie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dirty="0" smtClean="0"/>
              <a:t>Zajímavý doplněk služeb knihovny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dirty="0" smtClean="0"/>
              <a:t>Zatím nemáme případ poškození čtečky nebo příslušenství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cs-CZ" sz="2800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dirty="0" smtClean="0"/>
              <a:t>Statistika v JVK: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1.4.-31.10.2011 – 2 čtečky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Počet rezervací - 55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Počet výpůjček - 46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Nejen čtečky …</a:t>
            </a:r>
          </a:p>
        </p:txBody>
      </p:sp>
      <p:sp>
        <p:nvSpPr>
          <p:cNvPr id="17411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95288" y="1600200"/>
            <a:ext cx="7632700" cy="4852988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Tablety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Telefony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PC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….?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Arial" charset="0"/>
              <a:buNone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Arial" charset="0"/>
              <a:buNone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dirty="0" smtClean="0"/>
              <a:t>jde o </a:t>
            </a:r>
            <a:r>
              <a:rPr lang="cs-CZ" b="1" dirty="0" smtClean="0"/>
              <a:t>obsah</a:t>
            </a:r>
            <a:r>
              <a:rPr lang="cs-CZ" dirty="0" smtClean="0"/>
              <a:t>, tj. elektronické knihy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cs-CZ" dirty="0" smtClean="0"/>
          </a:p>
        </p:txBody>
      </p:sp>
      <p:pic>
        <p:nvPicPr>
          <p:cNvPr id="6758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1773238"/>
            <a:ext cx="5275263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8" name="TextovéPole 5"/>
          <p:cNvSpPr txBox="1">
            <a:spLocks noChangeArrowheads="1"/>
          </p:cNvSpPr>
          <p:nvPr/>
        </p:nvSpPr>
        <p:spPr bwMode="auto">
          <a:xfrm>
            <a:off x="2339975" y="4868863"/>
            <a:ext cx="52562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1400" i="1"/>
              <a:t>http://www.businessit.cz/cz/prehled-tablety-smartphony-ctecky-e-knih-ve-firme.php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Budoucnost knih?</a:t>
            </a:r>
          </a:p>
        </p:txBody>
      </p:sp>
      <p:pic>
        <p:nvPicPr>
          <p:cNvPr id="6861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73188" y="1447800"/>
            <a:ext cx="6854825" cy="4572000"/>
          </a:xfrm>
        </p:spPr>
      </p:pic>
      <p:sp>
        <p:nvSpPr>
          <p:cNvPr id="68611" name="TextovéPole 3"/>
          <p:cNvSpPr txBox="1">
            <a:spLocks noChangeArrowheads="1"/>
          </p:cNvSpPr>
          <p:nvPr/>
        </p:nvSpPr>
        <p:spPr bwMode="auto">
          <a:xfrm>
            <a:off x="5003800" y="6092825"/>
            <a:ext cx="28082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1400" i="1"/>
              <a:t>http://www.amazon-kindle.cz/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mtClean="0"/>
              <a:t/>
            </a:r>
            <a:br>
              <a:rPr lang="cs-CZ" smtClean="0"/>
            </a:br>
            <a:r>
              <a:rPr lang="cs-CZ" smtClean="0"/>
              <a:t>Půjčování e-knih v knihovnách</a:t>
            </a:r>
          </a:p>
        </p:txBody>
      </p:sp>
      <p:sp>
        <p:nvSpPr>
          <p:cNvPr id="69634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68313" y="1484313"/>
            <a:ext cx="8229600" cy="4572000"/>
          </a:xfrm>
        </p:spPr>
        <p:txBody>
          <a:bodyPr/>
          <a:lstStyle/>
          <a:p>
            <a:r>
              <a:rPr lang="cs-CZ" b="1" smtClean="0"/>
              <a:t>Možnost půjčovat nejen právně volná díla!!</a:t>
            </a:r>
          </a:p>
          <a:p>
            <a:r>
              <a:rPr lang="cs-CZ" smtClean="0"/>
              <a:t>Z hlediska AZ je pro knihovny jednoduché půjčovat tištěné a zvukové dokumenty</a:t>
            </a:r>
          </a:p>
          <a:p>
            <a:r>
              <a:rPr lang="cs-CZ" smtClean="0"/>
              <a:t>U filmů, DVD, elektronických dokumentů - nutná dohoda, smlouva pro  každé dílo u nakladatele/distributora</a:t>
            </a:r>
          </a:p>
          <a:p>
            <a:pPr>
              <a:buFont typeface="Wingdings 2" pitchFamily="18" charset="2"/>
              <a:buNone/>
            </a:pPr>
            <a:endParaRPr lang="cs-CZ" b="1" smtClean="0"/>
          </a:p>
          <a:p>
            <a:pPr algn="ctr">
              <a:buFont typeface="Wingdings 2" pitchFamily="18" charset="2"/>
              <a:buNone/>
            </a:pPr>
            <a:r>
              <a:rPr lang="cs-CZ" b="1" smtClean="0"/>
              <a:t>Čeká nás to i pro e-knihy?</a:t>
            </a:r>
          </a:p>
          <a:p>
            <a:pPr algn="ctr">
              <a:buFont typeface="Wingdings 2" pitchFamily="18" charset="2"/>
              <a:buNone/>
            </a:pPr>
            <a:r>
              <a:rPr lang="cs-CZ" b="1" smtClean="0"/>
              <a:t>Bude zájem u nakladatelů?</a:t>
            </a:r>
          </a:p>
          <a:p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Nakladatelé a e-knihy</a:t>
            </a:r>
          </a:p>
        </p:txBody>
      </p:sp>
      <p:sp>
        <p:nvSpPr>
          <p:cNvPr id="70658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68313" y="1557338"/>
            <a:ext cx="8207375" cy="45259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mtClean="0"/>
              <a:t>	„To, že chování nakladatelů se proti minulému roku změnilo, potvrzují i odborníci. „</a:t>
            </a:r>
            <a:r>
              <a:rPr lang="cs-CZ" i="1" smtClean="0"/>
              <a:t>Zatímco před rokem o e-knihy projevovali zájem jen nadšenci a vizionáři, dnes již neřešíme otázku, jestli e-knihy ano, či ne, ale kdy a jak,“ </a:t>
            </a:r>
            <a:r>
              <a:rPr lang="cs-CZ" smtClean="0"/>
              <a:t>říká spoluzakladatel společnosti eReading.cz Martin Lipert</a:t>
            </a:r>
            <a:r>
              <a:rPr lang="cs-CZ" sz="2400" smtClean="0"/>
              <a:t>.“ (publikováno 6.11.2011)</a:t>
            </a:r>
          </a:p>
          <a:p>
            <a:pPr>
              <a:buFont typeface="Arial" charset="0"/>
              <a:buNone/>
            </a:pPr>
            <a:endParaRPr lang="cs-CZ" sz="2400" smtClean="0"/>
          </a:p>
          <a:p>
            <a:pPr>
              <a:buFont typeface="Arial" charset="0"/>
              <a:buNone/>
            </a:pPr>
            <a:endParaRPr lang="cs-CZ" sz="2400" smtClean="0"/>
          </a:p>
          <a:p>
            <a:pPr>
              <a:buFont typeface="Arial" charset="0"/>
              <a:buNone/>
            </a:pPr>
            <a:endParaRPr lang="cs-CZ" sz="2400" smtClean="0"/>
          </a:p>
          <a:p>
            <a:pPr>
              <a:buFont typeface="Arial" charset="0"/>
              <a:buNone/>
            </a:pPr>
            <a:r>
              <a:rPr lang="cs-CZ" sz="1600" i="1" smtClean="0"/>
              <a:t>http://byznys.lidovky.cz/knihkupci-se-naplno-vrhli-na-e-knihy-dbr-/firmy-trhy.asp?c=A111106_135451_firmy-trhy_pta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mtClean="0"/>
              <a:t>Knihovny a E-knihy?</a:t>
            </a:r>
          </a:p>
        </p:txBody>
      </p:sp>
      <p:sp>
        <p:nvSpPr>
          <p:cNvPr id="71682" name="Zástupný symbol pro obsah 2"/>
          <p:cNvSpPr>
            <a:spLocks noGrp="1"/>
          </p:cNvSpPr>
          <p:nvPr>
            <p:ph sz="quarter" idx="1"/>
          </p:nvPr>
        </p:nvSpPr>
        <p:spPr>
          <a:xfrm>
            <a:off x="755650" y="2286000"/>
            <a:ext cx="7772400" cy="45720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cs-CZ" sz="4400" smtClean="0"/>
              <a:t> …  dnes již neřešíme otázku, jestli E-knihy ano, či ne, ale kdy a jak </a:t>
            </a:r>
            <a:r>
              <a:rPr lang="cs-CZ" smtClean="0"/>
              <a:t>…</a:t>
            </a:r>
          </a:p>
          <a:p>
            <a:endParaRPr lang="cs-CZ" smtClean="0"/>
          </a:p>
          <a:p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v USA</a:t>
            </a:r>
          </a:p>
        </p:txBody>
      </p:sp>
      <p:sp>
        <p:nvSpPr>
          <p:cNvPr id="72706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mtClean="0"/>
              <a:t>Více než 11 000 amerických  veřejných knihoven (a škol) mohou nyní půjčovat e-knihy od distributora e-knih OverDrive pro čtečku Amazon Kindle</a:t>
            </a:r>
          </a:p>
          <a:p>
            <a:pPr algn="r">
              <a:buFont typeface="Wingdings 2" pitchFamily="18" charset="2"/>
              <a:buNone/>
            </a:pPr>
            <a:r>
              <a:rPr lang="cs-CZ" sz="2400" smtClean="0"/>
              <a:t>New York Times, 22.9.2011</a:t>
            </a:r>
          </a:p>
          <a:p>
            <a:pPr>
              <a:buFont typeface="Wingdings 2" pitchFamily="18" charset="2"/>
              <a:buNone/>
            </a:pPr>
            <a:endParaRPr lang="cs-CZ" smtClean="0">
              <a:hlinkClick r:id="rId2"/>
            </a:endParaRPr>
          </a:p>
          <a:p>
            <a:pPr>
              <a:buFont typeface="Wingdings 2" pitchFamily="18" charset="2"/>
              <a:buNone/>
            </a:pPr>
            <a:endParaRPr lang="cs-CZ" sz="1800" i="1" smtClean="0">
              <a:hlinkClick r:id="rId2"/>
            </a:endParaRPr>
          </a:p>
          <a:p>
            <a:pPr>
              <a:buFont typeface="Wingdings 2" pitchFamily="18" charset="2"/>
              <a:buNone/>
            </a:pPr>
            <a:r>
              <a:rPr lang="cs-CZ" sz="1800" i="1" smtClean="0">
                <a:hlinkClick r:id="rId2"/>
              </a:rPr>
              <a:t>http://www.nytimes.com/2011/09/22/books/amazons-kindle-to-make-library-e-books-available.html?_r=1</a:t>
            </a:r>
            <a:endParaRPr lang="cs-CZ" sz="1800" i="1" smtClean="0"/>
          </a:p>
          <a:p>
            <a:pPr algn="r">
              <a:buFont typeface="Arial" charset="0"/>
              <a:buNone/>
            </a:pPr>
            <a:endParaRPr lang="cs-CZ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v USA</a:t>
            </a:r>
          </a:p>
        </p:txBody>
      </p:sp>
      <p:pic>
        <p:nvPicPr>
          <p:cNvPr id="7373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1528763"/>
            <a:ext cx="7772400" cy="4410075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v USA</a:t>
            </a:r>
          </a:p>
        </p:txBody>
      </p:sp>
      <p:sp>
        <p:nvSpPr>
          <p:cNvPr id="74754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mtClean="0"/>
              <a:t>Vlastní půjčování Amazon - 2.11.2011</a:t>
            </a:r>
          </a:p>
          <a:p>
            <a:r>
              <a:rPr lang="cs-CZ" smtClean="0">
                <a:hlinkClick r:id="rId2"/>
              </a:rPr>
              <a:t>http://phx.corporate-ir.net/phoenix.zhtml?ID=1625426&amp;p=irol-newsArticle&amp;c=176060&amp;highlight</a:t>
            </a:r>
            <a:endParaRPr lang="cs-CZ" smtClean="0"/>
          </a:p>
          <a:p>
            <a:r>
              <a:rPr lang="cs-CZ" smtClean="0"/>
              <a:t>Zpoplatněno – 79 </a:t>
            </a:r>
            <a:r>
              <a:rPr lang="en-US" smtClean="0"/>
              <a:t>$ </a:t>
            </a:r>
            <a:r>
              <a:rPr lang="cs-CZ" smtClean="0"/>
              <a:t>/ rok</a:t>
            </a:r>
          </a:p>
          <a:p>
            <a:r>
              <a:rPr lang="cs-CZ" smtClean="0"/>
              <a:t>Katalog ca 5 tisíc titulů </a:t>
            </a:r>
            <a:r>
              <a:rPr lang="cs-CZ" smtClean="0">
                <a:latin typeface="Arial" charset="0"/>
              </a:rPr>
              <a:t> (ne </a:t>
            </a:r>
            <a:r>
              <a:rPr lang="cs-CZ" smtClean="0"/>
              <a:t>od 6 největších amerických nakladatelů</a:t>
            </a:r>
            <a:r>
              <a:rPr lang="cs-CZ" smtClean="0">
                <a:latin typeface="Arial" charset="0"/>
              </a:rPr>
              <a:t>)</a:t>
            </a:r>
          </a:p>
          <a:p>
            <a:r>
              <a:rPr lang="cs-CZ" smtClean="0"/>
              <a:t>1 kniha / měsíc</a:t>
            </a:r>
          </a:p>
          <a:p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v USA</a:t>
            </a:r>
          </a:p>
        </p:txBody>
      </p:sp>
      <p:pic>
        <p:nvPicPr>
          <p:cNvPr id="7577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844675"/>
            <a:ext cx="7888287" cy="4079875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v Německu</a:t>
            </a:r>
          </a:p>
        </p:txBody>
      </p:sp>
      <p:sp>
        <p:nvSpPr>
          <p:cNvPr id="76802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sz="3600" smtClean="0"/>
              <a:t>Německé knihovny prostřednictvím DIVIBIB</a:t>
            </a:r>
          </a:p>
          <a:p>
            <a:pPr>
              <a:buFont typeface="Arial" charset="0"/>
              <a:buNone/>
            </a:pPr>
            <a:r>
              <a:rPr lang="cs-CZ" sz="3600" smtClean="0"/>
              <a:t>	</a:t>
            </a:r>
            <a:r>
              <a:rPr lang="cs-CZ" sz="3600" smtClean="0">
                <a:hlinkClick r:id="rId2"/>
              </a:rPr>
              <a:t>http://www.divibib.com</a:t>
            </a:r>
            <a:endParaRPr lang="cs-CZ" sz="3600" smtClean="0"/>
          </a:p>
          <a:p>
            <a:r>
              <a:rPr lang="cs-CZ" sz="3600" smtClean="0"/>
              <a:t>Knihovny si tuto službu předplatí, čtenáři se přihlašují pomocí svého čtenářského konta knihovny</a:t>
            </a:r>
          </a:p>
          <a:p>
            <a:r>
              <a:rPr lang="cs-CZ" sz="3600" smtClean="0"/>
              <a:t>Dokument přístupný 28 dní</a:t>
            </a:r>
          </a:p>
          <a:p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v Německu</a:t>
            </a:r>
          </a:p>
        </p:txBody>
      </p:sp>
      <p:pic>
        <p:nvPicPr>
          <p:cNvPr id="778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700213"/>
            <a:ext cx="9144000" cy="1728787"/>
          </a:xfrm>
          <a:ln>
            <a:solidFill>
              <a:schemeClr val="tx1"/>
            </a:solidFill>
          </a:ln>
        </p:spPr>
      </p:pic>
      <p:sp>
        <p:nvSpPr>
          <p:cNvPr id="77827" name="TextovéPole 4"/>
          <p:cNvSpPr txBox="1">
            <a:spLocks noChangeArrowheads="1"/>
          </p:cNvSpPr>
          <p:nvPr/>
        </p:nvSpPr>
        <p:spPr bwMode="auto">
          <a:xfrm>
            <a:off x="323850" y="3429000"/>
            <a:ext cx="8820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cs-CZ"/>
          </a:p>
          <a:p>
            <a:endParaRPr lang="cs-CZ"/>
          </a:p>
          <a:p>
            <a:endParaRPr lang="cs-CZ"/>
          </a:p>
        </p:txBody>
      </p:sp>
      <p:sp>
        <p:nvSpPr>
          <p:cNvPr id="77828" name="TextovéPole 5"/>
          <p:cNvSpPr txBox="1">
            <a:spLocks noChangeArrowheads="1"/>
          </p:cNvSpPr>
          <p:nvPr/>
        </p:nvSpPr>
        <p:spPr bwMode="auto">
          <a:xfrm>
            <a:off x="395288" y="4076700"/>
            <a:ext cx="84248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2400"/>
              <a:t>Více 10 000 veřejných knihoven v Německu zajišťuje obyvatelům svobodný přistup k informacím, médiím, vzdělávacím materiálům a zábavě… Společnost DIVIDIB ve Wiesbadenu si dala za cíl přenést výpůjční model knihoven do digitálního věku a to tak, aby knihovny umožňovaly obyvatelům přístup k těmto (digitálním) informacím.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v Německu</a:t>
            </a:r>
          </a:p>
        </p:txBody>
      </p:sp>
      <p:pic>
        <p:nvPicPr>
          <p:cNvPr id="788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76338" y="1552575"/>
            <a:ext cx="7248525" cy="4362450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E-knihy v Německu</a:t>
            </a:r>
            <a:br>
              <a:rPr lang="cs-CZ" dirty="0" smtClean="0"/>
            </a:br>
            <a:r>
              <a:rPr lang="cs-CZ" dirty="0" err="1" smtClean="0"/>
              <a:t>Bielefeld</a:t>
            </a:r>
            <a:endParaRPr lang="cs-CZ" dirty="0" smtClean="0"/>
          </a:p>
        </p:txBody>
      </p:sp>
      <p:pic>
        <p:nvPicPr>
          <p:cNvPr id="798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628775"/>
            <a:ext cx="7040562" cy="4435475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ve Francii</a:t>
            </a:r>
          </a:p>
        </p:txBody>
      </p:sp>
      <p:sp>
        <p:nvSpPr>
          <p:cNvPr id="80898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95288" y="1628775"/>
            <a:ext cx="8208962" cy="5229225"/>
          </a:xfrm>
        </p:spPr>
        <p:txBody>
          <a:bodyPr/>
          <a:lstStyle/>
          <a:p>
            <a:r>
              <a:rPr lang="cs-CZ" smtClean="0"/>
              <a:t>Pro knihovny prostřednictvím velkých el. knihkupectví -  </a:t>
            </a:r>
            <a:r>
              <a:rPr lang="cs-CZ" sz="2800" i="1" smtClean="0"/>
              <a:t>Numilog, Cyberlibris, Netlibrary</a:t>
            </a:r>
          </a:p>
          <a:p>
            <a:r>
              <a:rPr lang="cs-CZ" smtClean="0"/>
              <a:t>V současnosti – vice než 20 veřejných knihoven, první B</a:t>
            </a:r>
            <a:r>
              <a:rPr lang="fr-FR" smtClean="0"/>
              <a:t>ibliothèque de Boulogne-Billancourt </a:t>
            </a:r>
            <a:r>
              <a:rPr lang="cs-CZ" smtClean="0"/>
              <a:t>začala nabízet tyto služby v roce 2002</a:t>
            </a:r>
          </a:p>
          <a:p>
            <a:r>
              <a:rPr lang="cs-CZ" smtClean="0"/>
              <a:t>Registrovaní uživatelé knihovny si mohou půjčit předem určený počet E-knih na omezenou dobu</a:t>
            </a:r>
          </a:p>
          <a:p>
            <a:pPr>
              <a:buFont typeface="Wingdings 2" pitchFamily="18" charset="2"/>
              <a:buNone/>
            </a:pPr>
            <a:r>
              <a:rPr lang="cs-CZ" sz="2800" smtClean="0"/>
              <a:t>	</a:t>
            </a:r>
            <a:r>
              <a:rPr lang="cs-CZ" sz="2400" smtClean="0">
                <a:hlinkClick r:id="rId2"/>
              </a:rPr>
              <a:t>http://www.enssib.fr/bibliotheque-numerique/document-49503</a:t>
            </a:r>
            <a:endParaRPr lang="cs-CZ" sz="2400" smtClean="0"/>
          </a:p>
          <a:p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ve Francii - Numilog</a:t>
            </a:r>
          </a:p>
        </p:txBody>
      </p:sp>
      <p:pic>
        <p:nvPicPr>
          <p:cNvPr id="819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989138"/>
            <a:ext cx="7408862" cy="4059237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E-knihy ve Francii </a:t>
            </a:r>
            <a:br>
              <a:rPr lang="cs-CZ" dirty="0" smtClean="0"/>
            </a:br>
            <a:r>
              <a:rPr lang="cs-CZ" dirty="0" smtClean="0"/>
              <a:t>knihovna v </a:t>
            </a:r>
            <a:r>
              <a:rPr lang="cs-CZ" dirty="0" err="1" smtClean="0"/>
              <a:t>Troyes</a:t>
            </a:r>
            <a:endParaRPr lang="cs-CZ" dirty="0" smtClean="0"/>
          </a:p>
        </p:txBody>
      </p:sp>
      <p:pic>
        <p:nvPicPr>
          <p:cNvPr id="82946" name="Picture 2"/>
          <p:cNvPicPr>
            <a:picLocks noGrp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800225"/>
            <a:ext cx="7199312" cy="4500563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 smtClean="0"/>
              <a:t>E-knihy ve Francii </a:t>
            </a:r>
            <a:br>
              <a:rPr lang="cs-CZ" dirty="0" smtClean="0"/>
            </a:br>
            <a:r>
              <a:rPr lang="cs-CZ" dirty="0" smtClean="0"/>
              <a:t>knihovna v </a:t>
            </a:r>
            <a:r>
              <a:rPr lang="cs-CZ" dirty="0" err="1" smtClean="0"/>
              <a:t>Troyes</a:t>
            </a:r>
            <a:endParaRPr lang="cs-CZ" dirty="0" smtClean="0"/>
          </a:p>
        </p:txBody>
      </p:sp>
      <p:pic>
        <p:nvPicPr>
          <p:cNvPr id="83970" name="Picture 2"/>
          <p:cNvPicPr>
            <a:picLocks noGrp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800225"/>
            <a:ext cx="7199312" cy="4500563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Nadpis 1"/>
          <p:cNvSpPr>
            <a:spLocks noGrp="1"/>
          </p:cNvSpPr>
          <p:nvPr>
            <p:ph type="title"/>
          </p:nvPr>
        </p:nvSpPr>
        <p:spPr>
          <a:xfrm>
            <a:off x="900113" y="260350"/>
            <a:ext cx="7772400" cy="1143000"/>
          </a:xfrm>
        </p:spPr>
        <p:txBody>
          <a:bodyPr/>
          <a:lstStyle/>
          <a:p>
            <a:r>
              <a:rPr lang="cs-CZ" smtClean="0"/>
              <a:t>Jak to vlastně funguje?</a:t>
            </a:r>
          </a:p>
        </p:txBody>
      </p:sp>
      <p:sp>
        <p:nvSpPr>
          <p:cNvPr id="84994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95288" y="1916113"/>
            <a:ext cx="8424862" cy="47529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b="1" smtClean="0"/>
              <a:t>	Princip půjčování E-knih</a:t>
            </a:r>
            <a:r>
              <a:rPr lang="cs-CZ" smtClean="0"/>
              <a:t>:</a:t>
            </a:r>
          </a:p>
          <a:p>
            <a:pPr>
              <a:buFont typeface="Arial" charset="0"/>
              <a:buChar char="•"/>
            </a:pPr>
            <a:r>
              <a:rPr lang="cs-CZ" smtClean="0"/>
              <a:t>Čtenář nemusí fyzicky navštívit knihovnu;</a:t>
            </a:r>
          </a:p>
          <a:p>
            <a:pPr>
              <a:buFont typeface="Arial" charset="0"/>
              <a:buChar char="•"/>
            </a:pPr>
            <a:r>
              <a:rPr lang="cs-CZ" smtClean="0"/>
              <a:t>Přes své přihlašovací údaje se připojí on-line do katalogu knihovny nebo jiného distributora E-knih;</a:t>
            </a:r>
          </a:p>
          <a:p>
            <a:pPr>
              <a:buFont typeface="Arial" charset="0"/>
              <a:buChar char="•"/>
            </a:pPr>
            <a:r>
              <a:rPr lang="cs-CZ" smtClean="0"/>
              <a:t>Vybere si titul;</a:t>
            </a:r>
          </a:p>
          <a:p>
            <a:pPr>
              <a:buFont typeface="Arial" charset="0"/>
              <a:buChar char="•"/>
            </a:pPr>
            <a:r>
              <a:rPr lang="cs-CZ" smtClean="0"/>
              <a:t>Ten si stáhne do svého zařízení (čtečka, mobil, tablet, PC);</a:t>
            </a:r>
          </a:p>
          <a:p>
            <a:pPr>
              <a:buFont typeface="Arial" charset="0"/>
              <a:buChar char="•"/>
            </a:pPr>
            <a:r>
              <a:rPr lang="cs-CZ" smtClean="0"/>
              <a:t>Po uplynutí výpůjční doby se vybraný titul přestane v daném zařízení zobrazovat.</a:t>
            </a:r>
          </a:p>
          <a:p>
            <a:pPr>
              <a:buFont typeface="Arial" charset="0"/>
              <a:buChar char="•"/>
            </a:pP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Jak to vlastně funguje?</a:t>
            </a:r>
          </a:p>
        </p:txBody>
      </p:sp>
      <p:sp>
        <p:nvSpPr>
          <p:cNvPr id="31747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11188" y="1628775"/>
            <a:ext cx="8034337" cy="5445125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cs-CZ" sz="2800" b="1" dirty="0" smtClean="0"/>
              <a:t>	Systém předplatného pro knihovny: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dirty="0" smtClean="0"/>
              <a:t>Knihovny si předplatí maximální počet možných „výpůjček“ daného titulu (kolekce)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b="1" dirty="0" smtClean="0"/>
              <a:t>Sériově </a:t>
            </a:r>
            <a:r>
              <a:rPr lang="cs-CZ" sz="2800" dirty="0" smtClean="0"/>
              <a:t>– umožňuje půjčit daný titul v jednu chvíli pouze jednomu čtenáři, další čtenáři musí počkat (rezervace)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b="1" dirty="0" smtClean="0"/>
              <a:t>Paralelně </a:t>
            </a:r>
            <a:r>
              <a:rPr lang="cs-CZ" sz="2800" dirty="0" smtClean="0"/>
              <a:t>– daný titul lze půjčit vícekrát najednou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dirty="0" smtClean="0"/>
              <a:t>Neomezené  -  platba až podle skutečného počtu „vypůjčených“  knih – pro knihovny nereálné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cs-CZ" sz="2800" dirty="0" smtClean="0"/>
              <a:t>					X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2800" dirty="0" smtClean="0"/>
              <a:t>Předplatné  titul od titulu, nebo přes jednotlivé kolekce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cs-CZ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Jak to vlastně funguje?</a:t>
            </a:r>
          </a:p>
        </p:txBody>
      </p:sp>
      <p:sp>
        <p:nvSpPr>
          <p:cNvPr id="88066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cs-CZ" b="1" smtClean="0"/>
              <a:t>Příklad</a:t>
            </a:r>
          </a:p>
          <a:p>
            <a:pPr>
              <a:buFont typeface="Arial" charset="0"/>
              <a:buNone/>
            </a:pPr>
            <a:r>
              <a:rPr lang="cs-CZ" smtClean="0"/>
              <a:t> 60 výpůjček daného titulu (odpovídá  ca 5 rokům pro běžnou knihovnu)</a:t>
            </a:r>
          </a:p>
          <a:p>
            <a:r>
              <a:rPr lang="cs-CZ" smtClean="0"/>
              <a:t>Po vyčerpání výpůjček (uplynutí doby) knihovna daný titul ztrácí ze své nabídky</a:t>
            </a:r>
          </a:p>
          <a:p>
            <a:endParaRPr lang="cs-CZ" smtClean="0"/>
          </a:p>
          <a:p>
            <a:r>
              <a:rPr lang="cs-CZ" smtClean="0"/>
              <a:t>Vhodné pro beletrii, ale i odbornou literaturu, která rychle zastarává (počítačová literatura)…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a české knihovny</a:t>
            </a:r>
          </a:p>
        </p:txBody>
      </p:sp>
      <p:pic>
        <p:nvPicPr>
          <p:cNvPr id="89090" name="Picture 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48063" y="2405063"/>
            <a:ext cx="1671637" cy="16716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E-knihy a české knihovny</a:t>
            </a:r>
          </a:p>
        </p:txBody>
      </p:sp>
      <p:pic>
        <p:nvPicPr>
          <p:cNvPr id="90114" name="Picture 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59113" y="2636838"/>
            <a:ext cx="3148012" cy="31480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Nadpis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r>
              <a:rPr lang="cs-CZ" smtClean="0"/>
              <a:t>Jedna z cest? Wooky?</a:t>
            </a:r>
          </a:p>
        </p:txBody>
      </p:sp>
      <p:pic>
        <p:nvPicPr>
          <p:cNvPr id="9113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60475" y="1619250"/>
            <a:ext cx="6838950" cy="5080000"/>
          </a:xfr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Picture 2"/>
          <p:cNvPicPr>
            <a:picLocks noGrp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60475" y="1619250"/>
            <a:ext cx="6838950" cy="5040313"/>
          </a:xfrm>
          <a:ln>
            <a:solidFill>
              <a:schemeClr val="tx1"/>
            </a:solidFill>
          </a:ln>
        </p:spPr>
      </p:pic>
      <p:sp>
        <p:nvSpPr>
          <p:cNvPr id="92162" name="Nadpis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r>
              <a:rPr lang="cs-CZ" smtClean="0"/>
              <a:t>Jedna z cest? Wooky?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5" name="Picture 2"/>
          <p:cNvPicPr>
            <a:picLocks noGrp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60475" y="1619250"/>
            <a:ext cx="6838950" cy="5040313"/>
          </a:xfrm>
          <a:ln>
            <a:solidFill>
              <a:schemeClr val="tx1"/>
            </a:solidFill>
          </a:ln>
        </p:spPr>
      </p:pic>
      <p:sp>
        <p:nvSpPr>
          <p:cNvPr id="93186" name="Nadpis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r>
              <a:rPr lang="cs-CZ" smtClean="0"/>
              <a:t>Jedna z cest? Wooky?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09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60475" y="1619250"/>
            <a:ext cx="6624638" cy="4572000"/>
          </a:xfrm>
          <a:ln>
            <a:solidFill>
              <a:schemeClr val="tx1"/>
            </a:solidFill>
          </a:ln>
        </p:spPr>
      </p:pic>
      <p:pic>
        <p:nvPicPr>
          <p:cNvPr id="9421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620713"/>
            <a:ext cx="704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TextovéPole 6"/>
          <p:cNvSpPr txBox="1">
            <a:spLocks noChangeArrowheads="1"/>
          </p:cNvSpPr>
          <p:nvPr/>
        </p:nvSpPr>
        <p:spPr bwMode="auto">
          <a:xfrm>
            <a:off x="900113" y="6237288"/>
            <a:ext cx="7883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cs-CZ" sz="1400" i="1"/>
              <a:t>http://solutions.3m.com/wps/portal/3M/en_US/3MLibrarySystems/Home/Products/Cloud+Library/</a:t>
            </a:r>
          </a:p>
        </p:txBody>
      </p:sp>
      <p:sp>
        <p:nvSpPr>
          <p:cNvPr id="94212" name="Nadpis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r>
              <a:rPr lang="cs-CZ" smtClean="0"/>
              <a:t>Jedna z cest? 3M?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Zástupný symbol pro obsah 5"/>
          <p:cNvSpPr>
            <a:spLocks noGrp="1"/>
          </p:cNvSpPr>
          <p:nvPr>
            <p:ph sz="quarter" idx="1"/>
          </p:nvPr>
        </p:nvSpPr>
        <p:spPr>
          <a:xfrm>
            <a:off x="457200" y="1557338"/>
            <a:ext cx="8229600" cy="45259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cs-CZ" smtClean="0"/>
              <a:t>Další z nabídek pro knihovny zatím pouze v začátcích</a:t>
            </a:r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pPr>
              <a:buFont typeface="Arial" charset="0"/>
              <a:buNone/>
            </a:pPr>
            <a:endParaRPr lang="cs-CZ" smtClean="0"/>
          </a:p>
          <a:p>
            <a:endParaRPr lang="cs-CZ" smtClean="0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0475" y="2193925"/>
            <a:ext cx="5438775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5235" name="Nadpis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r>
              <a:rPr lang="cs-CZ" smtClean="0"/>
              <a:t>Jedna z cest? eReading?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Překážky pro E-knihy</a:t>
            </a:r>
          </a:p>
        </p:txBody>
      </p:sp>
      <p:sp>
        <p:nvSpPr>
          <p:cNvPr id="96258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62950" cy="52578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cs-CZ" b="1" smtClean="0"/>
              <a:t>Technické překážky</a:t>
            </a:r>
            <a:r>
              <a:rPr lang="cs-CZ" smtClean="0"/>
              <a:t>:</a:t>
            </a:r>
          </a:p>
          <a:p>
            <a:r>
              <a:rPr lang="cs-CZ" smtClean="0"/>
              <a:t>Čtečky (zatím) nemohou nahradit klasické knihy – komfort čtení, kontrast zobrazení, barevnost</a:t>
            </a:r>
          </a:p>
          <a:p>
            <a:r>
              <a:rPr lang="cs-CZ" smtClean="0"/>
              <a:t>Více formátů obsahu – PDF, MOBI, EPUB – chybí jednotný formát, kompatibilní pro všechny nosiče</a:t>
            </a:r>
            <a:r>
              <a:rPr lang="cs-CZ" b="1" i="1" smtClean="0"/>
              <a:t> </a:t>
            </a:r>
          </a:p>
          <a:p>
            <a:r>
              <a:rPr lang="fr-FR" smtClean="0"/>
              <a:t>DRM (Digital Rights Management</a:t>
            </a:r>
            <a:r>
              <a:rPr lang="cs-CZ" smtClean="0"/>
              <a:t>) – technická ochrana autorských práv, přesto zásadně nesnižuje nebezpečí pirátského kopírování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Překážky pro E-knihy</a:t>
            </a:r>
          </a:p>
        </p:txBody>
      </p:sp>
      <p:sp>
        <p:nvSpPr>
          <p:cNvPr id="97282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28775"/>
            <a:ext cx="8291513" cy="49688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cs-CZ" b="1" smtClean="0"/>
              <a:t>Ekonomické překážky</a:t>
            </a:r>
            <a:r>
              <a:rPr lang="cs-CZ" smtClean="0"/>
              <a:t>:</a:t>
            </a:r>
          </a:p>
          <a:p>
            <a:r>
              <a:rPr lang="cs-CZ" smtClean="0"/>
              <a:t>Chybí ekonomický model, obchodní specifikace</a:t>
            </a:r>
          </a:p>
          <a:p>
            <a:r>
              <a:rPr lang="cs-CZ" smtClean="0"/>
              <a:t>Chybí jednání  mezi všemi aktéry – hlavně mezi distributory a knihovnami</a:t>
            </a:r>
          </a:p>
          <a:p>
            <a:r>
              <a:rPr lang="cs-CZ" smtClean="0"/>
              <a:t>Kdo takové jednání povede?</a:t>
            </a:r>
          </a:p>
          <a:p>
            <a:pPr>
              <a:buFont typeface="Wingdings 2" pitchFamily="18" charset="2"/>
              <a:buNone/>
            </a:pPr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Závěr</a:t>
            </a:r>
          </a:p>
        </p:txBody>
      </p:sp>
      <p:sp>
        <p:nvSpPr>
          <p:cNvPr id="47107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68313" y="1700213"/>
            <a:ext cx="7772400" cy="45720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3200" dirty="0" smtClean="0"/>
              <a:t>E-knihy jsou TADY, jejich podíl na trhu poroste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3200" dirty="0" smtClean="0"/>
              <a:t>nová generace Y, internetová generace, vyžaduje především on-line zdroje, nikoli tištěné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3200" dirty="0" smtClean="0"/>
              <a:t>nabídka čteček v knihovnách: ANO, knihovna se ukazuje jako instituce, sledující nové trendy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sz="3200" dirty="0" smtClean="0"/>
              <a:t>… ale to je málo!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cs-CZ" dirty="0" smtClean="0"/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cs-CZ" sz="5400" smtClean="0">
                <a:solidFill>
                  <a:schemeClr val="tx2"/>
                </a:solidFill>
              </a:rPr>
              <a:t>Jdeme do toho?</a:t>
            </a:r>
          </a:p>
          <a:p>
            <a:pPr>
              <a:buFont typeface="Arial" charset="0"/>
              <a:buNone/>
            </a:pPr>
            <a:endParaRPr lang="cs-CZ" sz="4800" smtClean="0"/>
          </a:p>
          <a:p>
            <a:pPr>
              <a:buFont typeface="Arial" charset="0"/>
              <a:buNone/>
            </a:pPr>
            <a:endParaRPr lang="cs-CZ" sz="4800" smtClean="0"/>
          </a:p>
          <a:p>
            <a:pPr algn="ctr">
              <a:buFont typeface="Arial" charset="0"/>
              <a:buNone/>
            </a:pPr>
            <a:r>
              <a:rPr lang="cs-CZ" sz="3200" smtClean="0"/>
              <a:t>místo pro diskuzi</a:t>
            </a:r>
          </a:p>
          <a:p>
            <a:pPr algn="ctr">
              <a:buFont typeface="Arial" charset="0"/>
              <a:buNone/>
            </a:pPr>
            <a:endParaRPr lang="cs-CZ" sz="7200" smtClean="0"/>
          </a:p>
          <a:p>
            <a:pPr algn="ctr">
              <a:buFont typeface="Arial" charset="0"/>
              <a:buNone/>
            </a:pPr>
            <a:endParaRPr lang="cs-CZ" sz="7200" smtClean="0"/>
          </a:p>
          <a:p>
            <a:pPr algn="ctr">
              <a:buFont typeface="Arial" charset="0"/>
              <a:buNone/>
            </a:pPr>
            <a:endParaRPr lang="cs-CZ" sz="7200" smtClean="0"/>
          </a:p>
          <a:p>
            <a:pPr algn="ctr">
              <a:buFont typeface="Arial" charset="0"/>
              <a:buNone/>
            </a:pPr>
            <a:endParaRPr lang="cs-CZ" sz="7200" smtClean="0"/>
          </a:p>
          <a:p>
            <a:pPr algn="ctr">
              <a:buFont typeface="Arial" charset="0"/>
              <a:buNone/>
            </a:pPr>
            <a:endParaRPr lang="cs-CZ" sz="7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Podnadpis 4"/>
          <p:cNvSpPr>
            <a:spLocks noGrp="1"/>
          </p:cNvSpPr>
          <p:nvPr>
            <p:ph type="subTitle" idx="1"/>
          </p:nvPr>
        </p:nvSpPr>
        <p:spPr>
          <a:xfrm>
            <a:off x="250825" y="3886200"/>
            <a:ext cx="8642350" cy="1752600"/>
          </a:xfrm>
        </p:spPr>
        <p:txBody>
          <a:bodyPr/>
          <a:lstStyle/>
          <a:p>
            <a:r>
              <a:rPr lang="cs-CZ" smtClean="0"/>
              <a:t>Zuzana Hájková</a:t>
            </a:r>
          </a:p>
          <a:p>
            <a:r>
              <a:rPr lang="cs-CZ" sz="2800" smtClean="0"/>
              <a:t>Jihočeská vědecká knihovna v Českých Budějovicích</a:t>
            </a:r>
          </a:p>
          <a:p>
            <a:r>
              <a:rPr lang="cs-CZ" smtClean="0"/>
              <a:t>hajkova@cbvk.cz</a:t>
            </a:r>
          </a:p>
        </p:txBody>
      </p:sp>
      <p:sp>
        <p:nvSpPr>
          <p:cNvPr id="100354" name="Nadpis 3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lang="cs-CZ" smtClean="0"/>
              <a:t>Děkuji za pozornost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mění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– klasické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Jmění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1304</TotalTime>
  <Words>844</Words>
  <Application>Microsoft Office PowerPoint</Application>
  <PresentationFormat>Předvádění na obrazovce (4:3)</PresentationFormat>
  <Paragraphs>174</Paragraphs>
  <Slides>47</Slides>
  <Notes>1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Šablona návrhu</vt:lpstr>
      </vt:variant>
      <vt:variant>
        <vt:i4>5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47</vt:i4>
      </vt:variant>
    </vt:vector>
  </HeadingPairs>
  <TitlesOfParts>
    <vt:vector size="57" baseType="lpstr">
      <vt:lpstr>Arial</vt:lpstr>
      <vt:lpstr>Times New Roman</vt:lpstr>
      <vt:lpstr>Wingdings 2</vt:lpstr>
      <vt:lpstr>Calibri</vt:lpstr>
      <vt:lpstr>Jmění</vt:lpstr>
      <vt:lpstr>Jmění</vt:lpstr>
      <vt:lpstr>Jmění</vt:lpstr>
      <vt:lpstr>Jmění</vt:lpstr>
      <vt:lpstr>Jmění</vt:lpstr>
      <vt:lpstr>Dokument</vt:lpstr>
      <vt:lpstr>Čtečky E-knih ... a co dál??</vt:lpstr>
      <vt:lpstr>Čtečka v knihovně</vt:lpstr>
      <vt:lpstr>Amazon Kindle 3</vt:lpstr>
      <vt:lpstr>Obsah čtečky v JVK</vt:lpstr>
      <vt:lpstr>Snímek 5</vt:lpstr>
      <vt:lpstr>Snímek 6</vt:lpstr>
      <vt:lpstr>Snímek 7</vt:lpstr>
      <vt:lpstr>Odkaz do katalogu JVK</vt:lpstr>
      <vt:lpstr>Informace o čtečkách na webu JVK</vt:lpstr>
      <vt:lpstr>Zkušenosti s půjčováním v JVK</vt:lpstr>
      <vt:lpstr>Pravidla půjčování</vt:lpstr>
      <vt:lpstr>Snímek 12</vt:lpstr>
      <vt:lpstr>Snímek 13</vt:lpstr>
      <vt:lpstr>Zkušenosti s půjčováním</vt:lpstr>
      <vt:lpstr>Zkušenosti s půjčováním</vt:lpstr>
      <vt:lpstr>Nejen čtečky …</vt:lpstr>
      <vt:lpstr>Budoucnost knih?</vt:lpstr>
      <vt:lpstr> Půjčování e-knih v knihovnách</vt:lpstr>
      <vt:lpstr>Nakladatelé a e-knihy</vt:lpstr>
      <vt:lpstr>Knihovny a E-knihy?</vt:lpstr>
      <vt:lpstr>E-knihy v USA</vt:lpstr>
      <vt:lpstr>E-knihy v USA</vt:lpstr>
      <vt:lpstr>E-knihy v USA</vt:lpstr>
      <vt:lpstr>E-knihy v USA</vt:lpstr>
      <vt:lpstr>E-knihy v Německu</vt:lpstr>
      <vt:lpstr>E-knihy v Německu</vt:lpstr>
      <vt:lpstr>E-knihy v Německu</vt:lpstr>
      <vt:lpstr>E-knihy v Německu Bielefeld</vt:lpstr>
      <vt:lpstr>E-knihy ve Francii</vt:lpstr>
      <vt:lpstr>E-knihy ve Francii - Numilog</vt:lpstr>
      <vt:lpstr>E-knihy ve Francii  knihovna v Troyes</vt:lpstr>
      <vt:lpstr>E-knihy ve Francii  knihovna v Troyes</vt:lpstr>
      <vt:lpstr>Jak to vlastně funguje?</vt:lpstr>
      <vt:lpstr>Jak to vlastně funguje?</vt:lpstr>
      <vt:lpstr>Jak to vlastně funguje?</vt:lpstr>
      <vt:lpstr>E-knihy a české knihovny</vt:lpstr>
      <vt:lpstr>E-knihy a české knihovny</vt:lpstr>
      <vt:lpstr>Jedna z cest? Wooky?</vt:lpstr>
      <vt:lpstr>Jedna z cest? Wooky?</vt:lpstr>
      <vt:lpstr>Jedna z cest? Wooky?</vt:lpstr>
      <vt:lpstr>Jedna z cest? 3M?</vt:lpstr>
      <vt:lpstr>Jedna z cest? eReading?</vt:lpstr>
      <vt:lpstr>Překážky pro E-knihy</vt:lpstr>
      <vt:lpstr>Překážky pro E-knihy</vt:lpstr>
      <vt:lpstr>Závěr</vt:lpstr>
      <vt:lpstr>Snímek 46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hajkova</dc:creator>
  <cp:lastModifiedBy>Xskoleni</cp:lastModifiedBy>
  <cp:revision>151</cp:revision>
  <dcterms:created xsi:type="dcterms:W3CDTF">2011-10-31T10:50:41Z</dcterms:created>
  <dcterms:modified xsi:type="dcterms:W3CDTF">2011-11-08T10:07:56Z</dcterms:modified>
</cp:coreProperties>
</file>