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6.xml"/>
  <Override ContentType="application/vnd.openxmlformats-officedocument.presentationml.slide+xml" PartName="/ppt/slides/slide21.xml"/>
  <Override ContentType="application/vnd.openxmlformats-officedocument.presentationml.slide+xml" PartName="/ppt/slides/slide2.xml"/>
  <Override ContentType="application/vnd.openxmlformats-officedocument.presentationml.slide+xml" PartName="/ppt/slides/slide26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25.xml"/>
  <Override ContentType="application/vnd.openxmlformats-officedocument.presentationml.slide+xml" PartName="/ppt/slides/slide17.xml"/>
  <Override ContentType="application/vnd.openxmlformats-officedocument.presentationml.slide+xml" PartName="/ppt/slides/slide24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27.xml"/>
  <Override ContentType="application/vnd.openxmlformats-officedocument.presentationml.slide+xml" PartName="/ppt/slides/slide19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9" Target="slides/slide14.xml"/><Relationship Type="http://schemas.openxmlformats.org/officeDocument/2006/relationships/slide" Id="rId18" Target="slides/slide13.xml"/><Relationship Type="http://schemas.openxmlformats.org/officeDocument/2006/relationships/slide" Id="rId17" Target="slides/slide12.xml"/><Relationship Type="http://schemas.openxmlformats.org/officeDocument/2006/relationships/slide" Id="rId16" Target="slides/slide11.xml"/><Relationship Type="http://schemas.openxmlformats.org/officeDocument/2006/relationships/slide" Id="rId15" Target="slides/slide10.xml"/><Relationship Type="http://schemas.openxmlformats.org/officeDocument/2006/relationships/slide" Id="rId14" Target="slides/slide9.xml"/><Relationship Type="http://schemas.openxmlformats.org/officeDocument/2006/relationships/slide" Id="rId30" Target="slides/slide25.xml"/><Relationship Type="http://schemas.openxmlformats.org/officeDocument/2006/relationships/slide" Id="rId12" Target="slides/slide7.xml"/><Relationship Type="http://schemas.openxmlformats.org/officeDocument/2006/relationships/slide" Id="rId31" Target="slides/slide26.xml"/><Relationship Type="http://schemas.openxmlformats.org/officeDocument/2006/relationships/slide" Id="rId13" Target="slides/slide8.xml"/><Relationship Type="http://schemas.openxmlformats.org/officeDocument/2006/relationships/slide" Id="rId10" Target="slides/slide5.xml"/><Relationship Type="http://schemas.openxmlformats.org/officeDocument/2006/relationships/slide" Id="rId11" Target="slides/slide6.xml"/><Relationship Type="http://schemas.openxmlformats.org/officeDocument/2006/relationships/slide" Id="rId32" Target="slides/slide27.xml"/><Relationship Type="http://schemas.openxmlformats.org/officeDocument/2006/relationships/slide" Id="rId29" Target="slides/slide24.xml"/><Relationship Type="http://schemas.openxmlformats.org/officeDocument/2006/relationships/slide" Id="rId26" Target="slides/slide21.xml"/><Relationship Type="http://schemas.openxmlformats.org/officeDocument/2006/relationships/slide" Id="rId25" Target="slides/slide20.xml"/><Relationship Type="http://schemas.openxmlformats.org/officeDocument/2006/relationships/slide" Id="rId28" Target="slides/slide23.xml"/><Relationship Type="http://schemas.openxmlformats.org/officeDocument/2006/relationships/slide" Id="rId27" Target="slides/slide22.xml"/><Relationship Type="http://schemas.openxmlformats.org/officeDocument/2006/relationships/presProps" Id="rId2" Target="presProps.xml"/><Relationship Type="http://schemas.openxmlformats.org/officeDocument/2006/relationships/slide" Id="rId21" Target="slides/slide16.xml"/><Relationship Type="http://schemas.openxmlformats.org/officeDocument/2006/relationships/theme" Id="rId1" Target="theme/theme1.xml"/><Relationship Type="http://schemas.openxmlformats.org/officeDocument/2006/relationships/slide" Id="rId22" Target="slides/slide17.xml"/><Relationship Type="http://schemas.openxmlformats.org/officeDocument/2006/relationships/slideMaster" Id="rId4" Target="slideMasters/slideMaster1.xml"/><Relationship Type="http://schemas.openxmlformats.org/officeDocument/2006/relationships/slide" Id="rId23" Target="slides/slide18.xml"/><Relationship Type="http://schemas.openxmlformats.org/officeDocument/2006/relationships/tableStyles" Id="rId3" Target="tableStyles.xml"/><Relationship Type="http://schemas.openxmlformats.org/officeDocument/2006/relationships/slide" Id="rId24" Target="slides/slide19.xml"/><Relationship Type="http://schemas.openxmlformats.org/officeDocument/2006/relationships/slide" Id="rId20" Target="slides/slide15.xml"/><Relationship Type="http://schemas.openxmlformats.org/officeDocument/2006/relationships/slide" Id="rId9" Target="slides/slide4.xml"/><Relationship Type="http://schemas.openxmlformats.org/officeDocument/2006/relationships/slide" Id="rId6" Target="slides/slide1.xml"/><Relationship Type="http://schemas.openxmlformats.org/officeDocument/2006/relationships/notesMaster" Id="rId5" Target="notesMasters/notesMaster1.xml"/><Relationship Type="http://schemas.openxmlformats.org/officeDocument/2006/relationships/slide" Id="rId8" Target="slides/slide3.xml"/><Relationship Type="http://schemas.openxmlformats.org/officeDocument/2006/relationships/slide" Id="rId7" Target="slides/slide2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3" id="4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7" id="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8" id="4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9" id="4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53" id="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4" id="5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55" id="5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59" id="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0" id="6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61" id="6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65" id="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6" id="6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67" id="6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1" id="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2" id="7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73" id="7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7" id="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8" id="7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79" id="7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3" id="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4" id="8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85" id="8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9" id="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0" id="9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91" id="9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95" id="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6" id="9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97" id="9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01" id="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2" id="10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03" id="10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08" id="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9" id="10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0" id="11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4" id="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5" id="11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6" id="11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1" id="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2" id="12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3" id="12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7" id="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8" id="12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9" id="12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3" id="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4" id="13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5" id="13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9" id="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0" id="14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1" id="14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5" id="1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6" id="14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7" id="14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1" id="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2" id="15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3" id="15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7" id="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8" id="15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9" id="15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3" id="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4" id="16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5" id="16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9" id="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0" id="17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1" id="17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75" id="1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6" id="17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7" id="17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81" id="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2" id="18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83" id="18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87" id="1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8" id="18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89" id="18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93" id="1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94" id="19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95" id="19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99" id="1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0" id="20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201" id="20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/>
          <p:nvPr/>
        </p:nvSpPr>
        <p:spPr>
          <a:xfrm rot="10800000" flipH="1">
            <a:off y="3979800" x="0"/>
            <a:ext cy="28781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9" id="9"/>
          <p:cNvSpPr/>
          <p:nvPr/>
        </p:nvSpPr>
        <p:spPr>
          <a:xfrm>
            <a:off y="3190900" x="0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0" id="10"/>
          <p:cNvSpPr/>
          <p:nvPr/>
        </p:nvSpPr>
        <p:spPr>
          <a:xfrm rot="10800000" flipH="1">
            <a:off y="3980458" x="0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1" id="11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subTitle" idx="1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5" id="15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6" id="16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7" id="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8" id="1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1" id="21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2" id="2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23" id="23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24" id="24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5" id="25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26" id="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7" id="27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8" id="28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9" id="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30" id="30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/>
          <p:nvPr/>
        </p:nvSpPr>
        <p:spPr>
          <a:xfrm rot="10800000" flipH="1">
            <a:off y="5883599" x="0"/>
            <a:ext cy="9744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3" id="33"/>
          <p:cNvSpPr/>
          <p:nvPr/>
        </p:nvSpPr>
        <p:spPr>
          <a:xfrm flipH="1">
            <a:off y="5094446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4" id="34"/>
          <p:cNvSpPr/>
          <p:nvPr/>
        </p:nvSpPr>
        <p:spPr>
          <a:xfrm rot="10800000">
            <a:off y="5884005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5" id="35"/>
          <p:cNvSpPr txBox="1"/>
          <p:nvPr>
            <p:ph type="body" idx="1"/>
          </p:nvPr>
        </p:nvSpPr>
        <p:spPr>
          <a:xfrm>
            <a:off y="5895635" x="457200"/>
            <a:ext cy="6738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36" id="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7" id="37"/>
          <p:cNvSpPr/>
          <p:nvPr/>
        </p:nvSpPr>
        <p:spPr>
          <a:xfrm>
            <a:off y="101675" x="6676"/>
            <a:ext cy="6739722" cx="9134130"/>
          </a:xfrm>
          <a:custGeom>
            <a:pathLst>
              <a:path extrusionOk="0" h="6739723" w="9157023">
                <a:moveTo>
                  <a:pt y="0" x="1629"/>
                </a:moveTo>
                <a:lnTo>
                  <a:pt y="4340980" x="9157023"/>
                </a:lnTo>
                <a:lnTo>
                  <a:pt y="6739723" x="1593"/>
                </a:lnTo>
                <a:cubicBezTo>
                  <a:pt y="5123960" x="-3941"/>
                  <a:pt y="1615763" x="7163"/>
                  <a:pt y="0" x="162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r="50%" l="50%" b="50%" t="50%"/>
          </a:path>
          <a:tileRect/>
        </a:gra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0.jpg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1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2.xml"/><Relationship Type="http://schemas.openxmlformats.org/officeDocument/2006/relationships/slideLayout" Id="rId1" Target="../slideLayouts/slideLayout3.xml"/><Relationship Type="http://schemas.openxmlformats.org/officeDocument/2006/relationships/image" Id="rId3" Target="../media/image00.jpg"/></Relationships>
</file>

<file path=ppt/slides/_rels/slide1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3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4.xml"/><Relationship Type="http://schemas.openxmlformats.org/officeDocument/2006/relationships/slideLayout" Id="rId1" Target="../slideLayouts/slideLayout3.xml"/><Relationship Type="http://schemas.openxmlformats.org/officeDocument/2006/relationships/image" Id="rId3" Target="../media/image00.jpg"/></Relationships>
</file>

<file path=ppt/slides/_rels/slide1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5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6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7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8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1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9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0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1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2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3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4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5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6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jpg"/></Relationships>
</file>

<file path=ppt/slides/_rels/slide2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7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rtl="0" lvl="0">
              <a:buNone/>
            </a:pPr>
            <a:r>
              <a:rPr lang="cs" sz="6000" b="1"/>
              <a:t>České e-knihy </a:t>
            </a:r>
          </a:p>
          <a:p>
            <a:pPr>
              <a:buNone/>
            </a:pPr>
            <a:r>
              <a:rPr lang="cs" sz="6000" b="1"/>
              <a:t>v českých knihovnách</a:t>
            </a:r>
          </a:p>
        </p:txBody>
      </p:sp>
      <p:sp>
        <p:nvSpPr>
          <p:cNvPr name="Shape 40" id="40"/>
          <p:cNvSpPr txBox="1"/>
          <p:nvPr>
            <p:ph type="subTitle" idx="1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cs">
                <a:solidFill>
                  <a:srgbClr val="000000"/>
                </a:solidFill>
              </a:rPr>
              <a:t>Studie proveditelnosti a obchodní model</a:t>
            </a:r>
          </a:p>
          <a:p>
            <a:r>
              <a:t/>
            </a:r>
          </a:p>
          <a:p>
            <a:pPr>
              <a:buNone/>
            </a:pPr>
            <a:r>
              <a:rPr lang="cs">
                <a:solidFill>
                  <a:srgbClr val="000000"/>
                </a:solidFill>
              </a:rPr>
              <a:t>Jana Římanová, Národní technická knihovna, 20.11.2012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44" id="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5" id="4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Předpoklady projektu</a:t>
            </a:r>
          </a:p>
        </p:txBody>
      </p:sp>
      <p:sp>
        <p:nvSpPr>
          <p:cNvPr name="Shape 46" id="4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Projekt napsán na konci roku 2011.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NTK poptává české e-knihy u osmi potenciálních providerů, nikdo však není schopen zajistit obsah v roce 2012.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Počítalo se s pilotní realizací v systému LibriOS (LSE Integration a ABIS), který jako jediný byl schopen nabídnou smysluplně vypadající návrh technického řešení.</a:t>
            </a:r>
          </a:p>
          <a:p>
            <a:pPr indent="-419100" marL="45720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Jako jeden z nejpodstatnějších problémů byl identifikován chybějící obchodní model.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50" id="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1" id="5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Obchodní model</a:t>
            </a:r>
          </a:p>
        </p:txBody>
      </p:sp>
      <p:sp>
        <p:nvSpPr>
          <p:cNvPr name="Shape 52" id="5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Důvěryhodný pro nakladatele.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Udržitelný pro providery.</a:t>
            </a:r>
          </a:p>
          <a:p>
            <a:pPr indent="-419100" marL="45720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Finančně únosný pro knihovny.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56" id="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7" id="5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Obchodní model 2011?</a:t>
            </a:r>
          </a:p>
        </p:txBody>
      </p:sp>
      <p:sp>
        <p:nvSpPr>
          <p:cNvPr name="Shape 58" id="5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lnSpc>
                <a:spcPct val="200000"/>
              </a:lnSpc>
              <a:buNone/>
            </a:pPr>
            <a:r>
              <a:rPr lang="cs"/>
              <a:t>Autor - Vydavatel</a:t>
            </a:r>
          </a:p>
          <a:p>
            <a:pPr rtl="0" lvl="0">
              <a:lnSpc>
                <a:spcPct val="200000"/>
              </a:lnSpc>
              <a:buNone/>
            </a:pPr>
            <a:r>
              <a:rPr lang="cs"/>
              <a:t>Vydavatel - Komerční platforma pro zpřístupnění</a:t>
            </a:r>
          </a:p>
          <a:p>
            <a:pPr rtl="0" lvl="0">
              <a:lnSpc>
                <a:spcPct val="200000"/>
              </a:lnSpc>
              <a:buNone/>
            </a:pPr>
            <a:r>
              <a:rPr lang="cs"/>
              <a:t>Platforma - Knihovna</a:t>
            </a:r>
          </a:p>
          <a:p>
            <a:pPr>
              <a:lnSpc>
                <a:spcPct val="200000"/>
              </a:lnSpc>
              <a:buNone/>
            </a:pPr>
            <a:r>
              <a:rPr lang="cs"/>
              <a:t>Knihovna - Uživatel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62" id="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3" id="6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Cíle projektu</a:t>
            </a:r>
          </a:p>
        </p:txBody>
      </p:sp>
      <p:sp>
        <p:nvSpPr>
          <p:cNvPr name="Shape 64" id="6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Vytvoření veřejně dostupné metodiky pro rozšíření portfolia služeb knihoven.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Nezávislá ekonomická studie problematiky zpřístupňování českých e-knih v českých knihovnách.</a:t>
            </a:r>
          </a:p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Návrh optimálního obchodního modelu v českých podmínkách.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68" id="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9" id="6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Co se mezitím změnilo?</a:t>
            </a:r>
          </a:p>
        </p:txBody>
      </p:sp>
      <p:sp>
        <p:nvSpPr>
          <p:cNvPr name="Shape 70" id="7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Listopad 2012.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eReading je schopen prodat českou e-knihu do knihovny, ne však do veřejné.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Vývoj systému LibriOS (a dalších) byl ukončen, především z důvodu vysokých nákladů a nejisté návratnosti.</a:t>
            </a:r>
          </a:p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Stále chybí obchodní model.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74" id="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5" id="7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Na jaké e-knihy je projekt zaměřen?</a:t>
            </a:r>
          </a:p>
        </p:txBody>
      </p:sp>
      <p:sp>
        <p:nvSpPr>
          <p:cNvPr name="Shape 76" id="7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České e-knihy.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Projekt je zaměřen na oblast odborné literatury.</a:t>
            </a:r>
          </a:p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Menší nakladatelé, knihy vydané v rámci grantů, povinná literatura.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80" id="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1" id="8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Jaké zpřístupnění?</a:t>
            </a:r>
          </a:p>
        </p:txBody>
      </p:sp>
      <p:sp>
        <p:nvSpPr>
          <p:cNvPr name="Shape 82" id="8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 zkušenosti s projektem nakladatelství Academia víme, že čtenáři nečtou na místě samém.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Projekt je kompatibilní s projektem NK, neřeší trvalé uložení nebo povinný výtisk.</a:t>
            </a:r>
          </a:p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Počítá s uzavřením licenční smlouvy.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86" id="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7" id="8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Jak jsme postupovali?</a:t>
            </a:r>
          </a:p>
        </p:txBody>
      </p:sp>
      <p:sp>
        <p:nvSpPr>
          <p:cNvPr name="Shape 88" id="8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Doben 2012 - příslib finanční podpory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Identifikovali jsme 5 základních rolí v procesu:</a:t>
            </a:r>
          </a:p>
          <a:p>
            <a:pPr indent="-381000" marL="1371600" rtl="0" lvl="2"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cs" sz="3000"/>
              <a:t>Autor</a:t>
            </a:r>
          </a:p>
          <a:p>
            <a:pPr indent="-381000" marL="1371600" rtl="0" lvl="2"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cs" sz="3000"/>
              <a:t>Vydavatel</a:t>
            </a:r>
          </a:p>
          <a:p>
            <a:pPr indent="-381000" marL="1371600" rtl="0" lvl="2"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cs" sz="3000"/>
              <a:t>Platforma (zprostředkovatel)</a:t>
            </a:r>
          </a:p>
          <a:p>
            <a:pPr indent="-381000" marL="1371600" rtl="0" lvl="2"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cs" sz="3000"/>
              <a:t>Knihovna</a:t>
            </a:r>
          </a:p>
          <a:p>
            <a:pPr indent="-381000" marL="1371600" lvl="2"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cs" sz="3000"/>
              <a:t>Čtenář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92" id="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3" id="9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Květen 2012 - Setkání expertní skupiny</a:t>
            </a:r>
          </a:p>
        </p:txBody>
      </p:sp>
      <p:sp>
        <p:nvSpPr>
          <p:cNvPr name="Shape 94" id="9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Zorganizovali jsme setkání expertní skupiny.</a:t>
            </a:r>
          </a:p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 zachování počtu přítomných, ve kterém je možné smysluplně diskutovat jsme se rozhodli pro zastoupení dvěma osobami za každou skupinu.</a:t>
            </a:r>
          </a:p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 zájmu zachování spravedlivých podmínek byly pozvání zástupci všech platforem ve vývoji (E-reading, LibriOS, BookJet).</a:t>
            </a:r>
          </a:p>
          <a:p>
            <a:pPr indent="-419100" marL="45720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Setkání proběhlo 15.5.2012.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98" id="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9" id="9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Cíl jednání skupiny?</a:t>
            </a:r>
          </a:p>
        </p:txBody>
      </p:sp>
      <p:sp>
        <p:nvSpPr>
          <p:cNvPr name="Shape 100" id="10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Formulovat podklad pro obsahové zadání veřejné zakázky na ekonomickou studii proveditelnosti.</a:t>
            </a:r>
          </a:p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Stanovení všech otázek, na které potřebujeme ve studii odpovědět.</a:t>
            </a:r>
          </a:p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Zjištění a potvrzení požadavků a potřeb jednotlivých zájmových skupin.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04" id="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5" id="10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Účastníci jednání</a:t>
            </a:r>
          </a:p>
        </p:txBody>
      </p:sp>
      <p:sp>
        <p:nvSpPr>
          <p:cNvPr name="Shape 106" id="106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Prof. Ing. Jiří Svoboda, CSc, vedoucí Ústavu organické chemie Vysoké školy chemicko-technologické v Praze,</a:t>
            </a:r>
          </a:p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Ing Eva Dibuzsová, Ph.D. vedoucí vydavatelství Vysoké školy chemicko-technologické v Praze,</a:t>
            </a:r>
          </a:p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Martin Lipert, eReading.cz</a:t>
            </a:r>
          </a:p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Rybář,  4 Mobile, BookJet</a:t>
            </a:r>
          </a:p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Barbora Sadílková, akvizice, NTK</a:t>
            </a:r>
          </a:p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Antonín Pokorný, Univerzita Palackého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name="Shape 107" id="107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298450" marL="457200" rtl="0" lvl="0">
              <a:buClr>
                <a:srgbClr val="000000"/>
              </a:buClr>
              <a:buSzPct val="96491"/>
              <a:buFont typeface="Arial"/>
              <a:buChar char="•"/>
            </a:pPr>
            <a:r>
              <a:rPr lang="cs" sz="1900"/>
              <a:t>Jana Matějková, Knihovna psychologických a sociokulturních věd,</a:t>
            </a:r>
          </a:p>
          <a:p>
            <a:pPr indent="-298450" marL="457200" rtl="0" lvl="0">
              <a:buClr>
                <a:srgbClr val="000000"/>
              </a:buClr>
              <a:buSzPct val="96491"/>
              <a:buFont typeface="Arial"/>
              <a:buChar char="•"/>
            </a:pPr>
            <a:r>
              <a:rPr lang="cs" sz="1900"/>
              <a:t>Jiří Pavlík, Ústav výpočetní techniky Univerzity Karlovy,</a:t>
            </a:r>
          </a:p>
          <a:p>
            <a:pPr indent="-298450" marL="457200" rtl="0" lvl="0">
              <a:buClr>
                <a:srgbClr val="000000"/>
              </a:buClr>
              <a:buSzPct val="96491"/>
              <a:buFont typeface="Arial"/>
              <a:buChar char="•"/>
            </a:pPr>
            <a:r>
              <a:rPr lang="cs" sz="1900"/>
              <a:t>Anna Hlaváčková, studentka, Mediální a komunikační studia Fakulta sociálních věd UK</a:t>
            </a:r>
          </a:p>
          <a:p>
            <a:pPr indent="-298450" marL="457200" rtl="0" lvl="0">
              <a:buClr>
                <a:srgbClr val="000000"/>
              </a:buClr>
              <a:buSzPct val="96491"/>
              <a:buFont typeface="Arial"/>
              <a:buChar char="•"/>
            </a:pPr>
            <a:r>
              <a:rPr lang="cs" sz="1900"/>
              <a:t>Radka Římanová, oddělení projektů a inovací NTK</a:t>
            </a:r>
          </a:p>
          <a:p>
            <a:pPr indent="-34925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 sz="1900"/>
              <a:t>Jana Římanová, koordinátorka služeb e-knih v NTK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11" id="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2" id="11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Varianty modelů</a:t>
            </a:r>
          </a:p>
        </p:txBody>
      </p:sp>
      <p:sp>
        <p:nvSpPr>
          <p:cNvPr name="Shape 113" id="113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 roce 2011 se jednoznačně počítalo s modelem: </a:t>
            </a:r>
          </a:p>
          <a:p>
            <a:pPr indent="-381000" marL="914400" rtl="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Autor</a:t>
            </a:r>
          </a:p>
          <a:p>
            <a:pPr indent="-381000" marL="914400" rtl="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Vydavatel</a:t>
            </a:r>
          </a:p>
          <a:p>
            <a:pPr indent="-381000" marL="914400" rtl="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Komerční platforma</a:t>
            </a:r>
          </a:p>
          <a:p>
            <a:pPr indent="-381000" marL="914400" rtl="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Knihovna</a:t>
            </a:r>
          </a:p>
          <a:p>
            <a:pPr indent="-381000" marL="91440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Uživatel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17" id="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8" id="1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 sz="4600"/>
              <a:t>Dnes už víme, že to může být...</a:t>
            </a:r>
          </a:p>
        </p:txBody>
      </p:sp>
      <p:sp>
        <p:nvSpPr>
          <p:cNvPr name="Shape 119" id="119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Autor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Vydavatel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Knihovna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Uživatel</a:t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name="Shape 120" id="120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Autor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Knihovna</a:t>
            </a:r>
          </a:p>
          <a:p>
            <a:pPr indent="-419100" marL="45720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Uživatel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24" id="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5" id="12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Výstupy jednání</a:t>
            </a:r>
          </a:p>
        </p:txBody>
      </p:sp>
      <p:sp>
        <p:nvSpPr>
          <p:cNvPr name="Shape 126" id="12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Obchodní model by měl zohledňovat odlišné varianty vstupů:</a:t>
            </a:r>
          </a:p>
          <a:p>
            <a:pPr indent="-381000" marL="914400" rtl="0" lvl="1">
              <a:lnSpc>
                <a:spcPct val="115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autor vytvoří knihu a vydá ji prostřednictvím knihovny;</a:t>
            </a:r>
          </a:p>
          <a:p>
            <a:pPr indent="-381000" marL="914400" rtl="0" lvl="1">
              <a:lnSpc>
                <a:spcPct val="115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 autor vytvoří knihu, je vydána vydavatelem a zpřístupněna knihovnou; </a:t>
            </a:r>
          </a:p>
          <a:p>
            <a:pPr indent="-381000" marL="914400" lvl="1">
              <a:lnSpc>
                <a:spcPct val="115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autor vytvoří knihu, je vydána vydavatelem, zpřístupněna v komerčním systému (např. komerčně vytvořený portál pro služby knihovnám), přístup je zakoupen knihovnou.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30" id="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1" id="13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Výstupy jednání</a:t>
            </a:r>
          </a:p>
        </p:txBody>
      </p:sp>
      <p:sp>
        <p:nvSpPr>
          <p:cNvPr name="Shape 132" id="13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Obchodní model by měl zohledňovat odlišné varianty výstupů:</a:t>
            </a:r>
          </a:p>
          <a:p>
            <a:pPr indent="-381000" marL="914400" rtl="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zpřístupnění pro jednoho souběžného uživatele, pro tři souběžné uživatele a neomezený počet registrovaných uživatelů;</a:t>
            </a:r>
          </a:p>
          <a:p>
            <a:pPr indent="-381000" marL="914400" lvl="1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zpřístupnění on-line (registrovaný uživatel si čte knihu připojen k internetu) a off-line (uživatel knihu stáhne do čtecího zařízení).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36" id="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7" id="13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Zadání studie</a:t>
            </a:r>
          </a:p>
        </p:txBody>
      </p:sp>
      <p:sp>
        <p:nvSpPr>
          <p:cNvPr name="Shape 138" id="13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Květen - září 2012  - schvalování záměru zakázky na MŠMT.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Peníze z VISK 3 v září.</a:t>
            </a:r>
          </a:p>
          <a:p>
            <a:pPr indent="-419100" marL="45720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Zakázka vypsána na začátku října. 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42" id="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3" id="14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Zadání studie</a:t>
            </a:r>
          </a:p>
        </p:txBody>
      </p:sp>
      <p:sp>
        <p:nvSpPr>
          <p:cNvPr name="Shape 144" id="14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lnSpc>
                <a:spcPct val="150000"/>
              </a:lnSpc>
              <a:buNone/>
            </a:pPr>
            <a:r>
              <a:rPr lang="cs"/>
              <a:t>a) Vyhodnocení nákladů na vydání české elektronické knihy</a:t>
            </a:r>
          </a:p>
          <a:p>
            <a:pPr rtl="0" lvl="0">
              <a:lnSpc>
                <a:spcPct val="150000"/>
              </a:lnSpc>
              <a:buNone/>
            </a:pPr>
            <a:r>
              <a:rPr lang="cs"/>
              <a:t>b) Vyhodnocení nákladů na zpřístupnění</a:t>
            </a:r>
          </a:p>
          <a:p>
            <a:pPr rtl="0" lvl="0">
              <a:lnSpc>
                <a:spcPct val="150000"/>
              </a:lnSpc>
              <a:buNone/>
            </a:pPr>
            <a:r>
              <a:rPr lang="cs"/>
              <a:t>c) Vyhodnocení návratnosti investice na vydání české elektronické knihy</a:t>
            </a:r>
          </a:p>
          <a:p>
            <a:pPr rtl="0" lvl="0">
              <a:lnSpc>
                <a:spcPct val="150000"/>
              </a:lnSpc>
              <a:buNone/>
            </a:pPr>
            <a:r>
              <a:rPr lang="cs"/>
              <a:t>d) Vyhodnocení ekonomické efektivnosti nákupu elektronické knihy pro knihovnu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48" id="1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9" id="14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Zadání studie</a:t>
            </a:r>
          </a:p>
        </p:txBody>
      </p:sp>
      <p:sp>
        <p:nvSpPr>
          <p:cNvPr name="Shape 150" id="15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lnSpc>
                <a:spcPct val="115000"/>
              </a:lnSpc>
              <a:buNone/>
            </a:pPr>
            <a:r>
              <a:rPr lang="cs"/>
              <a:t>e) Identifikace ekonomických rizik spojených se zpřístupněním českých elektronických knih v českých knihovnách u jednotlivých účastníků zprovoznění (autor, vydavatel, provozovatel platformy, knihovna, čtenář).</a:t>
            </a:r>
          </a:p>
          <a:p>
            <a:pPr rtl="0" lvl="0">
              <a:lnSpc>
                <a:spcPct val="115000"/>
              </a:lnSpc>
              <a:buNone/>
            </a:pPr>
            <a:r>
              <a:rPr lang="cs"/>
              <a:t>f) Identifikace problémových okruhů v zavádění zpřístupnění českých e-knih</a:t>
            </a:r>
          </a:p>
          <a:p>
            <a:pPr rtl="0" lvl="0">
              <a:lnSpc>
                <a:spcPct val="115000"/>
              </a:lnSpc>
              <a:buNone/>
            </a:pPr>
            <a:r>
              <a:rPr lang="cs"/>
              <a:t>v českých knihovnách, které je třeba právně nebo technicky analyzovat.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54" id="1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5" id="15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 sz="3600"/>
              <a:t>a) Vyhodnocení nákladů na vydání české elektronické knihy</a:t>
            </a:r>
          </a:p>
        </p:txBody>
      </p:sp>
      <p:sp>
        <p:nvSpPr>
          <p:cNvPr name="Shape 156" id="15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Propočet obvyklých nákladů na vydání odborné elektronické knihy v českém jazyce typu zdroje pro vysokoškolské studium a to ve variantách:</a:t>
            </a:r>
          </a:p>
          <a:p>
            <a:pPr indent="0" marL="914400" rtl="0" lvl="0">
              <a:lnSpc>
                <a:spcPct val="115000"/>
              </a:lnSpc>
              <a:buNone/>
            </a:pPr>
            <a:r>
              <a:rPr lang="cs"/>
              <a:t> a) původní české dílo</a:t>
            </a:r>
          </a:p>
          <a:p>
            <a:pPr indent="0" marL="914400" rtl="0" lvl="0">
              <a:lnSpc>
                <a:spcPct val="115000"/>
              </a:lnSpc>
              <a:buNone/>
            </a:pPr>
            <a:r>
              <a:rPr lang="cs"/>
              <a:t> b) překladová literatura s průměrným obrazovým aparátem. </a:t>
            </a:r>
          </a:p>
          <a:p>
            <a:pPr indent="-419100" marL="45720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 vydavatele a v přímém vztahu autor-knihovna.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60" id="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1" id="16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 sz="4200"/>
              <a:t>b) Vyhodnocení nákladů na zpřístupnění</a:t>
            </a:r>
          </a:p>
        </p:txBody>
      </p:sp>
      <p:sp>
        <p:nvSpPr>
          <p:cNvPr name="Shape 162" id="16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Vyhodnocení odpovídajících nákladů na vytvoření, provoz a údržbu softwarové aplikace pro dočasné zpřístupnění (výpůjčky) elektronických knih.</a:t>
            </a:r>
          </a:p>
          <a:p>
            <a:pPr indent="-419100" marL="45720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Metodika a kalkulace optimálních poplatků, provizí z prodeje licencí knihovnám.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66" id="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7" id="16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 sz="3600"/>
              <a:t>c) Vyhodnocení návratnosti investice do vydání české elektronické knihy</a:t>
            </a:r>
          </a:p>
        </p:txBody>
      </p:sp>
      <p:sp>
        <p:nvSpPr>
          <p:cNvPr name="Shape 168" id="16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Propočet návratnosti investice vynaložené na vydání české e-knihy.</a:t>
            </a:r>
          </a:p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Postupu a parametry pro stanovení ceny jednoho titulu nabízeného pro dočasné zpřístupnění (výpůjčku) v knihovně, včetně odůvodnění.</a:t>
            </a:r>
          </a:p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Vyhodnocení podmínek a faktorů, které návratnost u vydavatele ovlivňují.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72" id="1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3" id="17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 sz="3400"/>
              <a:t>d) Vyhodnocení ekonomické efektivnosti nákupu elektronické knihy pro knihovnu</a:t>
            </a:r>
          </a:p>
        </p:txBody>
      </p:sp>
      <p:sp>
        <p:nvSpPr>
          <p:cNvPr name="Shape 174" id="17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Vyhodnocení rozdílu nákladů na pořízení tradiční papírové knihy a elektronické knihy za předpokladu za stejného počtu výpůjček uživateli knihovny.</a:t>
            </a:r>
          </a:p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Propočet musí zohledňovat odlišné režimy zpřístupnění (1,3, multi-user).</a:t>
            </a:r>
          </a:p>
          <a:p>
            <a:pPr indent="-419100" marL="457200" rtl="0" lv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 odlišné režimy nákupu (předplatné, pay-per-view, trvalý nákup jednotlivého titulu).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78" id="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9" id="17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e) Rizika</a:t>
            </a:r>
          </a:p>
        </p:txBody>
      </p:sp>
      <p:sp>
        <p:nvSpPr>
          <p:cNvPr name="Shape 180" id="18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Právní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Ekonomická 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Technická</a:t>
            </a:r>
          </a:p>
          <a:p>
            <a:pPr indent="-419100" marL="457200" rtl="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Dopad na tradiční fyzickou výpůjčku</a:t>
            </a:r>
          </a:p>
          <a:p>
            <a:pPr indent="-419100" marL="457200" lv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Dlouhodobá udržitelnost navržených modelů.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84" id="1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5" id="18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 sz="3600"/>
              <a:t>f) Identifikace problémových okruhů v zavádění zpřístupnění českých e-knih</a:t>
            </a:r>
          </a:p>
        </p:txBody>
      </p:sp>
      <p:sp>
        <p:nvSpPr>
          <p:cNvPr name="Shape 186" id="18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Požadujeme vypracování strukturovaného seznamu problémových okruhů identifikovaných během zavádění českých e-knih v českých knihovnách, které je třeba právně nebo technicky analyzovat.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90" id="19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91" id="19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cs"/>
              <a:t>Listopad 2012</a:t>
            </a:r>
          </a:p>
        </p:txBody>
      </p:sp>
      <p:sp>
        <p:nvSpPr>
          <p:cNvPr name="Shape 192" id="19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Pracujeme...</a:t>
            </a:r>
          </a:p>
          <a:p>
            <a:pPr indent="-419100" marL="457200" lv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Předložená studie projde procesem akceptace expertní skupiny odborníků z veřejnými knihoven a vysokoškolských vydavatelství.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>
          <a:blip r:embed="rId3"/>
          <a:stretch>
            <a:fillRect/>
          </a:stretch>
        </a:blipFill>
      </p:bgPr>
    </p:bg>
    <p:spTree>
      <p:nvGrpSpPr>
        <p:cNvPr name="Shape 196" id="1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97" id="197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cs"/>
              <a:t>Děkuji za pozornost</a:t>
            </a:r>
          </a:p>
        </p:txBody>
      </p:sp>
      <p:sp>
        <p:nvSpPr>
          <p:cNvPr name="Shape 198" id="198"/>
          <p:cNvSpPr txBox="1"/>
          <p:nvPr>
            <p:ph type="subTitle" idx="1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>
              <a:buNone/>
            </a:pPr>
            <a:r>
              <a:rPr lang="cs"/>
              <a:t>Otázky???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