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  <p:sldId id="264" r:id="rId9"/>
    <p:sldId id="263" r:id="rId10"/>
    <p:sldId id="265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26.11.2012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26.11.2012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26.11.2012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26.11.2012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26.11.2012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26.11.2012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26.11.2012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ocketbook-int.com/c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xler-global.com/" TargetMode="External"/><Relationship Id="rId2" Type="http://schemas.openxmlformats.org/officeDocument/2006/relationships/hyperlink" Target="http://www.wexler.cz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03648" y="620688"/>
            <a:ext cx="6262464" cy="3456384"/>
          </a:xfrm>
        </p:spPr>
        <p:txBody>
          <a:bodyPr>
            <a:normAutofit/>
          </a:bodyPr>
          <a:lstStyle/>
          <a:p>
            <a:r>
              <a:rPr lang="cs-CZ" sz="3600" b="1" smtClean="0"/>
              <a:t>Představení portfolia čteček</a:t>
            </a:r>
            <a:r>
              <a:rPr lang="cs-CZ" sz="3600" b="1" dirty="0" smtClean="0"/>
              <a:t/>
            </a:r>
            <a:br>
              <a:rPr lang="cs-CZ" sz="3600" b="1" dirty="0" smtClean="0"/>
            </a:br>
            <a:r>
              <a:rPr lang="cs-CZ" sz="3600" b="1" dirty="0" smtClean="0"/>
              <a:t/>
            </a:r>
            <a:br>
              <a:rPr lang="cs-CZ" sz="3600" b="1" dirty="0" smtClean="0"/>
            </a:br>
            <a:r>
              <a:rPr lang="cs-CZ" sz="3600" b="1" dirty="0" smtClean="0"/>
              <a:t/>
            </a:r>
            <a:br>
              <a:rPr lang="cs-CZ" sz="3600" b="1" dirty="0" smtClean="0"/>
            </a:br>
            <a:r>
              <a:rPr lang="en-US" sz="3600" dirty="0" err="1" smtClean="0"/>
              <a:t>PocketBook</a:t>
            </a:r>
            <a:r>
              <a:rPr lang="en-US" sz="3600" dirty="0" smtClean="0"/>
              <a:t>  +  Wexler</a:t>
            </a:r>
            <a:endParaRPr lang="en-US" sz="36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03648" y="5445224"/>
            <a:ext cx="6400800" cy="697632"/>
          </a:xfrm>
        </p:spPr>
        <p:txBody>
          <a:bodyPr>
            <a:normAutofit fontScale="70000" lnSpcReduction="20000"/>
          </a:bodyPr>
          <a:lstStyle/>
          <a:p>
            <a:r>
              <a:rPr lang="cs-CZ" dirty="0" smtClean="0">
                <a:solidFill>
                  <a:schemeClr val="tx1"/>
                </a:solidFill>
              </a:rPr>
              <a:t>Jakub Kocian</a:t>
            </a:r>
          </a:p>
          <a:p>
            <a:r>
              <a:rPr lang="cs-CZ" dirty="0" err="1" smtClean="0">
                <a:solidFill>
                  <a:schemeClr val="tx1"/>
                </a:solidFill>
              </a:rPr>
              <a:t>BookHaus</a:t>
            </a:r>
            <a:r>
              <a:rPr lang="cs-CZ" dirty="0" smtClean="0">
                <a:solidFill>
                  <a:schemeClr val="tx1"/>
                </a:solidFill>
              </a:rPr>
              <a:t> s.r.o.</a:t>
            </a:r>
            <a:endParaRPr lang="cs-CZ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sz="2800" b="1" u="sng" dirty="0" smtClean="0"/>
              <a:t>Obecné informace</a:t>
            </a:r>
          </a:p>
          <a:p>
            <a:pPr algn="ctr">
              <a:buNone/>
            </a:pPr>
            <a:endParaRPr lang="cs-CZ" sz="1600" b="1" u="sng" dirty="0" smtClean="0"/>
          </a:p>
          <a:p>
            <a:pPr>
              <a:buNone/>
            </a:pPr>
            <a:r>
              <a:rPr lang="cs-CZ" sz="2400" dirty="0" smtClean="0"/>
              <a:t>Co je to E-</a:t>
            </a:r>
            <a:r>
              <a:rPr lang="cs-CZ" sz="2400" dirty="0" err="1" smtClean="0"/>
              <a:t>Ink</a:t>
            </a:r>
            <a:r>
              <a:rPr lang="cs-CZ" sz="2400" dirty="0" smtClean="0"/>
              <a:t> technologie + výhody?</a:t>
            </a:r>
          </a:p>
          <a:p>
            <a:pPr>
              <a:buNone/>
            </a:pPr>
            <a:r>
              <a:rPr lang="cs-CZ" sz="2400" dirty="0" smtClean="0"/>
              <a:t>= elektronický inkoust</a:t>
            </a:r>
          </a:p>
          <a:p>
            <a:r>
              <a:rPr lang="cs-CZ" sz="2400" dirty="0" smtClean="0"/>
              <a:t>pasivní displej</a:t>
            </a:r>
          </a:p>
          <a:p>
            <a:r>
              <a:rPr lang="cs-CZ" sz="2400" dirty="0" smtClean="0"/>
              <a:t>velmi úsporná technologie oproti TFT (energie se počítá na vykreslení displeje, přeměnu černé-bílé)</a:t>
            </a:r>
          </a:p>
          <a:p>
            <a:r>
              <a:rPr lang="cs-CZ" sz="2400" dirty="0" smtClean="0"/>
              <a:t>čím více světla – tím lépe se čte z displeje (výhoda oproti TFT displejům)</a:t>
            </a:r>
          </a:p>
          <a:p>
            <a:r>
              <a:rPr lang="cs-CZ" sz="2400" dirty="0" smtClean="0"/>
              <a:t>šetří zrak – pasivní, </a:t>
            </a:r>
            <a:r>
              <a:rPr lang="cs-CZ" sz="2400" b="1" dirty="0" err="1" smtClean="0"/>
              <a:t>ne</a:t>
            </a:r>
            <a:r>
              <a:rPr lang="cs-CZ" sz="2400" dirty="0" err="1" smtClean="0"/>
              <a:t>podsvícený</a:t>
            </a:r>
            <a:r>
              <a:rPr lang="cs-CZ" sz="2400" dirty="0" smtClean="0"/>
              <a:t> displej</a:t>
            </a:r>
          </a:p>
          <a:p>
            <a:r>
              <a:rPr lang="cs-CZ" sz="2400" dirty="0" smtClean="0"/>
              <a:t>výdrž baterie se pohybuje okolo 3-4 týdnů</a:t>
            </a:r>
            <a:endParaRPr lang="cs-CZ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20689"/>
            <a:ext cx="8229600" cy="1800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cs-CZ" sz="2400" dirty="0" smtClean="0"/>
              <a:t>Zajímavost z Amerického trhu</a:t>
            </a:r>
          </a:p>
          <a:p>
            <a:r>
              <a:rPr lang="cs-CZ" sz="2400" dirty="0" smtClean="0"/>
              <a:t>Společnost Amazon (čtečka Kindle) prodala v roce 2011 přes 4.000.000 kusů čteček Kindle – jen v USA!!</a:t>
            </a:r>
          </a:p>
          <a:p>
            <a:r>
              <a:rPr lang="cs-CZ" sz="2400" dirty="0" smtClean="0"/>
              <a:t>Prodej elektronických knih již přesáhl 50% celkového prodeje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611560" y="4005064"/>
            <a:ext cx="8229600" cy="18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Zajímavost z České</a:t>
            </a:r>
            <a:r>
              <a:rPr kumimoji="0" lang="cs-CZ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Republiky</a:t>
            </a:r>
            <a:endParaRPr lang="cs-CZ" sz="2400" dirty="0" smtClean="0"/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cs-CZ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 roce 2011 se prodalo cca 3.800 ks elektronických čteček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cs-CZ" sz="2400" dirty="0" smtClean="0"/>
              <a:t>V letošním roce již nyní je prodáno cca 22.000 ks čteček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cs-CZ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Odhad do konce roku je cca dalších 5.000 – 8.000 ks čteček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648072"/>
          </a:xfrm>
        </p:spPr>
        <p:txBody>
          <a:bodyPr/>
          <a:lstStyle/>
          <a:p>
            <a:pPr algn="ctr">
              <a:buNone/>
            </a:pPr>
            <a:r>
              <a:rPr lang="cs-CZ" b="1" u="sng" dirty="0" err="1" smtClean="0"/>
              <a:t>PocketBook</a:t>
            </a:r>
            <a:endParaRPr lang="cs-CZ" b="1" u="sng" dirty="0" smtClean="0"/>
          </a:p>
          <a:p>
            <a:pPr algn="ctr">
              <a:buNone/>
            </a:pPr>
            <a:endParaRPr lang="cs-CZ" sz="1400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611560" y="1196752"/>
            <a:ext cx="8229600" cy="52565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cs-CZ" sz="240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Vznik v roce 2007 - Ukrajina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cs-CZ" sz="240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</a:t>
            </a:r>
            <a:r>
              <a:rPr kumimoji="0" lang="cs-CZ" sz="2400" i="0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Nejprodávanější značka v ČR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Výrobcem je společnost </a:t>
            </a:r>
            <a:r>
              <a:rPr lang="cs-CZ" sz="2400" dirty="0" err="1" smtClean="0"/>
              <a:t>Foxconn</a:t>
            </a:r>
            <a:r>
              <a:rPr lang="cs-CZ" sz="2400" dirty="0" smtClean="0"/>
              <a:t> (Apple, Sony, HP…)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Čtečky i tablety mají českou i slovenskou lokalizaci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Možnost přečtení všech textových formátů + zip + inteligentní práce s PDF soubory – zoom s ořezem textu na stranu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Veškerá podpora: </a:t>
            </a:r>
            <a:r>
              <a:rPr lang="cs-CZ" sz="2400" dirty="0" smtClean="0">
                <a:hlinkClick r:id="rId2"/>
              </a:rPr>
              <a:t>www.</a:t>
            </a:r>
            <a:r>
              <a:rPr lang="cs-CZ" sz="2400" dirty="0" err="1" smtClean="0">
                <a:hlinkClick r:id="rId2"/>
              </a:rPr>
              <a:t>pocketbook</a:t>
            </a:r>
            <a:r>
              <a:rPr lang="cs-CZ" sz="2400" dirty="0" smtClean="0">
                <a:hlinkClick r:id="rId2"/>
              </a:rPr>
              <a:t>-</a:t>
            </a:r>
            <a:r>
              <a:rPr lang="cs-CZ" sz="2400" dirty="0" err="1" smtClean="0">
                <a:hlinkClick r:id="rId2"/>
              </a:rPr>
              <a:t>int.com</a:t>
            </a:r>
            <a:r>
              <a:rPr lang="cs-CZ" sz="2400" dirty="0" smtClean="0">
                <a:hlinkClick r:id="rId2"/>
              </a:rPr>
              <a:t>/</a:t>
            </a:r>
            <a:r>
              <a:rPr lang="cs-CZ" sz="2400" dirty="0" err="1" smtClean="0">
                <a:hlinkClick r:id="rId2"/>
              </a:rPr>
              <a:t>cs</a:t>
            </a:r>
            <a:r>
              <a:rPr lang="cs-CZ" sz="2400" dirty="0" smtClean="0"/>
              <a:t>  /</a:t>
            </a:r>
            <a:r>
              <a:rPr lang="cs-CZ" sz="2400" dirty="0" err="1" smtClean="0"/>
              <a:t>sk</a:t>
            </a:r>
            <a:endParaRPr lang="cs-CZ" sz="24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Na stránkách naleznete: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výběr produktů a jejich popis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Softwarovou podporu (TTS, firmware, návody)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Kde koupit </a:t>
            </a:r>
            <a:r>
              <a:rPr lang="cs-CZ" sz="2400" dirty="0" err="1" smtClean="0"/>
              <a:t>PocketBook</a:t>
            </a:r>
            <a:r>
              <a:rPr lang="cs-CZ" sz="2400" dirty="0" smtClean="0"/>
              <a:t> v ČR a brzy i v SR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Slovníky a knihy zdarma ke stažení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Rozšíření paměti </a:t>
            </a:r>
            <a:r>
              <a:rPr lang="cs-CZ" sz="2400" dirty="0" err="1" smtClean="0"/>
              <a:t>microSD</a:t>
            </a:r>
            <a:r>
              <a:rPr lang="cs-CZ" sz="2400" dirty="0" smtClean="0"/>
              <a:t> 32GB (interní paměť 2GB)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Velké množství překladových slovníků zdarma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91264" cy="5328592"/>
          </a:xfrm>
        </p:spPr>
        <p:txBody>
          <a:bodyPr>
            <a:normAutofit lnSpcReduction="10000"/>
          </a:bodyPr>
          <a:lstStyle/>
          <a:p>
            <a:r>
              <a:rPr lang="cs-CZ" sz="2400" dirty="0" smtClean="0"/>
              <a:t>PB 360 Plus NEW:</a:t>
            </a:r>
          </a:p>
          <a:p>
            <a:pPr lvl="1"/>
            <a:r>
              <a:rPr lang="cs-CZ" sz="2000" dirty="0" smtClean="0"/>
              <a:t>5“ displej, </a:t>
            </a:r>
            <a:r>
              <a:rPr lang="cs-CZ" sz="2000" dirty="0" err="1" smtClean="0"/>
              <a:t>Vizplex</a:t>
            </a:r>
            <a:r>
              <a:rPr lang="cs-CZ" sz="2000" dirty="0" smtClean="0"/>
              <a:t>, procesor 800MHz, </a:t>
            </a:r>
            <a:r>
              <a:rPr lang="cs-CZ" sz="2000" dirty="0" err="1" smtClean="0"/>
              <a:t>WiFi</a:t>
            </a:r>
            <a:r>
              <a:rPr lang="cs-CZ" sz="2000" dirty="0" smtClean="0"/>
              <a:t> b/g/n, G-senzor, vlastní kryt, cca 23 překladových slovníků zdarma</a:t>
            </a:r>
          </a:p>
          <a:p>
            <a:r>
              <a:rPr lang="cs-CZ" sz="2400" dirty="0" smtClean="0"/>
              <a:t>PB 611 Basic:</a:t>
            </a:r>
          </a:p>
          <a:p>
            <a:pPr lvl="1"/>
            <a:r>
              <a:rPr lang="cs-CZ" sz="2000" dirty="0" smtClean="0"/>
              <a:t>6“ displej, </a:t>
            </a:r>
            <a:r>
              <a:rPr lang="cs-CZ" sz="2000" dirty="0" err="1" smtClean="0"/>
              <a:t>Vizplex</a:t>
            </a:r>
            <a:r>
              <a:rPr lang="cs-CZ" sz="2000" dirty="0" smtClean="0"/>
              <a:t>, procesor 800MHz, </a:t>
            </a:r>
            <a:r>
              <a:rPr lang="cs-CZ" sz="2000" dirty="0" err="1" smtClean="0"/>
              <a:t>WiFi</a:t>
            </a:r>
            <a:r>
              <a:rPr lang="cs-CZ" sz="2000" dirty="0" smtClean="0"/>
              <a:t> b/g/n  (PB613 nemá </a:t>
            </a:r>
            <a:r>
              <a:rPr lang="cs-CZ" sz="2000" dirty="0" err="1" smtClean="0"/>
              <a:t>WiFi</a:t>
            </a:r>
            <a:r>
              <a:rPr lang="cs-CZ" sz="2000" dirty="0" smtClean="0"/>
              <a:t>)</a:t>
            </a:r>
          </a:p>
          <a:p>
            <a:r>
              <a:rPr lang="cs-CZ" sz="2400" dirty="0" smtClean="0"/>
              <a:t>PB 612 Pro:</a:t>
            </a:r>
          </a:p>
          <a:p>
            <a:pPr lvl="1"/>
            <a:r>
              <a:rPr lang="cs-CZ" sz="2000" dirty="0" smtClean="0"/>
              <a:t>6“ displej, </a:t>
            </a:r>
            <a:r>
              <a:rPr lang="cs-CZ" sz="2000" dirty="0" err="1" smtClean="0"/>
              <a:t>Vizplex</a:t>
            </a:r>
            <a:r>
              <a:rPr lang="cs-CZ" sz="2000" dirty="0" smtClean="0"/>
              <a:t>, 533MHz, indukční </a:t>
            </a:r>
            <a:r>
              <a:rPr lang="cs-CZ" sz="2000" dirty="0" err="1" smtClean="0"/>
              <a:t>disp</a:t>
            </a:r>
            <a:r>
              <a:rPr lang="cs-CZ" sz="2000" dirty="0" smtClean="0"/>
              <a:t>.(stylus), </a:t>
            </a:r>
            <a:r>
              <a:rPr lang="cs-CZ" sz="2000" dirty="0" err="1" smtClean="0"/>
              <a:t>repro</a:t>
            </a:r>
            <a:r>
              <a:rPr lang="cs-CZ" sz="2000" dirty="0" smtClean="0"/>
              <a:t>, TTS, BT, </a:t>
            </a:r>
            <a:r>
              <a:rPr lang="cs-CZ" sz="2000" dirty="0" err="1" smtClean="0"/>
              <a:t>WiFi</a:t>
            </a:r>
            <a:endParaRPr lang="cs-CZ" sz="2000" dirty="0" smtClean="0"/>
          </a:p>
          <a:p>
            <a:r>
              <a:rPr lang="cs-CZ" sz="2400" dirty="0" smtClean="0"/>
              <a:t>PB 912 Pro:</a:t>
            </a:r>
          </a:p>
          <a:p>
            <a:pPr lvl="1"/>
            <a:r>
              <a:rPr lang="cs-CZ" sz="2000" dirty="0" smtClean="0"/>
              <a:t>9,7“ displej, </a:t>
            </a:r>
            <a:r>
              <a:rPr lang="cs-CZ" sz="2000" dirty="0" err="1" smtClean="0"/>
              <a:t>Vizplex</a:t>
            </a:r>
            <a:r>
              <a:rPr lang="cs-CZ" sz="2000" dirty="0" smtClean="0"/>
              <a:t>, 533MHz, indukční </a:t>
            </a:r>
            <a:r>
              <a:rPr lang="cs-CZ" sz="2000" dirty="0" err="1" smtClean="0"/>
              <a:t>disp</a:t>
            </a:r>
            <a:r>
              <a:rPr lang="cs-CZ" sz="2000" dirty="0" smtClean="0"/>
              <a:t>.(stylus), </a:t>
            </a:r>
            <a:r>
              <a:rPr lang="cs-CZ" sz="2000" dirty="0" err="1" smtClean="0"/>
              <a:t>repro</a:t>
            </a:r>
            <a:r>
              <a:rPr lang="cs-CZ" sz="2000" dirty="0" smtClean="0"/>
              <a:t>, TTS, BT, </a:t>
            </a:r>
            <a:r>
              <a:rPr lang="cs-CZ" sz="2000" dirty="0" err="1" smtClean="0"/>
              <a:t>WiFi</a:t>
            </a:r>
            <a:endParaRPr lang="cs-CZ" sz="2000" dirty="0" smtClean="0"/>
          </a:p>
          <a:p>
            <a:r>
              <a:rPr lang="cs-CZ" sz="2400" dirty="0" smtClean="0"/>
              <a:t>PB 622 </a:t>
            </a:r>
            <a:r>
              <a:rPr lang="cs-CZ" sz="2400" dirty="0" err="1" smtClean="0"/>
              <a:t>Touch</a:t>
            </a:r>
            <a:r>
              <a:rPr lang="cs-CZ" sz="2400" dirty="0" smtClean="0"/>
              <a:t>:</a:t>
            </a:r>
          </a:p>
          <a:p>
            <a:pPr lvl="1"/>
            <a:r>
              <a:rPr lang="cs-CZ" sz="2000" dirty="0" smtClean="0"/>
              <a:t>6“ displej, </a:t>
            </a:r>
            <a:r>
              <a:rPr lang="cs-CZ" sz="2000" dirty="0" err="1" smtClean="0"/>
              <a:t>Pearl</a:t>
            </a:r>
            <a:r>
              <a:rPr lang="cs-CZ" sz="2000" dirty="0" smtClean="0"/>
              <a:t> E-</a:t>
            </a:r>
            <a:r>
              <a:rPr lang="cs-CZ" sz="2000" dirty="0" err="1" smtClean="0"/>
              <a:t>Ink</a:t>
            </a:r>
            <a:r>
              <a:rPr lang="cs-CZ" sz="2000" dirty="0" smtClean="0"/>
              <a:t>, 800MHz, kapacitní (2-dotyk), TTS, </a:t>
            </a:r>
            <a:r>
              <a:rPr lang="cs-CZ" sz="2000" dirty="0" err="1" smtClean="0"/>
              <a:t>WiFi</a:t>
            </a:r>
            <a:r>
              <a:rPr lang="cs-CZ" sz="2000" dirty="0" smtClean="0"/>
              <a:t>, 3,5mm</a:t>
            </a:r>
          </a:p>
          <a:p>
            <a:r>
              <a:rPr lang="cs-CZ" sz="2400" dirty="0" smtClean="0"/>
              <a:t>PB A10 tablet:</a:t>
            </a:r>
          </a:p>
          <a:p>
            <a:pPr lvl="1"/>
            <a:r>
              <a:rPr lang="cs-CZ" sz="2000" dirty="0" smtClean="0"/>
              <a:t>10,1“ displej, procesor 1GB, TFT, 1024x768, kapacitní (2-dotyk), </a:t>
            </a:r>
            <a:r>
              <a:rPr lang="cs-CZ" sz="2000" dirty="0" err="1" smtClean="0"/>
              <a:t>WiFi</a:t>
            </a:r>
            <a:r>
              <a:rPr lang="cs-CZ" sz="2000" dirty="0" smtClean="0"/>
              <a:t>, BT, Android 2.3, </a:t>
            </a:r>
            <a:r>
              <a:rPr lang="cs-CZ" sz="2000" dirty="0" err="1" smtClean="0"/>
              <a:t>repro</a:t>
            </a:r>
            <a:r>
              <a:rPr lang="cs-CZ" sz="2000" dirty="0" smtClean="0"/>
              <a:t>, G-senzor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467544" y="404664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PocketBook</a:t>
            </a:r>
            <a:r>
              <a:rPr kumimoji="0" lang="cs-CZ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modelová řada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648072"/>
          </a:xfrm>
        </p:spPr>
        <p:txBody>
          <a:bodyPr/>
          <a:lstStyle/>
          <a:p>
            <a:pPr algn="ctr">
              <a:buNone/>
            </a:pPr>
            <a:r>
              <a:rPr lang="cs-CZ" b="1" u="sng" dirty="0" err="1" smtClean="0"/>
              <a:t>Wexler</a:t>
            </a:r>
            <a:endParaRPr lang="cs-CZ" b="1" u="sng" dirty="0" smtClean="0"/>
          </a:p>
          <a:p>
            <a:pPr algn="ctr">
              <a:buNone/>
            </a:pPr>
            <a:endParaRPr lang="cs-CZ" sz="1400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>
          <a:xfrm>
            <a:off x="539552" y="1124744"/>
            <a:ext cx="8229600" cy="52565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cs-CZ" sz="240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Vznik v roce 2008/2009 – Rusko, Moskva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cs-CZ" sz="2400" dirty="0" smtClean="0"/>
              <a:t>Majitelem Americká společnost AVIRSA Holding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cs-CZ" sz="240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 roce 2011 obra cca 40mil</a:t>
            </a:r>
            <a:r>
              <a:rPr kumimoji="0" lang="cs-CZ" sz="2400" i="0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USD, v polovině 2012 cca 23mil USD</a:t>
            </a:r>
            <a:endParaRPr kumimoji="0" lang="cs-CZ" sz="24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cs-CZ" sz="2400" dirty="0" smtClean="0"/>
              <a:t>1</a:t>
            </a:r>
            <a:r>
              <a:rPr kumimoji="0" lang="cs-CZ" sz="2400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cs-CZ" sz="2400" i="0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Nejprodávanější značka v Rusku, u nás začíná a s úspěchem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cs-CZ" sz="2400" dirty="0" smtClean="0"/>
              <a:t>Do 2 let chce být </a:t>
            </a:r>
            <a:r>
              <a:rPr lang="cs-CZ" sz="2400" dirty="0" err="1" smtClean="0"/>
              <a:t>Wexler</a:t>
            </a:r>
            <a:r>
              <a:rPr lang="cs-CZ" sz="2400" dirty="0" smtClean="0"/>
              <a:t> v TOP 5 ve světě (vize 2.-3.místa)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Čtečky i tablety mají českou lokalizaci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Možnost přečtení téměř všech textových formátů + inteligentní práce s PDF soubory – zoom s ořezem textu na stranu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err="1" smtClean="0"/>
              <a:t>Info</a:t>
            </a:r>
            <a:r>
              <a:rPr lang="cs-CZ" sz="2400" dirty="0" smtClean="0"/>
              <a:t> na stránkách </a:t>
            </a:r>
            <a:r>
              <a:rPr lang="cs-CZ" sz="2400" dirty="0" smtClean="0">
                <a:hlinkClick r:id="rId2"/>
              </a:rPr>
              <a:t>www.</a:t>
            </a:r>
            <a:r>
              <a:rPr lang="cs-CZ" sz="2400" dirty="0" err="1" smtClean="0">
                <a:hlinkClick r:id="rId2"/>
              </a:rPr>
              <a:t>wexler.cz</a:t>
            </a:r>
            <a:r>
              <a:rPr lang="cs-CZ" sz="2400" dirty="0" smtClean="0"/>
              <a:t> </a:t>
            </a:r>
            <a:r>
              <a:rPr lang="cs-CZ" sz="2400" dirty="0" smtClean="0">
                <a:hlinkClick r:id="rId3"/>
              </a:rPr>
              <a:t>www.</a:t>
            </a:r>
            <a:r>
              <a:rPr lang="cs-CZ" sz="2400" dirty="0" err="1" smtClean="0">
                <a:hlinkClick r:id="rId3"/>
              </a:rPr>
              <a:t>wexler</a:t>
            </a:r>
            <a:r>
              <a:rPr lang="cs-CZ" sz="2400" dirty="0" smtClean="0">
                <a:hlinkClick r:id="rId3"/>
              </a:rPr>
              <a:t>-</a:t>
            </a:r>
            <a:r>
              <a:rPr lang="cs-CZ" sz="2400" dirty="0" err="1" smtClean="0">
                <a:hlinkClick r:id="rId3"/>
              </a:rPr>
              <a:t>global.com</a:t>
            </a:r>
            <a:endParaRPr lang="cs-CZ" sz="24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Na stránkách naleznete: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výběr produktů a jejich popis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Již brzy mapa s prodejem </a:t>
            </a:r>
            <a:r>
              <a:rPr lang="cs-CZ" sz="2400" dirty="0" err="1" smtClean="0"/>
              <a:t>Wexler</a:t>
            </a:r>
            <a:r>
              <a:rPr lang="cs-CZ" sz="2400" dirty="0" smtClean="0"/>
              <a:t> v ČR i SR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smtClean="0"/>
              <a:t>Rozšíření paměti </a:t>
            </a:r>
            <a:r>
              <a:rPr lang="cs-CZ" sz="2400" dirty="0" err="1" smtClean="0"/>
              <a:t>microSD</a:t>
            </a:r>
            <a:r>
              <a:rPr lang="cs-CZ" sz="2400" dirty="0" smtClean="0"/>
              <a:t> 32GB (interní paměť 2GB)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cs-CZ" sz="2400" dirty="0" err="1" smtClean="0"/>
              <a:t>Wexler</a:t>
            </a:r>
            <a:r>
              <a:rPr lang="cs-CZ" sz="2400" dirty="0" smtClean="0"/>
              <a:t> čtečky obsahují kompletní příslušenství: koženkový obal (desky) + síťový EU adaptér + USB kabel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073427"/>
          </a:xfrm>
        </p:spPr>
        <p:txBody>
          <a:bodyPr>
            <a:normAutofit/>
          </a:bodyPr>
          <a:lstStyle/>
          <a:p>
            <a:r>
              <a:rPr lang="cs-CZ" sz="2400" dirty="0" err="1" smtClean="0"/>
              <a:t>Wexler.Book</a:t>
            </a:r>
            <a:r>
              <a:rPr lang="cs-CZ" sz="2400" dirty="0" smtClean="0"/>
              <a:t> T7004:</a:t>
            </a:r>
          </a:p>
          <a:p>
            <a:pPr lvl="1"/>
            <a:r>
              <a:rPr lang="cs-CZ" sz="2000" dirty="0" smtClean="0"/>
              <a:t>7“ displej, TFT LED, diktafon, </a:t>
            </a:r>
            <a:r>
              <a:rPr lang="cs-CZ" sz="2000" dirty="0" err="1" smtClean="0"/>
              <a:t>radio</a:t>
            </a:r>
            <a:r>
              <a:rPr lang="cs-CZ" sz="2000" dirty="0" smtClean="0"/>
              <a:t>, překladový slovník, hliníkový kryt</a:t>
            </a:r>
          </a:p>
          <a:p>
            <a:r>
              <a:rPr lang="cs-CZ" sz="2400" dirty="0" err="1" smtClean="0"/>
              <a:t>Wexler.Book</a:t>
            </a:r>
            <a:r>
              <a:rPr lang="cs-CZ" sz="2400" dirty="0" smtClean="0"/>
              <a:t> FLEX ONE:</a:t>
            </a:r>
          </a:p>
          <a:p>
            <a:pPr lvl="1"/>
            <a:r>
              <a:rPr lang="cs-CZ" sz="2000" dirty="0" smtClean="0"/>
              <a:t>6“ EPD displej – flexibilní </a:t>
            </a:r>
            <a:r>
              <a:rPr lang="cs-CZ" sz="2000" dirty="0" err="1" smtClean="0"/>
              <a:t>el.paper</a:t>
            </a:r>
            <a:r>
              <a:rPr lang="cs-CZ" sz="2000" dirty="0" smtClean="0"/>
              <a:t>, 8GB interní paměť, HD 1024x768, nejtenčí a nejlehčí čtečka na světě – 4mm u displeje, 110g váha</a:t>
            </a:r>
          </a:p>
          <a:p>
            <a:r>
              <a:rPr lang="cs-CZ" sz="2400" dirty="0" err="1" smtClean="0"/>
              <a:t>Wexler.Book</a:t>
            </a:r>
            <a:r>
              <a:rPr lang="cs-CZ" sz="2400" dirty="0" smtClean="0"/>
              <a:t> E6003:</a:t>
            </a:r>
          </a:p>
          <a:p>
            <a:pPr lvl="1"/>
            <a:r>
              <a:rPr lang="cs-CZ" sz="2000" dirty="0" smtClean="0"/>
              <a:t>6“ </a:t>
            </a:r>
            <a:r>
              <a:rPr lang="cs-CZ" sz="2000" dirty="0" err="1" smtClean="0"/>
              <a:t>Pearl</a:t>
            </a:r>
            <a:r>
              <a:rPr lang="cs-CZ" sz="2000" dirty="0" smtClean="0"/>
              <a:t> E-</a:t>
            </a:r>
            <a:r>
              <a:rPr lang="cs-CZ" sz="2000" dirty="0" err="1" smtClean="0"/>
              <a:t>Ink</a:t>
            </a:r>
            <a:r>
              <a:rPr lang="cs-CZ" sz="2000" dirty="0" smtClean="0"/>
              <a:t>, bez </a:t>
            </a:r>
            <a:r>
              <a:rPr lang="cs-CZ" sz="2000" dirty="0" err="1" smtClean="0"/>
              <a:t>WiFi</a:t>
            </a:r>
            <a:r>
              <a:rPr lang="cs-CZ" sz="2000" dirty="0" smtClean="0"/>
              <a:t>, bez dotykového displeje – kvůli ceně</a:t>
            </a:r>
          </a:p>
          <a:p>
            <a:r>
              <a:rPr lang="cs-CZ" sz="2400" dirty="0" err="1" smtClean="0"/>
              <a:t>Wexler.Book</a:t>
            </a:r>
            <a:r>
              <a:rPr lang="cs-CZ" sz="2400" dirty="0" smtClean="0"/>
              <a:t> E6005:</a:t>
            </a:r>
          </a:p>
          <a:p>
            <a:pPr lvl="1"/>
            <a:r>
              <a:rPr lang="cs-CZ" sz="2000" dirty="0" smtClean="0"/>
              <a:t>6“ </a:t>
            </a:r>
            <a:r>
              <a:rPr lang="cs-CZ" sz="2000" dirty="0" err="1" smtClean="0"/>
              <a:t>Pearl</a:t>
            </a:r>
            <a:r>
              <a:rPr lang="cs-CZ" sz="2000" dirty="0" smtClean="0"/>
              <a:t> E-</a:t>
            </a:r>
            <a:r>
              <a:rPr lang="cs-CZ" sz="2000" dirty="0" err="1" smtClean="0"/>
              <a:t>Ink</a:t>
            </a:r>
            <a:r>
              <a:rPr lang="cs-CZ" sz="2000" dirty="0" smtClean="0"/>
              <a:t>, </a:t>
            </a:r>
            <a:r>
              <a:rPr lang="cs-CZ" sz="2000" dirty="0" err="1" smtClean="0"/>
              <a:t>WiFi</a:t>
            </a:r>
            <a:r>
              <a:rPr lang="cs-CZ" sz="2000" dirty="0" smtClean="0"/>
              <a:t>, kapacitní (2 dotyk), </a:t>
            </a:r>
            <a:r>
              <a:rPr lang="cs-CZ" sz="2000" b="1" u="sng" dirty="0" smtClean="0"/>
              <a:t>ANDROID</a:t>
            </a:r>
            <a:r>
              <a:rPr lang="cs-CZ" sz="2000" dirty="0" smtClean="0"/>
              <a:t>, 800MHz, 2 jádra</a:t>
            </a:r>
          </a:p>
          <a:p>
            <a:r>
              <a:rPr lang="cs-CZ" sz="2400" dirty="0" err="1" smtClean="0"/>
              <a:t>Wexler.TAB</a:t>
            </a:r>
            <a:r>
              <a:rPr lang="cs-CZ" sz="2400" dirty="0" smtClean="0"/>
              <a:t> 7i</a:t>
            </a:r>
          </a:p>
          <a:p>
            <a:pPr lvl="1"/>
            <a:r>
              <a:rPr lang="cs-CZ" sz="2000" dirty="0" smtClean="0"/>
              <a:t>7“ IPS LED displej, </a:t>
            </a:r>
            <a:r>
              <a:rPr lang="cs-CZ" sz="2000" dirty="0" err="1" smtClean="0"/>
              <a:t>multitouch</a:t>
            </a:r>
            <a:r>
              <a:rPr lang="cs-CZ" sz="2000" dirty="0" smtClean="0"/>
              <a:t> (5 dotyk), </a:t>
            </a:r>
            <a:r>
              <a:rPr lang="cs-CZ" sz="2000" dirty="0" err="1" smtClean="0"/>
              <a:t>Dual</a:t>
            </a:r>
            <a:r>
              <a:rPr lang="cs-CZ" sz="2000" dirty="0" smtClean="0"/>
              <a:t> 1,2GB </a:t>
            </a:r>
            <a:r>
              <a:rPr lang="cs-CZ" sz="2000" dirty="0" err="1" smtClean="0"/>
              <a:t>Cortex</a:t>
            </a:r>
            <a:r>
              <a:rPr lang="cs-CZ" sz="2000" dirty="0" smtClean="0"/>
              <a:t> A8, </a:t>
            </a:r>
            <a:r>
              <a:rPr lang="cs-CZ" sz="2000" dirty="0" err="1" smtClean="0"/>
              <a:t>WiFi</a:t>
            </a:r>
            <a:r>
              <a:rPr lang="cs-CZ" sz="2000" dirty="0" smtClean="0"/>
              <a:t>, </a:t>
            </a:r>
            <a:r>
              <a:rPr lang="cs-CZ" sz="2000" dirty="0" err="1" smtClean="0"/>
              <a:t>repro</a:t>
            </a:r>
            <a:r>
              <a:rPr lang="cs-CZ" sz="2000" dirty="0" smtClean="0"/>
              <a:t>, možnost 3G, interní 8 nebo 16GB + </a:t>
            </a:r>
            <a:r>
              <a:rPr lang="cs-CZ" sz="2000" dirty="0" err="1" smtClean="0"/>
              <a:t>microSD</a:t>
            </a:r>
            <a:r>
              <a:rPr lang="cs-CZ" sz="2000" dirty="0" smtClean="0"/>
              <a:t> 32GB</a:t>
            </a:r>
            <a:endParaRPr lang="cs-CZ" sz="2000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467544" y="404664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Wexler</a:t>
            </a:r>
            <a:r>
              <a:rPr kumimoji="0" lang="cs-CZ" sz="3200" b="1" i="0" u="sng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cs-CZ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modelová řada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 smtClean="0"/>
              <a:t>Výhody čteček </a:t>
            </a:r>
            <a:r>
              <a:rPr lang="cs-CZ" sz="3200" b="1" dirty="0" err="1" smtClean="0"/>
              <a:t>PocketBook</a:t>
            </a:r>
            <a:r>
              <a:rPr lang="cs-CZ" sz="3200" b="1" dirty="0" smtClean="0"/>
              <a:t> a </a:t>
            </a:r>
            <a:r>
              <a:rPr lang="cs-CZ" sz="3200" b="1" dirty="0" err="1" smtClean="0"/>
              <a:t>Wexler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85000" lnSpcReduction="10000"/>
          </a:bodyPr>
          <a:lstStyle/>
          <a:p>
            <a:r>
              <a:rPr lang="cs-CZ" sz="2400" dirty="0" err="1" smtClean="0"/>
              <a:t>PocketBook</a:t>
            </a:r>
            <a:r>
              <a:rPr lang="cs-CZ" sz="2400" dirty="0" smtClean="0"/>
              <a:t> má českou i slovenskou lokalizaci</a:t>
            </a:r>
          </a:p>
          <a:p>
            <a:r>
              <a:rPr lang="cs-CZ" sz="2400" dirty="0" err="1" smtClean="0"/>
              <a:t>Wexler</a:t>
            </a:r>
            <a:r>
              <a:rPr lang="cs-CZ" sz="2400" dirty="0" smtClean="0"/>
              <a:t> má českou lokalizaci (na Slovenské se pracuje)</a:t>
            </a:r>
          </a:p>
          <a:p>
            <a:r>
              <a:rPr lang="cs-CZ" sz="2400" dirty="0" smtClean="0"/>
              <a:t>Autorizovaná servisní centra v ČR i SR (konkurence má šedý dovoz a taktéž šedý servis – neautorizovaný, nebo se posílá mimo ČR, mimo SR)</a:t>
            </a:r>
          </a:p>
          <a:p>
            <a:r>
              <a:rPr lang="cs-CZ" sz="2400" dirty="0" smtClean="0"/>
              <a:t>Rozšíření o 32GB (skvělé na obrázky, mp3, množství knih)</a:t>
            </a:r>
          </a:p>
          <a:p>
            <a:r>
              <a:rPr lang="cs-CZ" sz="2400" dirty="0" smtClean="0"/>
              <a:t>Souborová (složková) struktura – Kindle, </a:t>
            </a:r>
            <a:r>
              <a:rPr lang="cs-CZ" sz="2400" dirty="0" err="1" smtClean="0"/>
              <a:t>Nook</a:t>
            </a:r>
            <a:r>
              <a:rPr lang="cs-CZ" sz="2400" dirty="0" smtClean="0"/>
              <a:t>, </a:t>
            </a:r>
            <a:r>
              <a:rPr lang="cs-CZ" sz="2400" dirty="0" err="1" smtClean="0"/>
              <a:t>Kobo</a:t>
            </a:r>
            <a:r>
              <a:rPr lang="cs-CZ" sz="2400" dirty="0" smtClean="0"/>
              <a:t> nemají!!</a:t>
            </a:r>
          </a:p>
          <a:p>
            <a:r>
              <a:rPr lang="cs-CZ" sz="2400" dirty="0" smtClean="0"/>
              <a:t>Slovníky a jejich množství  (Kindle jen 2)</a:t>
            </a:r>
          </a:p>
          <a:p>
            <a:r>
              <a:rPr lang="cs-CZ" sz="2400" dirty="0" smtClean="0"/>
              <a:t>Množství formátu čtených knih (u ostatních </a:t>
            </a:r>
            <a:r>
              <a:rPr lang="cs-CZ" sz="2400" b="1" dirty="0" smtClean="0"/>
              <a:t>nutnost</a:t>
            </a:r>
            <a:r>
              <a:rPr lang="cs-CZ" sz="2400" dirty="0" smtClean="0"/>
              <a:t> převodu v programu </a:t>
            </a:r>
            <a:r>
              <a:rPr lang="cs-CZ" sz="2400" dirty="0" err="1" smtClean="0"/>
              <a:t>Calibre</a:t>
            </a:r>
            <a:r>
              <a:rPr lang="cs-CZ" sz="2400" dirty="0" smtClean="0"/>
              <a:t> nebo obdobném – kniha = cca 30min, podle velikosti + problémy s diakritikou)</a:t>
            </a:r>
          </a:p>
          <a:p>
            <a:r>
              <a:rPr lang="cs-CZ" sz="2400" dirty="0" smtClean="0"/>
              <a:t>Práce s PDF – Kindle, </a:t>
            </a:r>
            <a:r>
              <a:rPr lang="cs-CZ" sz="2400" dirty="0" err="1" smtClean="0"/>
              <a:t>Nook</a:t>
            </a:r>
            <a:r>
              <a:rPr lang="cs-CZ" sz="2400" dirty="0" smtClean="0"/>
              <a:t>, </a:t>
            </a:r>
            <a:r>
              <a:rPr lang="cs-CZ" sz="2400" dirty="0" err="1" smtClean="0"/>
              <a:t>Kobo</a:t>
            </a:r>
            <a:r>
              <a:rPr lang="cs-CZ" sz="2400" dirty="0" smtClean="0"/>
              <a:t> – neumí inteligentně upravit text při přiblížení, nutnost dočítání textu popojížděním s textem</a:t>
            </a:r>
          </a:p>
          <a:p>
            <a:r>
              <a:rPr lang="cs-CZ" sz="2400" dirty="0" smtClean="0"/>
              <a:t>Otevřenost zařízení – volný nákup knih z jakéhokoliv severu s prodejen, neváže zákazníka nakupovat jen u jednoho prodejce (Kindle – Amazon, </a:t>
            </a:r>
            <a:r>
              <a:rPr lang="cs-CZ" sz="2400" dirty="0" err="1" smtClean="0"/>
              <a:t>Hanlin</a:t>
            </a:r>
            <a:r>
              <a:rPr lang="cs-CZ" sz="2400" dirty="0" smtClean="0"/>
              <a:t> – </a:t>
            </a:r>
            <a:r>
              <a:rPr lang="cs-CZ" sz="2400" dirty="0" err="1" smtClean="0"/>
              <a:t>eReading</a:t>
            </a:r>
            <a:r>
              <a:rPr lang="cs-CZ" sz="2400" dirty="0" smtClean="0"/>
              <a:t>, </a:t>
            </a:r>
            <a:r>
              <a:rPr lang="cs-CZ" sz="2400" dirty="0" err="1" smtClean="0"/>
              <a:t>Kobo</a:t>
            </a:r>
            <a:r>
              <a:rPr lang="cs-CZ" sz="2400" dirty="0" smtClean="0"/>
              <a:t> – </a:t>
            </a:r>
            <a:r>
              <a:rPr lang="cs-CZ" sz="2400" dirty="0" err="1" smtClean="0"/>
              <a:t>Kobo</a:t>
            </a:r>
            <a:r>
              <a:rPr lang="cs-CZ" sz="2400" dirty="0" smtClean="0"/>
              <a:t>)</a:t>
            </a:r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772400" cy="1152128"/>
          </a:xfrm>
        </p:spPr>
        <p:txBody>
          <a:bodyPr>
            <a:normAutofit/>
          </a:bodyPr>
          <a:lstStyle/>
          <a:p>
            <a:r>
              <a:rPr lang="cs-CZ" sz="3200" b="1" dirty="0" smtClean="0"/>
              <a:t>Cílovou skupinou na FLEX – žena cca 28+</a:t>
            </a:r>
            <a:endParaRPr lang="cs-CZ" sz="3200" b="1" dirty="0"/>
          </a:p>
        </p:txBody>
      </p:sp>
      <p:pic>
        <p:nvPicPr>
          <p:cNvPr id="4" name="Zástupný symbol pro obsah 3" descr="Flex - zacílení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395536" y="2276872"/>
            <a:ext cx="8229600" cy="3097213"/>
          </a:xfrm>
        </p:spPr>
      </p:pic>
      <p:sp>
        <p:nvSpPr>
          <p:cNvPr id="7" name="Nadpis 4"/>
          <p:cNvSpPr txBox="1">
            <a:spLocks/>
          </p:cNvSpPr>
          <p:nvPr/>
        </p:nvSpPr>
        <p:spPr>
          <a:xfrm>
            <a:off x="3995936" y="5445224"/>
            <a:ext cx="1152128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Wingdings" pitchFamily="2" charset="2"/>
              </a:rPr>
              <a:t></a:t>
            </a: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cs-CZ" b="1" dirty="0" smtClean="0"/>
              <a:t>Děkuji za pozornost</a:t>
            </a:r>
          </a:p>
          <a:p>
            <a:pPr algn="ctr">
              <a:buNone/>
            </a:pPr>
            <a:endParaRPr lang="cs-CZ" b="1" dirty="0" smtClean="0"/>
          </a:p>
          <a:p>
            <a:pPr algn="ctr">
              <a:buNone/>
            </a:pPr>
            <a:endParaRPr lang="cs-CZ" b="1" dirty="0" smtClean="0"/>
          </a:p>
          <a:p>
            <a:pPr algn="ctr">
              <a:buNone/>
            </a:pPr>
            <a:endParaRPr lang="cs-CZ" b="1" dirty="0" smtClean="0"/>
          </a:p>
          <a:p>
            <a:pPr algn="ctr">
              <a:buNone/>
            </a:pPr>
            <a:r>
              <a:rPr lang="cs-CZ" b="1" dirty="0" smtClean="0"/>
              <a:t>Pěkný den</a:t>
            </a:r>
          </a:p>
          <a:p>
            <a:pPr algn="ctr">
              <a:buNone/>
            </a:pPr>
            <a:endParaRPr lang="cs-CZ" b="1" dirty="0" smtClean="0"/>
          </a:p>
          <a:p>
            <a:pPr algn="ctr">
              <a:buNone/>
            </a:pPr>
            <a:r>
              <a:rPr lang="cs-CZ" b="1" dirty="0" smtClean="0">
                <a:sym typeface="Wingdings" pitchFamily="2" charset="2"/>
              </a:rPr>
              <a:t></a:t>
            </a:r>
            <a:endParaRPr lang="cs-CZ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836</Words>
  <Application>Microsoft Office PowerPoint</Application>
  <PresentationFormat>Předvádění na obrazovce (4:3)</PresentationFormat>
  <Paragraphs>90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Motiv sady Office</vt:lpstr>
      <vt:lpstr>Představení portfolia čteček   PocketBook  +  Wexler</vt:lpstr>
      <vt:lpstr>Snímek 2</vt:lpstr>
      <vt:lpstr>Snímek 3</vt:lpstr>
      <vt:lpstr>Snímek 4</vt:lpstr>
      <vt:lpstr>Snímek 5</vt:lpstr>
      <vt:lpstr>Snímek 6</vt:lpstr>
      <vt:lpstr>Snímek 7</vt:lpstr>
      <vt:lpstr>Výhody čteček PocketBook a Wexler</vt:lpstr>
      <vt:lpstr>Cílovou skupinou na FLEX – žena cca 28+</vt:lpstr>
      <vt:lpstr>Snímek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Obchodní školení PocketBook  +  Wexler</dc:title>
  <dc:creator>Jakub Kocian</dc:creator>
  <cp:lastModifiedBy>Jakub Kocian</cp:lastModifiedBy>
  <cp:revision>21</cp:revision>
  <dcterms:created xsi:type="dcterms:W3CDTF">2012-10-23T07:10:38Z</dcterms:created>
  <dcterms:modified xsi:type="dcterms:W3CDTF">2012-11-26T21:52:19Z</dcterms:modified>
</cp:coreProperties>
</file>