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593499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 rot="10800000" flipH="1">
            <a:off x="0" y="3979800"/>
            <a:ext cx="9144000" cy="28781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9" name="Shape 9"/>
          <p:cNvSpPr/>
          <p:nvPr/>
        </p:nvSpPr>
        <p:spPr>
          <a:xfrm>
            <a:off x="0" y="3190900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0" name="Shape 10"/>
          <p:cNvSpPr/>
          <p:nvPr/>
        </p:nvSpPr>
        <p:spPr>
          <a:xfrm rot="10800000" flipH="1">
            <a:off x="0" y="39804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329190"/>
            <a:ext cx="7772400" cy="1650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304800" algn="ctr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124476"/>
            <a:ext cx="7772400" cy="888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152400" algn="ctr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sz="2400" b="0" i="1" u="none" strike="noStrike" cap="none" baseline="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24" name="Shape 24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rot="10800000" flipH="1">
            <a:off x="0" y="1550999"/>
            <a:ext cx="9144000" cy="530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 flipH="1">
            <a:off x="4526627" y="761799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0" name="Shape 30"/>
          <p:cNvSpPr/>
          <p:nvPr/>
        </p:nvSpPr>
        <p:spPr>
          <a:xfrm rot="10800000">
            <a:off x="4526627" y="1551358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5883599"/>
            <a:ext cx="9144000" cy="97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526627" y="5094446"/>
            <a:ext cx="4617372" cy="790108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 rot="10800000">
            <a:off x="4526627" y="5884005"/>
            <a:ext cx="4617372" cy="75961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5895635"/>
            <a:ext cx="8229600" cy="673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1pPr>
            <a:lvl2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2pPr>
            <a:lvl3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3pPr>
            <a:lvl4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4pPr>
            <a:lvl5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5pPr>
            <a:lvl6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6pPr>
            <a:lvl7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2400" i="1">
                <a:solidFill>
                  <a:schemeClr val="dk2"/>
                </a:solidFill>
              </a:defRPr>
            </a:lvl7pPr>
            <a:lvl8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2400" i="1">
                <a:solidFill>
                  <a:schemeClr val="dk2"/>
                </a:solidFill>
              </a:defRPr>
            </a:lvl8pPr>
            <a:lvl9pPr marL="34290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2400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6676" y="101675"/>
            <a:ext cx="9134130" cy="6739722"/>
          </a:xfrm>
          <a:custGeom>
            <a:avLst/>
            <a:gdLst/>
            <a:ahLst/>
            <a:cxnLst/>
            <a:rect l="0" t="0" r="0" b="0"/>
            <a:pathLst>
              <a:path w="9157023" h="6739723" extrusionOk="0">
                <a:moveTo>
                  <a:pt x="1629" y="0"/>
                </a:moveTo>
                <a:lnTo>
                  <a:pt x="9157023" y="4340980"/>
                </a:lnTo>
                <a:lnTo>
                  <a:pt x="1593" y="6739723"/>
                </a:lnTo>
                <a:cubicBezTo>
                  <a:pt x="-3941" y="5123960"/>
                  <a:pt x="7163" y="1615763"/>
                  <a:pt x="1629" y="0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304800" algn="l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sz="4800" b="0" i="0" u="none" strike="noStrike" cap="none" baseline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685800" y="2329190"/>
            <a:ext cx="7772400" cy="16505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 lvl="0" rtl="0">
              <a:buNone/>
            </a:pPr>
            <a:r>
              <a:rPr lang="cs" sz="6000" b="1"/>
              <a:t>E-knihy</a:t>
            </a:r>
          </a:p>
          <a:p>
            <a:pPr lvl="0" rtl="0">
              <a:buNone/>
            </a:pPr>
            <a:r>
              <a:rPr lang="cs" sz="6000" b="1"/>
              <a:t>E-čtečky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685800" y="4124476"/>
            <a:ext cx="7772400" cy="8888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lvl="0" rtl="0">
              <a:buNone/>
            </a:pPr>
            <a:r>
              <a:rPr lang="cs">
                <a:solidFill>
                  <a:srgbClr val="000000"/>
                </a:solidFill>
              </a:rPr>
              <a:t>Zkušenosti NTK</a:t>
            </a:r>
          </a:p>
          <a:p>
            <a:endParaRPr lang="cs">
              <a:solidFill>
                <a:srgbClr val="000000"/>
              </a:solidFill>
            </a:endParaRPr>
          </a:p>
          <a:p>
            <a:pPr>
              <a:buNone/>
            </a:pPr>
            <a:r>
              <a:rPr lang="cs">
                <a:solidFill>
                  <a:srgbClr val="000000"/>
                </a:solidFill>
              </a:rPr>
              <a:t>Jana Římanová, Národní technická knihovna, 4.12.2012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"Čtečky"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Na jaře 2012 NTK nakoupila 6 tabletů Kindle Fire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Vytvoření návodů pro zaměstnance služeb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Školení zaměstnanců oddělení služeb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Vytvoření návodů pro uživatele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Školení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457199" y="158242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2x4</a:t>
            </a:r>
          </a:p>
          <a:p>
            <a:pPr marL="457200" lvl="0" indent="-419100" rt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Každý pracovník služeb dostal tablet na týden domů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cs"/>
              <a:t>Propagace</a:t>
            </a:r>
          </a:p>
        </p:txBody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457199" y="158242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09775" y="2081212"/>
            <a:ext cx="5124450" cy="383857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cs"/>
              <a:t>Informace na webu NTK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457199" y="158242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66" name="Shape 66"/>
          <p:cNvSpPr/>
          <p:nvPr/>
        </p:nvSpPr>
        <p:spPr>
          <a:xfrm>
            <a:off x="0" y="1767592"/>
            <a:ext cx="9144000" cy="494661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Zájem o službu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Přestože jsme začali těsně před prázdninami, od začátku je fronta</a:t>
            </a:r>
          </a:p>
          <a:p>
            <a:pPr marL="457200" lvl="0" indent="-419100">
              <a:lnSpc>
                <a:spcPct val="20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 třech měsících provozu se začátkem školního roku se zájem ještě zvětšil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Význam služby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Protože zařízení je směšně málo (6/20 000), přístroje se půjčují jenom na 14 dní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Za tu dobu není možné stihnout přečíst velké množství textů, ale vyzkoušet použitelnost a přívětivost uživatelského rozhraní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Další zařízení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Nákup je v plánu.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Proběhla anketa na webu NTK, zákazníci si odhlasovali nákup e-ink čteček.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Administrativní potíže.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E-knihy v NTK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Ebsco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Ebrary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EOD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Ebrary DASH!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Ebsco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Trvalý nákup březen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Počet stažených fulltextů 1 - 7 (</a:t>
            </a:r>
            <a:r>
              <a:rPr lang="cs">
                <a:solidFill>
                  <a:srgbClr val="000000"/>
                </a:solidFill>
              </a:rPr>
              <a:t>Professional iPhone and iPad database application programming)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Zkušební přístup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Náměty pro akvizici 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457200" y="292412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Ebrary</a:t>
            </a: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Trvalý nákup - 3 knihy, počet stažení 1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Předplatné </a:t>
            </a:r>
          </a:p>
          <a:p>
            <a:pPr marL="914400" lvl="1" indent="-381000" rtl="0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 sz="3000"/>
              <a:t>Computers </a:t>
            </a:r>
          </a:p>
          <a:p>
            <a:pPr marL="914400" lvl="1" indent="-381000" rtl="0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 sz="3000"/>
              <a:t>Engineering</a:t>
            </a:r>
          </a:p>
          <a:p>
            <a:pPr marL="914400" lvl="1" indent="-381000" rtl="0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 sz="3000"/>
              <a:t>Physical Science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12 000 zpřístupněných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Využitých 361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457200" y="292412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cs"/>
              <a:t>Propagace</a:t>
            </a:r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2012339" y="1583737"/>
            <a:ext cx="5119321" cy="500062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457200" y="292412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cs"/>
              <a:t>Propagace</a:t>
            </a: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endParaRPr/>
          </a:p>
        </p:txBody>
      </p:sp>
      <p:sp>
        <p:nvSpPr>
          <p:cNvPr id="116" name="Shape 116"/>
          <p:cNvSpPr/>
          <p:nvPr/>
        </p:nvSpPr>
        <p:spPr>
          <a:xfrm>
            <a:off x="0" y="2044606"/>
            <a:ext cx="9144001" cy="426103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EOD</a:t>
            </a:r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digitalizace na objednávku</a:t>
            </a:r>
          </a:p>
          <a:p>
            <a:pPr marL="457200" lvl="0" indent="-419100" rt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knihy nechráněné autorským zákonem</a:t>
            </a:r>
          </a:p>
          <a:p>
            <a:pPr marL="457200" lvl="0" indent="-419100" rt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výsledná kniha v jednom PDF s OCR</a:t>
            </a:r>
          </a:p>
          <a:p>
            <a:pPr marL="457200" lvl="0" indent="-419100" rt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platba 200Kč+4Kč za stránku</a:t>
            </a:r>
          </a:p>
          <a:p>
            <a:pPr marL="457200" lvl="0" indent="-419100" rt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digitalizace dle zájmu badatelů</a:t>
            </a:r>
          </a:p>
          <a:p>
            <a:pPr marL="457200" lvl="0" indent="-419100" rt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digitalizace za pomoci sponzorů</a:t>
            </a:r>
          </a:p>
          <a:p>
            <a:pPr marL="457200" lvl="0" indent="-419100" rt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 2 měsících zpřístupnění ostatním</a:t>
            </a:r>
          </a:p>
          <a:p>
            <a:pPr marL="457200" lvl="0" indent="-419100" rtl="0">
              <a:lnSpc>
                <a:spcPct val="115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 systému Kramerius 4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>
              <a:buNone/>
            </a:pPr>
            <a:r>
              <a:rPr lang="cs"/>
              <a:t>Ebrary DASH!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Současné řešení pro české e-knihy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Individuální licenční smlouvy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 přípravě (dolaďujeme smlouvu)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Pro uživatele nerozpoznatelné jakým způsobem je kniha v systému získána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Nahrání knihovnou, reporty stejně jako zbytek nakoupených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cs"/>
              <a:t>Na čem se dál pracuje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Pořádek v elektronických zdrojích</a:t>
            </a:r>
          </a:p>
          <a:p>
            <a:pPr marL="914400" lvl="1" indent="-381000" rtl="0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trvalý nákup</a:t>
            </a:r>
          </a:p>
          <a:p>
            <a:pPr marL="914400" lvl="1" indent="-381000" rtl="0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předplatné</a:t>
            </a:r>
          </a:p>
          <a:p>
            <a:pPr marL="914400" lvl="1" indent="-381000" rtl="0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české e-knihy</a:t>
            </a:r>
          </a:p>
          <a:p>
            <a:pPr marL="914400" lvl="1" indent="-381000" rtl="0">
              <a:lnSpc>
                <a:spcPct val="150000"/>
              </a:lnSpc>
              <a:buClr>
                <a:schemeClr val="dk1"/>
              </a:buClr>
              <a:buSzPct val="80000"/>
              <a:buFont typeface="Courier New"/>
              <a:buChar char="o"/>
            </a:pPr>
            <a:r>
              <a:rPr lang="cs"/>
              <a:t>Zdroje na pevném nosiči (CD)...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Workflow pro zpracování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spAutoFit/>
          </a:bodyPr>
          <a:lstStyle/>
          <a:p>
            <a:pPr lvl="0" rtl="0">
              <a:buNone/>
            </a:pPr>
            <a:r>
              <a:rPr lang="cs"/>
              <a:t>Na čem se dál pracuje</a:t>
            </a:r>
          </a:p>
        </p:txBody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Víme, že uživatelé přistupují přes katalog.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Sjednocení a opravy pole 856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Zpracovávat se jednoznačně bude trvalý nákup.</a:t>
            </a:r>
          </a:p>
          <a:p>
            <a:pPr marL="457200" lvl="0" indent="-419100" rtl="0">
              <a:lnSpc>
                <a:spcPct val="150000"/>
              </a:lnSpc>
              <a:buClr>
                <a:schemeClr val="dk1"/>
              </a:buClr>
              <a:buSzPct val="166666"/>
              <a:buFont typeface="Arial"/>
              <a:buChar char="•"/>
            </a:pPr>
            <a:r>
              <a:rPr lang="cs"/>
              <a:t>Co s dočasně přístupnými dokumenty v předplatných?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ctrTitle"/>
          </p:nvPr>
        </p:nvSpPr>
        <p:spPr>
          <a:xfrm>
            <a:off x="685800" y="2329190"/>
            <a:ext cx="7772400" cy="1650599"/>
          </a:xfrm>
          <a:prstGeom prst="rect">
            <a:avLst/>
          </a:prstGeom>
        </p:spPr>
        <p:txBody>
          <a:bodyPr lIns="91425" tIns="91425" rIns="91425" bIns="91425" anchor="b" anchorCtr="0">
            <a:spAutoFit/>
          </a:bodyPr>
          <a:lstStyle/>
          <a:p>
            <a:pPr>
              <a:buNone/>
            </a:pPr>
            <a:r>
              <a:rPr lang="cs"/>
              <a:t>Děkuji za pozornost</a:t>
            </a:r>
          </a:p>
        </p:txBody>
      </p:sp>
      <p:sp>
        <p:nvSpPr>
          <p:cNvPr id="146" name="Shape 146"/>
          <p:cNvSpPr txBox="1">
            <a:spLocks noGrp="1"/>
          </p:cNvSpPr>
          <p:nvPr>
            <p:ph type="subTitle" idx="1"/>
          </p:nvPr>
        </p:nvSpPr>
        <p:spPr>
          <a:xfrm>
            <a:off x="685800" y="4124476"/>
            <a:ext cx="7772400" cy="888899"/>
          </a:xfrm>
          <a:prstGeom prst="rect">
            <a:avLst/>
          </a:prstGeom>
        </p:spPr>
        <p:txBody>
          <a:bodyPr lIns="91425" tIns="91425" rIns="91425" bIns="91425" anchor="t" anchorCtr="0">
            <a:spAutoFit/>
          </a:bodyPr>
          <a:lstStyle/>
          <a:p>
            <a:pPr>
              <a:buNone/>
            </a:pPr>
            <a:r>
              <a:rPr lang="cs"/>
              <a:t>Dotazy?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</Words>
  <Application>Microsoft Office PowerPoint</Application>
  <PresentationFormat>Předvádění na obrazovce (4:3)</PresentationFormat>
  <Paragraphs>74</Paragraphs>
  <Slides>18</Slides>
  <Notes>18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/>
      <vt:lpstr>E-knihy E-čtečky</vt:lpstr>
      <vt:lpstr>"Čtečky"</vt:lpstr>
      <vt:lpstr>Školení</vt:lpstr>
      <vt:lpstr>Propagace</vt:lpstr>
      <vt:lpstr>Informace na webu NTK</vt:lpstr>
      <vt:lpstr>Zájem o službu</vt:lpstr>
      <vt:lpstr>Význam služby</vt:lpstr>
      <vt:lpstr>Další zařízení</vt:lpstr>
      <vt:lpstr>E-knihy v NTK</vt:lpstr>
      <vt:lpstr>Ebsco</vt:lpstr>
      <vt:lpstr>Ebrary</vt:lpstr>
      <vt:lpstr>Propagace</vt:lpstr>
      <vt:lpstr>Propagace</vt:lpstr>
      <vt:lpstr>EOD</vt:lpstr>
      <vt:lpstr>Ebrary DASH!</vt:lpstr>
      <vt:lpstr>Na čem se dál pracuje</vt:lpstr>
      <vt:lpstr>Na čem se dál pracuje</vt:lpstr>
      <vt:lpstr>Děkuji za pozornost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E-knihy E-čtečky</dc:title>
  <cp:lastModifiedBy>Uživatel</cp:lastModifiedBy>
  <cp:revision>1</cp:revision>
  <dcterms:modified xsi:type="dcterms:W3CDTF">2012-12-04T07:47:34Z</dcterms:modified>
</cp:coreProperties>
</file>