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79" r:id="rId3"/>
    <p:sldId id="346" r:id="rId4"/>
    <p:sldId id="345" r:id="rId5"/>
    <p:sldId id="281" r:id="rId6"/>
    <p:sldId id="283" r:id="rId7"/>
    <p:sldId id="284" r:id="rId8"/>
    <p:sldId id="285" r:id="rId9"/>
    <p:sldId id="286" r:id="rId10"/>
    <p:sldId id="288" r:id="rId11"/>
    <p:sldId id="290" r:id="rId12"/>
    <p:sldId id="291" r:id="rId13"/>
    <p:sldId id="292" r:id="rId14"/>
    <p:sldId id="293" r:id="rId15"/>
    <p:sldId id="302" r:id="rId16"/>
    <p:sldId id="299" r:id="rId17"/>
    <p:sldId id="300" r:id="rId18"/>
    <p:sldId id="301" r:id="rId19"/>
    <p:sldId id="325" r:id="rId20"/>
    <p:sldId id="298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7" r:id="rId43"/>
    <p:sldId id="326" r:id="rId44"/>
    <p:sldId id="328" r:id="rId45"/>
    <p:sldId id="329" r:id="rId46"/>
    <p:sldId id="330" r:id="rId47"/>
    <p:sldId id="332" r:id="rId48"/>
    <p:sldId id="331" r:id="rId49"/>
    <p:sldId id="333" r:id="rId50"/>
    <p:sldId id="335" r:id="rId51"/>
    <p:sldId id="282" r:id="rId52"/>
    <p:sldId id="337" r:id="rId53"/>
    <p:sldId id="338" r:id="rId54"/>
    <p:sldId id="339" r:id="rId55"/>
    <p:sldId id="340" r:id="rId56"/>
    <p:sldId id="341" r:id="rId57"/>
    <p:sldId id="348" r:id="rId58"/>
    <p:sldId id="342" r:id="rId59"/>
    <p:sldId id="349" r:id="rId60"/>
    <p:sldId id="344" r:id="rId61"/>
    <p:sldId id="343" r:id="rId62"/>
    <p:sldId id="347" r:id="rId6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ovací čár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ovací čár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3D10BD6-A1A4-4FB6-A3DF-6B1EBD245417}" type="datetimeFigureOut">
              <a:rPr lang="cs-CZ" smtClean="0"/>
              <a:pPr/>
              <a:t>7.12.2012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E91617C-525B-4EE8-BA33-6B24F41F84A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i.cuni.cz/prehled/abecedne.php?lang=cs" TargetMode="External"/><Relationship Id="rId7" Type="http://schemas.openxmlformats.org/officeDocument/2006/relationships/hyperlink" Target="http://knihovna.osu.cz/index.php?kategorie=208&amp;id=9481" TargetMode="External"/><Relationship Id="rId2" Type="http://schemas.openxmlformats.org/officeDocument/2006/relationships/hyperlink" Target="http://knihovna.phil.muni.cz/_knihovna_/aktuality/ebrary?cooktest=8B9061C59AF1B10ABE2722F15C67A6F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nihovna.cvut.cz/informacni-zdroje/ebrary.html" TargetMode="External"/><Relationship Id="rId5" Type="http://schemas.openxmlformats.org/officeDocument/2006/relationships/hyperlink" Target="http://www.techlib.cz/cs/1961-ebrary" TargetMode="External"/><Relationship Id="rId4" Type="http://schemas.openxmlformats.org/officeDocument/2006/relationships/hyperlink" Target="http://www.lib.cas.cz/online-databaze/elektronicke-knihy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dk.cz/" TargetMode="External"/><Relationship Id="rId2" Type="http://schemas.openxmlformats.org/officeDocument/2006/relationships/hyperlink" Target="http://kramerius.nkp.cz/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e-knihy v NK ČR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15616" y="5745138"/>
            <a:ext cx="6858000" cy="111286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Karolína Košťálová</a:t>
            </a:r>
          </a:p>
          <a:p>
            <a:endParaRPr lang="cs-CZ" dirty="0" smtClean="0"/>
          </a:p>
          <a:p>
            <a:r>
              <a:rPr lang="cs-CZ" sz="1600" dirty="0" smtClean="0"/>
              <a:t> NTK, seminář E-KNIHY 4 , 4.12.2012</a:t>
            </a:r>
            <a:endParaRPr lang="cs-CZ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err="1" smtClean="0"/>
              <a:t>ebrary</a:t>
            </a:r>
            <a:endParaRPr lang="cs-CZ" dirty="0" smtClean="0"/>
          </a:p>
          <a:p>
            <a:r>
              <a:rPr lang="cs-CZ" dirty="0" err="1" smtClean="0"/>
              <a:t>SpringerLINK</a:t>
            </a:r>
            <a:r>
              <a:rPr lang="cs-CZ" dirty="0" smtClean="0"/>
              <a:t> (edice LNCS)</a:t>
            </a:r>
          </a:p>
          <a:p>
            <a:r>
              <a:rPr lang="cs-CZ" dirty="0" smtClean="0"/>
              <a:t>v rámci předplacených databází EBSCO</a:t>
            </a:r>
          </a:p>
          <a:p>
            <a:r>
              <a:rPr lang="cs-CZ" dirty="0" smtClean="0"/>
              <a:t>individuálně předplacené tituly</a:t>
            </a:r>
          </a:p>
          <a:p>
            <a:r>
              <a:rPr lang="cs-CZ" dirty="0" err="1" smtClean="0"/>
              <a:t>eBooks</a:t>
            </a:r>
            <a:r>
              <a:rPr lang="cs-CZ" dirty="0" smtClean="0"/>
              <a:t> on </a:t>
            </a:r>
            <a:r>
              <a:rPr lang="cs-CZ" dirty="0" err="1" smtClean="0"/>
              <a:t>EBSCOhost</a:t>
            </a:r>
            <a:r>
              <a:rPr lang="cs-CZ" dirty="0" smtClean="0"/>
              <a:t> </a:t>
            </a:r>
            <a:r>
              <a:rPr lang="en-US" dirty="0" smtClean="0"/>
              <a:t>&gt;&gt; PDA</a:t>
            </a:r>
            <a:endParaRPr lang="cs-CZ" dirty="0" smtClean="0"/>
          </a:p>
          <a:p>
            <a:r>
              <a:rPr lang="cs-CZ" dirty="0" smtClean="0"/>
              <a:t>projekt </a:t>
            </a:r>
            <a:r>
              <a:rPr lang="en-US" dirty="0" smtClean="0"/>
              <a:t>E-</a:t>
            </a:r>
            <a:r>
              <a:rPr lang="en-US" dirty="0" err="1" smtClean="0"/>
              <a:t>knih</a:t>
            </a:r>
            <a:r>
              <a:rPr lang="cs-CZ" dirty="0" smtClean="0"/>
              <a:t>y do každé knihovny</a:t>
            </a:r>
          </a:p>
          <a:p>
            <a:r>
              <a:rPr lang="cs-CZ" dirty="0" smtClean="0"/>
              <a:t>digitalizace 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e-knihy dostupné v NK ČR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31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395536" y="450912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V elektronickém katalogu jsou dílčí báze pro e-knihy i e-časopisy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38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sz="3400" dirty="0" err="1" smtClean="0"/>
              <a:t>ebrary</a:t>
            </a:r>
            <a:endParaRPr lang="cs-CZ" sz="3400" dirty="0" smtClean="0"/>
          </a:p>
          <a:p>
            <a:r>
              <a:rPr lang="cs-CZ" sz="3400" dirty="0" smtClean="0"/>
              <a:t>kolekce </a:t>
            </a:r>
            <a:r>
              <a:rPr lang="cs-CZ" sz="3400" dirty="0" err="1" smtClean="0"/>
              <a:t>Academic</a:t>
            </a:r>
            <a:r>
              <a:rPr lang="cs-CZ" sz="3400" dirty="0" smtClean="0"/>
              <a:t> </a:t>
            </a:r>
            <a:r>
              <a:rPr lang="cs-CZ" sz="3400" dirty="0" err="1" smtClean="0"/>
              <a:t>Complete</a:t>
            </a:r>
            <a:endParaRPr lang="cs-CZ" sz="3400" dirty="0" smtClean="0"/>
          </a:p>
          <a:p>
            <a:r>
              <a:rPr lang="cs-CZ" sz="3400" dirty="0" smtClean="0"/>
              <a:t>INFOZ – projekt VZ09006</a:t>
            </a:r>
          </a:p>
          <a:p>
            <a:r>
              <a:rPr lang="cs-CZ" sz="3400" dirty="0" smtClean="0"/>
              <a:t>přístup od 1.12.2009 do roku 2015</a:t>
            </a:r>
          </a:p>
          <a:p>
            <a:pPr>
              <a:buNone/>
            </a:pPr>
            <a:endParaRPr lang="cs-CZ" sz="3400" dirty="0" smtClean="0"/>
          </a:p>
          <a:p>
            <a:pPr>
              <a:buNone/>
            </a:pPr>
            <a:r>
              <a:rPr lang="cs-CZ" sz="3400" dirty="0" smtClean="0"/>
              <a:t>NK ČR není jedinou knihovnou s přístupem k </a:t>
            </a:r>
            <a:r>
              <a:rPr lang="cs-CZ" sz="3400" dirty="0" err="1" smtClean="0"/>
              <a:t>ebrary</a:t>
            </a:r>
            <a:r>
              <a:rPr lang="cs-CZ" sz="3400" dirty="0" smtClean="0"/>
              <a:t>:</a:t>
            </a:r>
          </a:p>
          <a:p>
            <a:r>
              <a:rPr lang="cs-CZ" sz="3400" dirty="0" smtClean="0">
                <a:hlinkClick r:id="rId2"/>
              </a:rPr>
              <a:t>MUNI </a:t>
            </a:r>
            <a:r>
              <a:rPr lang="cs-CZ" sz="3400" dirty="0" smtClean="0"/>
              <a:t>(</a:t>
            </a:r>
            <a:r>
              <a:rPr lang="cs-CZ" sz="3400" dirty="0" err="1" smtClean="0"/>
              <a:t>Academic</a:t>
            </a:r>
            <a:r>
              <a:rPr lang="cs-CZ" sz="3400" dirty="0" smtClean="0"/>
              <a:t> </a:t>
            </a:r>
            <a:r>
              <a:rPr lang="cs-CZ" sz="3400" dirty="0" err="1" smtClean="0"/>
              <a:t>Complete</a:t>
            </a:r>
            <a:r>
              <a:rPr lang="cs-CZ" sz="3400" dirty="0" smtClean="0"/>
              <a:t>)</a:t>
            </a:r>
          </a:p>
          <a:p>
            <a:r>
              <a:rPr lang="cs-CZ" sz="3400" dirty="0" smtClean="0">
                <a:hlinkClick r:id="rId3"/>
              </a:rPr>
              <a:t>UK </a:t>
            </a:r>
            <a:r>
              <a:rPr lang="cs-CZ" sz="3400" dirty="0" smtClean="0"/>
              <a:t>(</a:t>
            </a:r>
            <a:r>
              <a:rPr lang="cs-CZ" sz="3400" dirty="0" err="1" smtClean="0"/>
              <a:t>Academic</a:t>
            </a:r>
            <a:r>
              <a:rPr lang="cs-CZ" sz="3400" dirty="0" smtClean="0"/>
              <a:t> </a:t>
            </a:r>
            <a:r>
              <a:rPr lang="cs-CZ" sz="3400" dirty="0" err="1" smtClean="0"/>
              <a:t>Complete</a:t>
            </a:r>
            <a:r>
              <a:rPr lang="cs-CZ" sz="3400" dirty="0" smtClean="0"/>
              <a:t> + další individuální sety)</a:t>
            </a:r>
          </a:p>
          <a:p>
            <a:r>
              <a:rPr lang="cs-CZ" sz="3400" dirty="0" smtClean="0">
                <a:hlinkClick r:id="rId4"/>
              </a:rPr>
              <a:t>KNAV </a:t>
            </a:r>
            <a:r>
              <a:rPr lang="cs-CZ" sz="3400" dirty="0" smtClean="0"/>
              <a:t>(</a:t>
            </a:r>
            <a:r>
              <a:rPr lang="cs-CZ" sz="3400" dirty="0" err="1" smtClean="0"/>
              <a:t>Academic</a:t>
            </a:r>
            <a:r>
              <a:rPr lang="cs-CZ" sz="3400" dirty="0" smtClean="0"/>
              <a:t> </a:t>
            </a:r>
            <a:r>
              <a:rPr lang="cs-CZ" sz="3400" dirty="0" err="1" smtClean="0"/>
              <a:t>Complete</a:t>
            </a:r>
            <a:r>
              <a:rPr lang="cs-CZ" sz="3400" dirty="0" smtClean="0"/>
              <a:t>)</a:t>
            </a:r>
          </a:p>
          <a:p>
            <a:r>
              <a:rPr lang="cs-CZ" sz="3400" dirty="0" smtClean="0">
                <a:hlinkClick r:id="rId5"/>
              </a:rPr>
              <a:t>NTK </a:t>
            </a:r>
            <a:r>
              <a:rPr lang="cs-CZ" sz="3400" dirty="0" smtClean="0"/>
              <a:t>(</a:t>
            </a:r>
            <a:r>
              <a:rPr lang="en-US" sz="3400" dirty="0" smtClean="0"/>
              <a:t>Computers &amp; IT, Engineering &amp; Technology a Physical Sciences</a:t>
            </a:r>
            <a:r>
              <a:rPr lang="cs-CZ" sz="3400" dirty="0" smtClean="0"/>
              <a:t>)</a:t>
            </a:r>
          </a:p>
          <a:p>
            <a:r>
              <a:rPr lang="cs-CZ" sz="3400" dirty="0" smtClean="0">
                <a:hlinkClick r:id="rId6"/>
              </a:rPr>
              <a:t>ČVUT </a:t>
            </a:r>
            <a:r>
              <a:rPr lang="cs-CZ" sz="3400" dirty="0" smtClean="0"/>
              <a:t>(</a:t>
            </a:r>
            <a:r>
              <a:rPr lang="cs-CZ" sz="3400" dirty="0" err="1" smtClean="0"/>
              <a:t>Academic</a:t>
            </a:r>
            <a:r>
              <a:rPr lang="cs-CZ" sz="3400" dirty="0" smtClean="0"/>
              <a:t> </a:t>
            </a:r>
            <a:r>
              <a:rPr lang="cs-CZ" sz="3400" dirty="0" err="1" smtClean="0"/>
              <a:t>Search</a:t>
            </a:r>
            <a:r>
              <a:rPr lang="cs-CZ" sz="3400" dirty="0" smtClean="0"/>
              <a:t> </a:t>
            </a:r>
            <a:r>
              <a:rPr lang="cs-CZ" sz="3400" dirty="0" err="1" smtClean="0"/>
              <a:t>Complete</a:t>
            </a:r>
            <a:r>
              <a:rPr lang="cs-CZ" sz="3400" dirty="0" smtClean="0"/>
              <a:t> + další tituly)</a:t>
            </a:r>
          </a:p>
          <a:p>
            <a:r>
              <a:rPr lang="cs-CZ" sz="3400" dirty="0" smtClean="0">
                <a:hlinkClick r:id="rId7"/>
              </a:rPr>
              <a:t>OSU </a:t>
            </a:r>
            <a:r>
              <a:rPr lang="cs-CZ" sz="3400" dirty="0" smtClean="0"/>
              <a:t>(19 titulů)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ebrary</a:t>
            </a:r>
            <a:r>
              <a:rPr lang="cs-CZ" dirty="0" smtClean="0"/>
              <a:t>, kolekce </a:t>
            </a:r>
            <a:r>
              <a:rPr lang="cs-CZ" dirty="0" err="1" smtClean="0"/>
              <a:t>Academic</a:t>
            </a:r>
            <a:r>
              <a:rPr lang="cs-CZ" dirty="0" smtClean="0"/>
              <a:t> </a:t>
            </a:r>
            <a:r>
              <a:rPr lang="cs-CZ" dirty="0" err="1" smtClean="0"/>
              <a:t>Complete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cs-CZ" sz="2800" b="1" dirty="0" smtClean="0"/>
          </a:p>
          <a:p>
            <a:pPr>
              <a:buNone/>
            </a:pPr>
            <a:r>
              <a:rPr lang="cs-CZ" sz="2800" dirty="0" smtClean="0"/>
              <a:t>zahrnuté obory:</a:t>
            </a:r>
          </a:p>
          <a:p>
            <a:r>
              <a:rPr lang="cs-CZ" dirty="0" smtClean="0"/>
              <a:t>historie a politologie </a:t>
            </a:r>
          </a:p>
          <a:p>
            <a:r>
              <a:rPr lang="cs-CZ" dirty="0" smtClean="0"/>
              <a:t>ekonomika a management </a:t>
            </a:r>
          </a:p>
          <a:p>
            <a:r>
              <a:rPr lang="cs-CZ" dirty="0" smtClean="0"/>
              <a:t>lingvistika a literární věda </a:t>
            </a:r>
          </a:p>
          <a:p>
            <a:r>
              <a:rPr lang="cs-CZ" dirty="0" smtClean="0"/>
              <a:t>právo a mezinárodní vztahy </a:t>
            </a:r>
          </a:p>
          <a:p>
            <a:r>
              <a:rPr lang="cs-CZ" dirty="0" smtClean="0"/>
              <a:t>přírodní vědy </a:t>
            </a:r>
          </a:p>
          <a:p>
            <a:r>
              <a:rPr lang="cs-CZ" dirty="0" smtClean="0"/>
              <a:t>psychologie </a:t>
            </a:r>
          </a:p>
          <a:p>
            <a:r>
              <a:rPr lang="cs-CZ" dirty="0" smtClean="0"/>
              <a:t>náboženství a filosofie </a:t>
            </a:r>
          </a:p>
          <a:p>
            <a:r>
              <a:rPr lang="cs-CZ" dirty="0" smtClean="0"/>
              <a:t>sociologie a antropologie 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ebrary</a:t>
            </a:r>
            <a:r>
              <a:rPr lang="cs-CZ" dirty="0" smtClean="0"/>
              <a:t>, kolekce </a:t>
            </a:r>
            <a:r>
              <a:rPr lang="cs-CZ" dirty="0" err="1" smtClean="0"/>
              <a:t>Academic</a:t>
            </a:r>
            <a:r>
              <a:rPr lang="cs-CZ" dirty="0" smtClean="0"/>
              <a:t> </a:t>
            </a:r>
            <a:r>
              <a:rPr lang="cs-CZ" dirty="0" err="1" smtClean="0"/>
              <a:t>Complete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obsahuje 78 498 titulů (k 3.12.2012)</a:t>
            </a:r>
          </a:p>
          <a:p>
            <a:pPr lvl="1"/>
            <a:r>
              <a:rPr lang="cs-CZ" dirty="0" smtClean="0"/>
              <a:t>z toho 22 individuálních nákupů</a:t>
            </a:r>
          </a:p>
          <a:p>
            <a:pPr lvl="1"/>
            <a:r>
              <a:rPr lang="cs-CZ" dirty="0" smtClean="0"/>
              <a:t>V bázi NKC je záznam 77 209 e-knih z </a:t>
            </a:r>
            <a:r>
              <a:rPr lang="cs-CZ" dirty="0" err="1" smtClean="0"/>
              <a:t>ebrary</a:t>
            </a:r>
            <a:endParaRPr lang="cs-CZ" dirty="0" smtClean="0"/>
          </a:p>
          <a:p>
            <a:r>
              <a:rPr lang="cs-CZ" dirty="0" smtClean="0"/>
              <a:t>obsah </a:t>
            </a:r>
            <a:r>
              <a:rPr lang="cs-CZ" dirty="0" err="1" smtClean="0"/>
              <a:t>ebrary</a:t>
            </a:r>
            <a:r>
              <a:rPr lang="cs-CZ" dirty="0" smtClean="0"/>
              <a:t> se průběžně mění = knihy přibývají i ubývají</a:t>
            </a:r>
          </a:p>
          <a:p>
            <a:r>
              <a:rPr lang="cs-CZ" dirty="0" smtClean="0"/>
              <a:t>neomezený počet souběžně pracujících uživatelů</a:t>
            </a:r>
          </a:p>
          <a:p>
            <a:r>
              <a:rPr lang="cs-CZ" dirty="0" smtClean="0"/>
              <a:t>vzdálený přístup povolen</a:t>
            </a:r>
          </a:p>
          <a:p>
            <a:r>
              <a:rPr lang="cs-CZ" dirty="0" smtClean="0"/>
              <a:t>tisk a kopírování podle pravidel „fair use“</a:t>
            </a:r>
          </a:p>
          <a:p>
            <a:r>
              <a:rPr lang="cs-CZ" dirty="0" smtClean="0"/>
              <a:t>ukládání v </a:t>
            </a:r>
            <a:r>
              <a:rPr lang="cs-CZ" dirty="0" err="1" smtClean="0"/>
              <a:t>pdf</a:t>
            </a:r>
            <a:r>
              <a:rPr lang="cs-CZ" dirty="0" smtClean="0"/>
              <a:t> (kapitola, max. 40 stran) – od 11/2011</a:t>
            </a:r>
          </a:p>
          <a:p>
            <a:r>
              <a:rPr lang="cs-CZ" dirty="0" smtClean="0"/>
              <a:t>výpůjčky – od 11/2011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ebrary</a:t>
            </a:r>
            <a:r>
              <a:rPr lang="cs-CZ" dirty="0" smtClean="0"/>
              <a:t>, kolekce </a:t>
            </a:r>
            <a:r>
              <a:rPr lang="cs-CZ" dirty="0" err="1" smtClean="0"/>
              <a:t>Academic</a:t>
            </a:r>
            <a:r>
              <a:rPr lang="cs-CZ" dirty="0" smtClean="0"/>
              <a:t> </a:t>
            </a:r>
            <a:r>
              <a:rPr lang="cs-CZ" dirty="0" err="1" smtClean="0"/>
              <a:t>Complete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měsíční exporty záznamů e-knih ve formátu MARC z administrace </a:t>
            </a:r>
            <a:r>
              <a:rPr lang="cs-CZ" dirty="0" err="1" smtClean="0"/>
              <a:t>ebrary</a:t>
            </a:r>
            <a:endParaRPr lang="cs-CZ" dirty="0" smtClean="0"/>
          </a:p>
          <a:p>
            <a:r>
              <a:rPr lang="cs-CZ" dirty="0" smtClean="0"/>
              <a:t>zpracování pomocí speciálního skriptu</a:t>
            </a:r>
          </a:p>
          <a:p>
            <a:pPr lvl="1"/>
            <a:r>
              <a:rPr lang="cs-CZ" dirty="0" smtClean="0"/>
              <a:t>kontrola duplicity záznamů v elektronickém katalogu</a:t>
            </a:r>
          </a:p>
          <a:p>
            <a:pPr lvl="1"/>
            <a:r>
              <a:rPr lang="cs-CZ" dirty="0" smtClean="0"/>
              <a:t>formální kontrola – vyloučení chybných záznamů</a:t>
            </a:r>
          </a:p>
          <a:p>
            <a:pPr lvl="1"/>
            <a:r>
              <a:rPr lang="cs-CZ" dirty="0" smtClean="0"/>
              <a:t>pomocí databáze Národních autorit jsou do záznamů automaticky doplňována česká předmětová hesla (</a:t>
            </a:r>
            <a:r>
              <a:rPr lang="cs-CZ" dirty="0" err="1" smtClean="0"/>
              <a:t>Dewey</a:t>
            </a:r>
            <a:r>
              <a:rPr lang="cs-CZ" dirty="0" smtClean="0"/>
              <a:t> </a:t>
            </a:r>
            <a:r>
              <a:rPr lang="en-US" dirty="0" smtClean="0"/>
              <a:t>&gt; </a:t>
            </a:r>
            <a:r>
              <a:rPr lang="en-US" dirty="0" err="1" smtClean="0"/>
              <a:t>Konspekt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pravidelné zprávy o zpracování záznamů (počet nových, duplicitních, smazaných záznamů) – pro kontrolu i v případě, že není na </a:t>
            </a:r>
            <a:r>
              <a:rPr lang="cs-CZ" dirty="0" err="1" smtClean="0"/>
              <a:t>ftp</a:t>
            </a:r>
            <a:r>
              <a:rPr lang="cs-CZ" dirty="0" smtClean="0"/>
              <a:t> vystaven žádný soubor ke zpracování 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Elektronický  katalog NK a </a:t>
            </a:r>
            <a:r>
              <a:rPr lang="cs-CZ" dirty="0" err="1" smtClean="0"/>
              <a:t>ebrary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 smtClean="0"/>
              <a:t>mazání záznamů e-knih odebraných z </a:t>
            </a:r>
            <a:r>
              <a:rPr lang="cs-CZ" dirty="0" err="1" smtClean="0"/>
              <a:t>ebrary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mazání záznamů vybraných dokumentů (např. jednostránkové mapy)</a:t>
            </a:r>
          </a:p>
          <a:p>
            <a:r>
              <a:rPr lang="cs-CZ" dirty="0" smtClean="0"/>
              <a:t>ruční opravy chybných záznamů</a:t>
            </a:r>
          </a:p>
          <a:p>
            <a:r>
              <a:rPr lang="cs-CZ" dirty="0" smtClean="0"/>
              <a:t>záznamy e-knih z </a:t>
            </a:r>
            <a:r>
              <a:rPr lang="cs-CZ" dirty="0" err="1" smtClean="0"/>
              <a:t>ebrary</a:t>
            </a:r>
            <a:r>
              <a:rPr lang="cs-CZ" dirty="0" smtClean="0"/>
              <a:t> jsou v el. katalogu od 3/2010</a:t>
            </a:r>
          </a:p>
          <a:p>
            <a:endParaRPr lang="cs-CZ" dirty="0" smtClean="0"/>
          </a:p>
          <a:p>
            <a:pPr marL="1609725" indent="0">
              <a:buNone/>
            </a:pPr>
            <a:r>
              <a:rPr lang="cs-CZ" dirty="0" smtClean="0"/>
              <a:t>případné problémy při aktualizacích působí hlavně lidský faktor </a:t>
            </a:r>
            <a:r>
              <a:rPr lang="cs-CZ" dirty="0" smtClean="0">
                <a:sym typeface="Wingdings" pitchFamily="2" charset="2"/>
              </a:rPr>
              <a:t></a:t>
            </a:r>
            <a:endParaRPr lang="cs-CZ" dirty="0" smtClean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Elektronický  katalog NK a </a:t>
            </a:r>
            <a:r>
              <a:rPr lang="cs-CZ" dirty="0" err="1" smtClean="0"/>
              <a:t>ebrary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Elektronický  katalog NK a </a:t>
            </a:r>
            <a:r>
              <a:rPr lang="cs-CZ" dirty="0" err="1" smtClean="0"/>
              <a:t>ebrary</a:t>
            </a:r>
            <a:endParaRPr lang="cs-CZ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7917248" cy="481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3923928" y="5085184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solidFill>
                  <a:srgbClr val="C00000"/>
                </a:solidFill>
              </a:rPr>
              <a:t>automaticky generovaná zpráva s informací o výsledku aktualizace </a:t>
            </a:r>
            <a:r>
              <a:rPr lang="cs-CZ" sz="2400" b="1" dirty="0" err="1" smtClean="0">
                <a:solidFill>
                  <a:srgbClr val="C00000"/>
                </a:solidFill>
              </a:rPr>
              <a:t>ebrary</a:t>
            </a:r>
            <a:r>
              <a:rPr lang="cs-CZ" sz="2400" b="1" dirty="0" smtClean="0">
                <a:solidFill>
                  <a:srgbClr val="C00000"/>
                </a:solidFill>
              </a:rPr>
              <a:t> v NKC</a:t>
            </a:r>
            <a:endParaRPr lang="cs-CZ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0763" y="404664"/>
            <a:ext cx="8123237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Pages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viewed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Pages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copied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Pages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printed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12/2009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70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0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1-12/2010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233 416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7 819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38 714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1-12/2011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526</a:t>
                      </a:r>
                      <a:r>
                        <a:rPr lang="cs-CZ" sz="2000" baseline="0" dirty="0" smtClean="0"/>
                        <a:t> 768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7 840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62 650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1-11/2012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486 358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6 097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12 426</a:t>
                      </a:r>
                      <a:endParaRPr lang="cs-CZ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Statistiky využívání </a:t>
            </a:r>
            <a:r>
              <a:rPr lang="cs-CZ" dirty="0" err="1" smtClean="0"/>
              <a:t>ebrary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Vzdálený přístup k EIZ povolen …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platný čtenářský průkaz NK ČR nebo Slovanské knihovny</a:t>
            </a:r>
          </a:p>
          <a:p>
            <a:r>
              <a:rPr lang="cs-CZ" dirty="0" smtClean="0"/>
              <a:t>veškeré výpůjčky musí být prodlouženy</a:t>
            </a:r>
          </a:p>
          <a:p>
            <a:r>
              <a:rPr lang="cs-CZ" dirty="0" smtClean="0"/>
              <a:t>vyrovnané finanční závazky vůči NK ČR (problém pro čtenáře s poplatky za MS, MMS)</a:t>
            </a:r>
          </a:p>
          <a:p>
            <a:r>
              <a:rPr lang="cs-CZ" dirty="0" smtClean="0"/>
              <a:t>v uživatelském kontě nesmí být zaznamenány žádné přestupky (kód delikvence)</a:t>
            </a:r>
          </a:p>
          <a:p>
            <a:pPr>
              <a:buNone/>
            </a:pPr>
            <a:r>
              <a:rPr lang="cs-CZ" dirty="0" smtClean="0">
                <a:solidFill>
                  <a:srgbClr val="C00000"/>
                </a:solidFill>
              </a:rPr>
              <a:t>Vzdálený přístup není povolený:</a:t>
            </a:r>
          </a:p>
          <a:p>
            <a:r>
              <a:rPr lang="cs-CZ" dirty="0" err="1" smtClean="0"/>
              <a:t>předregistrovaným</a:t>
            </a:r>
            <a:r>
              <a:rPr lang="cs-CZ" dirty="0" smtClean="0"/>
              <a:t> uživatelům</a:t>
            </a:r>
          </a:p>
          <a:p>
            <a:r>
              <a:rPr lang="cs-CZ" dirty="0" smtClean="0"/>
              <a:t>knihovnám, které  mají v NKC  konto pro potřeby MS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Vzdálený přístup </a:t>
            </a:r>
            <a:r>
              <a:rPr lang="en-US" dirty="0" smtClean="0"/>
              <a:t>&amp; </a:t>
            </a:r>
            <a:r>
              <a:rPr lang="en-US" dirty="0" err="1" smtClean="0"/>
              <a:t>ebrary</a:t>
            </a:r>
            <a:r>
              <a:rPr lang="en-US" dirty="0" smtClean="0"/>
              <a:t> …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HAN</a:t>
            </a:r>
          </a:p>
          <a:p>
            <a:pPr lvl="1"/>
            <a:r>
              <a:rPr lang="cs-CZ" dirty="0" smtClean="0"/>
              <a:t>p</a:t>
            </a:r>
            <a:r>
              <a:rPr lang="en-US" dirty="0" err="1" smtClean="0"/>
              <a:t>robl</a:t>
            </a:r>
            <a:r>
              <a:rPr lang="cs-CZ" dirty="0" err="1" smtClean="0"/>
              <a:t>émy</a:t>
            </a:r>
            <a:r>
              <a:rPr lang="cs-CZ" dirty="0" smtClean="0"/>
              <a:t> s využíváním služby Bookshelf v </a:t>
            </a:r>
            <a:r>
              <a:rPr lang="cs-CZ" dirty="0" err="1" smtClean="0"/>
              <a:t>ebrary</a:t>
            </a:r>
            <a:r>
              <a:rPr lang="cs-CZ" dirty="0" smtClean="0"/>
              <a:t> </a:t>
            </a:r>
            <a:r>
              <a:rPr lang="en-US" dirty="0" smtClean="0"/>
              <a:t>&gt;&gt; </a:t>
            </a:r>
            <a:r>
              <a:rPr lang="cs-CZ" dirty="0" smtClean="0"/>
              <a:t> HAN nabízí i alternativní přístup k </a:t>
            </a:r>
            <a:r>
              <a:rPr lang="cs-CZ" dirty="0" err="1" smtClean="0"/>
              <a:t>ebrary</a:t>
            </a:r>
            <a:r>
              <a:rPr lang="cs-CZ" dirty="0" smtClean="0"/>
              <a:t> přes </a:t>
            </a:r>
            <a:r>
              <a:rPr lang="cs-CZ" dirty="0" err="1" smtClean="0"/>
              <a:t>shibbolethizované</a:t>
            </a:r>
            <a:r>
              <a:rPr lang="cs-CZ" dirty="0" smtClean="0"/>
              <a:t> </a:t>
            </a:r>
            <a:r>
              <a:rPr lang="cs-CZ" dirty="0" err="1" smtClean="0"/>
              <a:t>Ezproxy</a:t>
            </a:r>
            <a:endParaRPr lang="cs-CZ" dirty="0" smtClean="0"/>
          </a:p>
          <a:p>
            <a:r>
              <a:rPr lang="cs-CZ" dirty="0" err="1" smtClean="0"/>
              <a:t>Shibboleth</a:t>
            </a:r>
            <a:endParaRPr lang="cs-CZ" dirty="0" smtClean="0"/>
          </a:p>
          <a:p>
            <a:pPr lvl="1"/>
            <a:r>
              <a:rPr lang="cs-CZ" dirty="0" smtClean="0"/>
              <a:t>problém s přístupem k </a:t>
            </a:r>
            <a:r>
              <a:rPr lang="cs-CZ" dirty="0" err="1" smtClean="0"/>
              <a:t>ebrary</a:t>
            </a:r>
            <a:r>
              <a:rPr lang="cs-CZ" dirty="0" smtClean="0"/>
              <a:t> ze zahraničních IP adres</a:t>
            </a:r>
          </a:p>
          <a:p>
            <a:r>
              <a:rPr lang="cs-CZ" dirty="0" smtClean="0"/>
              <a:t>problém s nasazením robotů na stahování obsahu </a:t>
            </a:r>
            <a:r>
              <a:rPr lang="en-US" dirty="0" smtClean="0"/>
              <a:t>&gt;&gt; </a:t>
            </a:r>
            <a:r>
              <a:rPr lang="cs-CZ" dirty="0" smtClean="0"/>
              <a:t>zablokování přístup k </a:t>
            </a:r>
            <a:r>
              <a:rPr lang="cs-CZ" dirty="0" err="1" smtClean="0"/>
              <a:t>ebrary</a:t>
            </a:r>
            <a:r>
              <a:rPr lang="cs-CZ" dirty="0" smtClean="0"/>
              <a:t> pro všechny uživatele NK ČR</a:t>
            </a:r>
          </a:p>
          <a:p>
            <a:endParaRPr lang="cs-CZ" dirty="0" smtClean="0"/>
          </a:p>
          <a:p>
            <a:r>
              <a:rPr lang="cs-CZ" dirty="0" err="1" smtClean="0"/>
              <a:t>ebrary</a:t>
            </a:r>
            <a:r>
              <a:rPr lang="cs-CZ" dirty="0" smtClean="0"/>
              <a:t> je „ideálním“ </a:t>
            </a:r>
            <a:r>
              <a:rPr lang="cs-CZ" dirty="0" err="1" smtClean="0"/>
              <a:t>indiktátorem</a:t>
            </a:r>
            <a:r>
              <a:rPr lang="cs-CZ" dirty="0" smtClean="0"/>
              <a:t> výpadků vzdáleného přístupu</a:t>
            </a:r>
          </a:p>
          <a:p>
            <a:r>
              <a:rPr lang="cs-CZ" dirty="0" smtClean="0"/>
              <a:t>díky </a:t>
            </a:r>
            <a:r>
              <a:rPr lang="cs-CZ" dirty="0" err="1" smtClean="0"/>
              <a:t>ebrary</a:t>
            </a:r>
            <a:r>
              <a:rPr lang="cs-CZ" dirty="0" smtClean="0"/>
              <a:t> a dalším EIZ si někteří uživatelé dávají svá čtenářská konta „do pořádku“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033074" cy="511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4713" y="1412776"/>
            <a:ext cx="6999287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137" y="332656"/>
            <a:ext cx="8551863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4987" y="332656"/>
            <a:ext cx="8609013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Výpůjčky z </a:t>
            </a:r>
            <a:r>
              <a:rPr lang="cs-CZ" dirty="0" err="1" smtClean="0"/>
              <a:t>ebrary</a:t>
            </a:r>
            <a:r>
              <a:rPr lang="cs-CZ" dirty="0" smtClean="0"/>
              <a:t> od 11/2012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podmínkou je, aby byl na počítači, čtečce nebo jiném přenosném zařízení nainstalován Adobe Digital </a:t>
            </a:r>
            <a:r>
              <a:rPr lang="cs-CZ" dirty="0" err="1" smtClean="0"/>
              <a:t>Editions</a:t>
            </a:r>
            <a:endParaRPr lang="cs-CZ" dirty="0" smtClean="0"/>
          </a:p>
          <a:p>
            <a:r>
              <a:rPr lang="cs-CZ" dirty="0" smtClean="0"/>
              <a:t>na zařízeních Apple je možné použít  </a:t>
            </a:r>
            <a:r>
              <a:rPr lang="cs-CZ" dirty="0" err="1" smtClean="0"/>
              <a:t>Bluefire</a:t>
            </a:r>
            <a:r>
              <a:rPr lang="cs-CZ" dirty="0" smtClean="0"/>
              <a:t> </a:t>
            </a:r>
            <a:r>
              <a:rPr lang="cs-CZ" dirty="0" err="1" smtClean="0"/>
              <a:t>Reader</a:t>
            </a:r>
            <a:endParaRPr lang="cs-CZ" dirty="0" smtClean="0"/>
          </a:p>
          <a:p>
            <a:r>
              <a:rPr lang="cs-CZ" dirty="0" err="1" smtClean="0"/>
              <a:t>ebrary</a:t>
            </a:r>
            <a:r>
              <a:rPr lang="cs-CZ" dirty="0" smtClean="0"/>
              <a:t> má i vlastní aplikace pro </a:t>
            </a:r>
            <a:r>
              <a:rPr lang="cs-CZ" dirty="0" err="1" smtClean="0"/>
              <a:t>iOS</a:t>
            </a:r>
            <a:r>
              <a:rPr lang="cs-CZ" dirty="0" smtClean="0"/>
              <a:t> a Android</a:t>
            </a:r>
          </a:p>
          <a:p>
            <a:r>
              <a:rPr lang="cs-CZ" dirty="0" smtClean="0"/>
              <a:t>pro výpůjčky nejsou k dispozici všechny knihy v </a:t>
            </a:r>
            <a:r>
              <a:rPr lang="cs-CZ" dirty="0" err="1" smtClean="0"/>
              <a:t>ebrary</a:t>
            </a:r>
            <a:r>
              <a:rPr lang="cs-CZ" dirty="0" smtClean="0"/>
              <a:t>, nelze předem poznat, zda bude možné knihu vypůjčit</a:t>
            </a:r>
          </a:p>
          <a:p>
            <a:endParaRPr lang="cs-CZ" dirty="0" smtClean="0"/>
          </a:p>
          <a:p>
            <a:r>
              <a:rPr lang="cs-CZ" dirty="0" smtClean="0"/>
              <a:t>pro vypůjčení je nutné se nejprve identifikovat pomocí přihlašovacího  jména a hesla z NKC/SLK</a:t>
            </a:r>
          </a:p>
          <a:p>
            <a:r>
              <a:rPr lang="cs-CZ" dirty="0" smtClean="0"/>
              <a:t>doba výpůjčky je 14 dnů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Výpůjčky z </a:t>
            </a:r>
            <a:r>
              <a:rPr lang="cs-CZ" dirty="0" err="1" smtClean="0"/>
              <a:t>ebrary</a:t>
            </a:r>
            <a:r>
              <a:rPr lang="cs-CZ" dirty="0" smtClean="0"/>
              <a:t> od 11/2012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po uplynutí výpůjčky se e-kniha sama „vrátí“</a:t>
            </a:r>
          </a:p>
          <a:p>
            <a:r>
              <a:rPr lang="cs-CZ" dirty="0" smtClean="0"/>
              <a:t>vypůjčené knihy je možné vrátit i v předstihu</a:t>
            </a:r>
          </a:p>
          <a:p>
            <a:r>
              <a:rPr lang="cs-CZ" dirty="0" smtClean="0"/>
              <a:t>souběžně může mít uživatel vypůjčených max. 10 e-knih</a:t>
            </a:r>
          </a:p>
          <a:p>
            <a:r>
              <a:rPr lang="cs-CZ" dirty="0" smtClean="0"/>
              <a:t>tutéž knihu si jeden uživatel může souběžně vypůjčit na více zařízení (počítač, notebook, </a:t>
            </a:r>
            <a:r>
              <a:rPr lang="cs-CZ" dirty="0" err="1" smtClean="0"/>
              <a:t>iPad</a:t>
            </a:r>
            <a:r>
              <a:rPr lang="cs-CZ" dirty="0" smtClean="0"/>
              <a:t> atd.), podmínkou je, aby se na všech zařízeních autorizoval jedním Adobe ID, v tomto případě běží všem souběžným výpůjčkám jednoho titulu jedna shodná výpůjční lhůta, která odpovídá lhůta první výpůjčky tohoto titulu</a:t>
            </a:r>
          </a:p>
          <a:p>
            <a:r>
              <a:rPr lang="cs-CZ" dirty="0" smtClean="0"/>
              <a:t>až na výjimky je možné, aby vypůjčené e-knihy četli online i další uživatelé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Výpůjčky z </a:t>
            </a:r>
            <a:r>
              <a:rPr lang="cs-CZ" dirty="0" err="1" smtClean="0"/>
              <a:t>ebrary</a:t>
            </a:r>
            <a:r>
              <a:rPr lang="cs-CZ" dirty="0" smtClean="0"/>
              <a:t> od 11/2012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při opakovaných výpůjčkách se může stát, že knihu  není možné bezprostředně po vrácení znovu vypůjčit -  vzhledem k aktualizaci údajů na serveru Adobe by maximální odstup mezi vrácením a dalším vypůjčením měla být 1 hodina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0763" y="404664"/>
            <a:ext cx="8123237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539552" y="2996952"/>
          <a:ext cx="82296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smtClean="0">
                          <a:solidFill>
                            <a:schemeClr val="tx1"/>
                          </a:solidFill>
                        </a:rPr>
                        <a:t>Pages viewed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Pages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copied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Pages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</a:rPr>
                        <a:t>printed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3-11/2011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446 787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5611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11305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Statistiky výpůjček z </a:t>
            </a:r>
            <a:r>
              <a:rPr lang="cs-CZ" dirty="0" err="1" smtClean="0"/>
              <a:t>ebrary</a:t>
            </a:r>
            <a:r>
              <a:rPr lang="cs-CZ" dirty="0" smtClean="0"/>
              <a:t> – od 3/2012</a:t>
            </a:r>
            <a:endParaRPr lang="cs-CZ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539552" y="1412776"/>
          <a:ext cx="7200801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234"/>
                <a:gridCol w="2436270"/>
                <a:gridCol w="2664297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cs-CZ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Chapter</a:t>
                      </a:r>
                      <a:r>
                        <a:rPr kumimoji="0" lang="cs-CZ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cs-CZ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Range</a:t>
                      </a:r>
                      <a:r>
                        <a:rPr kumimoji="0" lang="cs-CZ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cs-CZ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downloads</a:t>
                      </a:r>
                      <a:endParaRPr kumimoji="0" lang="cs-CZ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cs-CZ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Full</a:t>
                      </a:r>
                      <a:r>
                        <a:rPr kumimoji="0" lang="cs-CZ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text </a:t>
                      </a:r>
                      <a:r>
                        <a:rPr kumimoji="0" lang="cs-CZ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downloads</a:t>
                      </a:r>
                      <a:endParaRPr kumimoji="0" lang="cs-CZ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3-11/2012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6 128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2 068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brary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0"/>
            <a:ext cx="6392862" cy="6575425"/>
          </a:xfrm>
          <a:prstGeom prst="rect">
            <a:avLst/>
          </a:prstGeom>
          <a:noFill/>
        </p:spPr>
      </p:pic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2555875" y="4652963"/>
            <a:ext cx="720725" cy="431800"/>
          </a:xfrm>
          <a:prstGeom prst="ellips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ebrary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8748712" cy="5561013"/>
          </a:xfrm>
          <a:prstGeom prst="rect">
            <a:avLst/>
          </a:prstGeom>
          <a:noFill/>
        </p:spPr>
      </p:pic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1619250" y="4365625"/>
            <a:ext cx="720725" cy="431800"/>
          </a:xfrm>
          <a:prstGeom prst="ellips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V="1">
            <a:off x="2411413" y="3429000"/>
            <a:ext cx="2447925" cy="1008063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brary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8820150" cy="5592763"/>
          </a:xfrm>
          <a:prstGeom prst="rect">
            <a:avLst/>
          </a:prstGeom>
          <a:noFill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300788" y="3284538"/>
            <a:ext cx="26654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>
                <a:solidFill>
                  <a:srgbClr val="800000"/>
                </a:solidFill>
              </a:rPr>
              <a:t>vypůjčení e-knihy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211638" y="1916113"/>
            <a:ext cx="45386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>
                <a:solidFill>
                  <a:srgbClr val="800000"/>
                </a:solidFill>
              </a:rPr>
              <a:t>uložení max. 40 stran v ve formátu pdf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4211638" y="3284538"/>
            <a:ext cx="4608512" cy="1512887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4211638" y="1844675"/>
            <a:ext cx="4608512" cy="144145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ebrary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549275"/>
            <a:ext cx="6438900" cy="5638800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859338" y="3068638"/>
            <a:ext cx="26654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>
                <a:solidFill>
                  <a:srgbClr val="800000"/>
                </a:solidFill>
              </a:rPr>
              <a:t>vypůjčení e-knihy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403350" y="2924175"/>
            <a:ext cx="6192838" cy="2665413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ebrary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8315325" cy="5743575"/>
          </a:xfrm>
          <a:prstGeom prst="rect">
            <a:avLst/>
          </a:prstGeom>
          <a:noFill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724525" y="3933825"/>
            <a:ext cx="1727200" cy="360363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116013" y="3716338"/>
            <a:ext cx="2087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11188" y="3716338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476375" y="3284538"/>
            <a:ext cx="29718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>
                <a:solidFill>
                  <a:srgbClr val="800000"/>
                </a:solidFill>
              </a:rPr>
              <a:t>na počítači již musí být nainstalovaný program Adobe Digital Editions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H="1" flipV="1">
            <a:off x="3995738" y="3789363"/>
            <a:ext cx="1584325" cy="2873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ebrary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76250"/>
            <a:ext cx="8785225" cy="5749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ebrary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04813"/>
            <a:ext cx="8713787" cy="585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ebrary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82575"/>
            <a:ext cx="8642350" cy="6184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výpůjčky z </a:t>
            </a:r>
            <a:r>
              <a:rPr lang="cs-CZ" dirty="0" err="1" smtClean="0"/>
              <a:t>ebrary</a:t>
            </a:r>
            <a:r>
              <a:rPr lang="cs-CZ" dirty="0" smtClean="0"/>
              <a:t> prostřednictvím speciální aplikace </a:t>
            </a:r>
            <a:r>
              <a:rPr lang="cs-CZ" dirty="0" err="1" smtClean="0"/>
              <a:t>ebrary</a:t>
            </a:r>
            <a:r>
              <a:rPr lang="cs-CZ" dirty="0" smtClean="0"/>
              <a:t> pro </a:t>
            </a:r>
            <a:r>
              <a:rPr lang="cs-CZ" dirty="0" err="1" smtClean="0"/>
              <a:t>iPad</a:t>
            </a:r>
            <a:endParaRPr lang="cs-CZ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75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1225"/>
            <a:ext cx="9144000" cy="59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ál 2"/>
          <p:cNvSpPr/>
          <p:nvPr/>
        </p:nvSpPr>
        <p:spPr>
          <a:xfrm>
            <a:off x="8460432" y="1220316"/>
            <a:ext cx="64807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179512" y="40466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rgbClr val="C00000"/>
                </a:solidFill>
              </a:rPr>
              <a:t>Přihlášení do </a:t>
            </a:r>
            <a:r>
              <a:rPr lang="cs-CZ" sz="2000" b="1" dirty="0" err="1" smtClean="0">
                <a:solidFill>
                  <a:srgbClr val="C00000"/>
                </a:solidFill>
              </a:rPr>
              <a:t>ebrary</a:t>
            </a:r>
            <a:r>
              <a:rPr lang="cs-CZ" sz="2000" b="1" dirty="0" smtClean="0">
                <a:solidFill>
                  <a:srgbClr val="C00000"/>
                </a:solidFill>
              </a:rPr>
              <a:t> pomocí přihlašovacího jména a hesla z NKC/SLK</a:t>
            </a:r>
            <a:endParaRPr lang="cs-CZ" sz="2000" b="1" dirty="0">
              <a:solidFill>
                <a:srgbClr val="C00000"/>
              </a:solidFill>
            </a:endParaRPr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8172400" y="773996"/>
            <a:ext cx="432048" cy="35074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 descr="2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70" y="3068960"/>
            <a:ext cx="6625998" cy="28068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Přímá spojnice se šipkou 9"/>
          <p:cNvCxnSpPr/>
          <p:nvPr/>
        </p:nvCxnSpPr>
        <p:spPr>
          <a:xfrm flipH="1">
            <a:off x="6372200" y="1556792"/>
            <a:ext cx="2232248" cy="20882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53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3" y="762280"/>
            <a:ext cx="9144000" cy="60182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ál 2"/>
          <p:cNvSpPr/>
          <p:nvPr/>
        </p:nvSpPr>
        <p:spPr>
          <a:xfrm>
            <a:off x="7914723" y="1108377"/>
            <a:ext cx="64807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2843808" y="4149080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solidFill>
                  <a:srgbClr val="C00000"/>
                </a:solidFill>
              </a:rPr>
              <a:t>My </a:t>
            </a:r>
            <a:r>
              <a:rPr lang="cs-CZ" sz="2400" b="1" dirty="0" err="1" smtClean="0">
                <a:solidFill>
                  <a:srgbClr val="C00000"/>
                </a:solidFill>
              </a:rPr>
              <a:t>Settings</a:t>
            </a:r>
            <a:r>
              <a:rPr lang="cs-CZ" sz="2400" dirty="0" smtClean="0">
                <a:solidFill>
                  <a:srgbClr val="C00000"/>
                </a:solidFill>
              </a:rPr>
              <a:t>  </a:t>
            </a:r>
            <a:r>
              <a:rPr lang="en-US" sz="2400" dirty="0" smtClean="0">
                <a:solidFill>
                  <a:srgbClr val="C00000"/>
                </a:solidFill>
              </a:rPr>
              <a:t>&gt;&gt; </a:t>
            </a:r>
            <a:r>
              <a:rPr lang="cs-CZ" sz="2400" dirty="0" smtClean="0">
                <a:solidFill>
                  <a:srgbClr val="C00000"/>
                </a:solidFill>
              </a:rPr>
              <a:t> tlačítko </a:t>
            </a:r>
            <a:r>
              <a:rPr lang="cs-CZ" sz="2400" b="1" dirty="0" smtClean="0">
                <a:solidFill>
                  <a:srgbClr val="C00000"/>
                </a:solidFill>
              </a:rPr>
              <a:t>Log In </a:t>
            </a:r>
            <a:r>
              <a:rPr lang="cs-CZ" sz="2400" dirty="0" smtClean="0">
                <a:solidFill>
                  <a:srgbClr val="C00000"/>
                </a:solidFill>
              </a:rPr>
              <a:t>pro propojení </a:t>
            </a:r>
            <a:r>
              <a:rPr lang="cs-CZ" sz="2400" dirty="0" err="1" smtClean="0">
                <a:solidFill>
                  <a:srgbClr val="C00000"/>
                </a:solidFill>
              </a:rPr>
              <a:t>ebrary</a:t>
            </a:r>
            <a:r>
              <a:rPr lang="cs-CZ" sz="2400" dirty="0" smtClean="0">
                <a:solidFill>
                  <a:srgbClr val="C00000"/>
                </a:solidFill>
              </a:rPr>
              <a:t> s účtem u </a:t>
            </a:r>
            <a:r>
              <a:rPr lang="cs-CZ" sz="2400" dirty="0" err="1" smtClean="0">
                <a:solidFill>
                  <a:srgbClr val="C00000"/>
                </a:solidFill>
              </a:rPr>
              <a:t>Facebooku</a:t>
            </a:r>
            <a:endParaRPr lang="cs-CZ" sz="2400" b="1" dirty="0">
              <a:solidFill>
                <a:srgbClr val="C00000"/>
              </a:solidFill>
            </a:endParaRPr>
          </a:p>
        </p:txBody>
      </p:sp>
      <p:cxnSp>
        <p:nvCxnSpPr>
          <p:cNvPr id="7" name="Přímá spojnice se šipkou 6"/>
          <p:cNvCxnSpPr/>
          <p:nvPr/>
        </p:nvCxnSpPr>
        <p:spPr>
          <a:xfrm flipH="1">
            <a:off x="3851920" y="1484784"/>
            <a:ext cx="4293368" cy="18722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55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975"/>
            <a:ext cx="9144000" cy="5986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21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ál 2"/>
          <p:cNvSpPr/>
          <p:nvPr/>
        </p:nvSpPr>
        <p:spPr>
          <a:xfrm>
            <a:off x="539552" y="2924944"/>
            <a:ext cx="1152128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061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8" y="-49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1403648" y="4869160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P</a:t>
            </a:r>
            <a:r>
              <a:rPr lang="cs-CZ" sz="2400" b="1" dirty="0" err="1" smtClean="0">
                <a:solidFill>
                  <a:srgbClr val="C00000"/>
                </a:solidFill>
              </a:rPr>
              <a:t>řihlášení</a:t>
            </a:r>
            <a:r>
              <a:rPr lang="cs-CZ" sz="2400" b="1" dirty="0" smtClean="0">
                <a:solidFill>
                  <a:srgbClr val="C00000"/>
                </a:solidFill>
              </a:rPr>
              <a:t> do aplikaci </a:t>
            </a:r>
            <a:r>
              <a:rPr lang="cs-CZ" sz="2400" b="1" dirty="0" err="1" smtClean="0">
                <a:solidFill>
                  <a:srgbClr val="C00000"/>
                </a:solidFill>
              </a:rPr>
              <a:t>ebrary</a:t>
            </a:r>
            <a:r>
              <a:rPr lang="cs-CZ" sz="2400" b="1" dirty="0" smtClean="0">
                <a:solidFill>
                  <a:srgbClr val="C00000"/>
                </a:solidFill>
              </a:rPr>
              <a:t> pomocí účtu na </a:t>
            </a:r>
            <a:r>
              <a:rPr lang="cs-CZ" sz="2400" b="1" dirty="0" err="1" smtClean="0">
                <a:solidFill>
                  <a:srgbClr val="C00000"/>
                </a:solidFill>
              </a:rPr>
              <a:t>Facebooku</a:t>
            </a:r>
            <a:endParaRPr lang="cs-CZ" sz="2400" b="1" dirty="0">
              <a:solidFill>
                <a:srgbClr val="C00000"/>
              </a:solidFill>
            </a:endParaRPr>
          </a:p>
        </p:txBody>
      </p:sp>
      <p:cxnSp>
        <p:nvCxnSpPr>
          <p:cNvPr id="5" name="Přímá spojnice se šipkou 4"/>
          <p:cNvCxnSpPr/>
          <p:nvPr/>
        </p:nvCxnSpPr>
        <p:spPr>
          <a:xfrm flipH="1">
            <a:off x="7524328" y="5238492"/>
            <a:ext cx="792088" cy="107082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02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ál 2"/>
          <p:cNvSpPr/>
          <p:nvPr/>
        </p:nvSpPr>
        <p:spPr>
          <a:xfrm>
            <a:off x="6300192" y="692696"/>
            <a:ext cx="86409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43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2411760" y="3861048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zadání Adobe ID nebo vytvoření nového </a:t>
            </a:r>
            <a:r>
              <a:rPr lang="cs-CZ" sz="2000" b="1" dirty="0" smtClean="0">
                <a:solidFill>
                  <a:srgbClr val="C00000"/>
                </a:solidFill>
              </a:rPr>
              <a:t>Adobe</a:t>
            </a:r>
            <a:r>
              <a:rPr lang="cs-CZ" b="1" dirty="0" smtClean="0">
                <a:solidFill>
                  <a:srgbClr val="C00000"/>
                </a:solidFill>
              </a:rPr>
              <a:t> ID </a:t>
            </a:r>
            <a:endParaRPr lang="cs-CZ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1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546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3059832" y="458112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informace o autorizaci aplikace </a:t>
            </a:r>
            <a:r>
              <a:rPr lang="cs-CZ" dirty="0" err="1" smtClean="0">
                <a:solidFill>
                  <a:srgbClr val="C00000"/>
                </a:solidFill>
              </a:rPr>
              <a:t>ebrary</a:t>
            </a:r>
            <a:r>
              <a:rPr lang="cs-CZ" dirty="0" smtClean="0">
                <a:solidFill>
                  <a:srgbClr val="C00000"/>
                </a:solidFill>
              </a:rPr>
              <a:t> je možné ověřit přímo v aplikaci </a:t>
            </a:r>
            <a:r>
              <a:rPr lang="cs-CZ" dirty="0" err="1" smtClean="0">
                <a:solidFill>
                  <a:srgbClr val="C00000"/>
                </a:solidFill>
              </a:rPr>
              <a:t>ebrary</a:t>
            </a:r>
            <a:r>
              <a:rPr lang="cs-CZ" dirty="0" smtClean="0">
                <a:solidFill>
                  <a:srgbClr val="C00000"/>
                </a:solidFill>
              </a:rPr>
              <a:t> na </a:t>
            </a:r>
            <a:r>
              <a:rPr lang="cs-CZ" dirty="0" err="1" smtClean="0">
                <a:solidFill>
                  <a:srgbClr val="C00000"/>
                </a:solidFill>
              </a:rPr>
              <a:t>iPadu</a:t>
            </a:r>
            <a:r>
              <a:rPr lang="cs-CZ" dirty="0" smtClean="0">
                <a:solidFill>
                  <a:srgbClr val="C00000"/>
                </a:solidFill>
              </a:rPr>
              <a:t>, v části </a:t>
            </a:r>
            <a:r>
              <a:rPr lang="cs-CZ" b="1" dirty="0" err="1" smtClean="0">
                <a:solidFill>
                  <a:srgbClr val="C00000"/>
                </a:solidFill>
              </a:rPr>
              <a:t>Settings</a:t>
            </a:r>
            <a:endParaRPr lang="cs-CZ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2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395536" y="573325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přehled vypůjčených knih</a:t>
            </a:r>
            <a:endParaRPr lang="cs-CZ" dirty="0">
              <a:solidFill>
                <a:srgbClr val="C00000"/>
              </a:solidFill>
            </a:endParaRPr>
          </a:p>
        </p:txBody>
      </p:sp>
      <p:cxnSp>
        <p:nvCxnSpPr>
          <p:cNvPr id="5" name="Přímá spojnice se šipkou 4"/>
          <p:cNvCxnSpPr/>
          <p:nvPr/>
        </p:nvCxnSpPr>
        <p:spPr>
          <a:xfrm>
            <a:off x="2663788" y="6102588"/>
            <a:ext cx="180020" cy="27874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/>
          <p:cNvSpPr txBox="1"/>
          <p:nvPr/>
        </p:nvSpPr>
        <p:spPr>
          <a:xfrm>
            <a:off x="3707904" y="573732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vyhledávání v </a:t>
            </a:r>
            <a:r>
              <a:rPr lang="cs-CZ" dirty="0" err="1" smtClean="0">
                <a:solidFill>
                  <a:srgbClr val="C00000"/>
                </a:solidFill>
              </a:rPr>
              <a:t>ebrary</a:t>
            </a:r>
            <a:endParaRPr lang="cs-CZ" dirty="0">
              <a:solidFill>
                <a:srgbClr val="C00000"/>
              </a:solidFill>
            </a:endParaRPr>
          </a:p>
        </p:txBody>
      </p:sp>
      <p:cxnSp>
        <p:nvCxnSpPr>
          <p:cNvPr id="8" name="Přímá spojnice se šipkou 7"/>
          <p:cNvCxnSpPr/>
          <p:nvPr/>
        </p:nvCxnSpPr>
        <p:spPr>
          <a:xfrm flipH="1">
            <a:off x="4211960" y="6106657"/>
            <a:ext cx="144016" cy="27467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7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1907704" y="4581128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vyhledanou knihu je možné na </a:t>
            </a:r>
            <a:r>
              <a:rPr lang="cs-CZ" sz="2000" b="1" dirty="0" err="1" smtClean="0"/>
              <a:t>iPadu</a:t>
            </a:r>
            <a:r>
              <a:rPr lang="cs-CZ" sz="2000" b="1" dirty="0" smtClean="0"/>
              <a:t> online číst nebo si ji na </a:t>
            </a:r>
            <a:r>
              <a:rPr lang="cs-CZ" sz="2000" b="1" dirty="0" err="1" smtClean="0"/>
              <a:t>iPad</a:t>
            </a:r>
            <a:r>
              <a:rPr lang="cs-CZ" sz="2000" b="1" dirty="0" smtClean="0"/>
              <a:t> na 14 dnů vypůjčit</a:t>
            </a:r>
            <a:endParaRPr lang="cs-CZ" sz="2000" b="1" dirty="0"/>
          </a:p>
        </p:txBody>
      </p:sp>
      <p:sp>
        <p:nvSpPr>
          <p:cNvPr id="4" name="Ovál 3"/>
          <p:cNvSpPr/>
          <p:nvPr/>
        </p:nvSpPr>
        <p:spPr>
          <a:xfrm>
            <a:off x="8388424" y="5589240"/>
            <a:ext cx="755576" cy="9361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34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rázek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3347864" y="4581128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vypůjčená kniha obsahuje informaci o termínu vrácení, knihu je možné předčasně vrátit </a:t>
            </a:r>
            <a:endParaRPr lang="cs-CZ" b="1" dirty="0">
              <a:solidFill>
                <a:srgbClr val="C00000"/>
              </a:solidFill>
            </a:endParaRPr>
          </a:p>
        </p:txBody>
      </p:sp>
      <p:cxnSp>
        <p:nvCxnSpPr>
          <p:cNvPr id="5" name="Přímá spojnice se šipkou 4"/>
          <p:cNvCxnSpPr/>
          <p:nvPr/>
        </p:nvCxnSpPr>
        <p:spPr>
          <a:xfrm flipV="1">
            <a:off x="5796136" y="3573016"/>
            <a:ext cx="360040" cy="86409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>
            <a:off x="8100392" y="5227459"/>
            <a:ext cx="432048" cy="72182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27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dirty="0" smtClean="0"/>
              <a:t>veskrze pozitivní </a:t>
            </a:r>
          </a:p>
          <a:p>
            <a:r>
              <a:rPr lang="cs-CZ" dirty="0" smtClean="0"/>
              <a:t>díky zařazení do NKC (resp. SKC) jsou e-knihy pro uživatele snadno přístupné a </a:t>
            </a:r>
            <a:r>
              <a:rPr lang="cs-CZ" dirty="0" err="1" smtClean="0"/>
              <a:t>nalezitelné</a:t>
            </a:r>
            <a:endParaRPr lang="cs-CZ" dirty="0" smtClean="0"/>
          </a:p>
          <a:p>
            <a:r>
              <a:rPr lang="cs-CZ" dirty="0" smtClean="0"/>
              <a:t>statistiky těší, bohužel neukazují, odkud uživatelé do </a:t>
            </a:r>
            <a:r>
              <a:rPr lang="cs-CZ" dirty="0" err="1" smtClean="0"/>
              <a:t>ebrary</a:t>
            </a:r>
            <a:r>
              <a:rPr lang="cs-CZ" dirty="0" smtClean="0"/>
              <a:t> vstupují (z NKC, SKC, </a:t>
            </a:r>
            <a:r>
              <a:rPr lang="cs-CZ" dirty="0" err="1" smtClean="0"/>
              <a:t>ebrary</a:t>
            </a:r>
            <a:r>
              <a:rPr lang="cs-CZ" dirty="0" smtClean="0"/>
              <a:t>, mobilních aplikací atd.)</a:t>
            </a:r>
          </a:p>
          <a:p>
            <a:r>
              <a:rPr lang="cs-CZ" dirty="0" smtClean="0"/>
              <a:t>výpůjčky z </a:t>
            </a:r>
            <a:r>
              <a:rPr lang="cs-CZ" dirty="0" err="1" smtClean="0"/>
              <a:t>ebrary</a:t>
            </a:r>
            <a:r>
              <a:rPr lang="cs-CZ" dirty="0" smtClean="0"/>
              <a:t> se „chytly“</a:t>
            </a:r>
          </a:p>
          <a:p>
            <a:r>
              <a:rPr lang="cs-CZ" dirty="0" smtClean="0"/>
              <a:t>i stížnosti při výpadku vzdáleného přístup jsou vlastně pozitivní </a:t>
            </a:r>
          </a:p>
          <a:p>
            <a:r>
              <a:rPr lang="cs-CZ" dirty="0" smtClean="0"/>
              <a:t>knihu vyřazenou z nabídky </a:t>
            </a:r>
            <a:r>
              <a:rPr lang="cs-CZ" dirty="0" err="1" smtClean="0"/>
              <a:t>ebrary</a:t>
            </a:r>
            <a:r>
              <a:rPr lang="cs-CZ" dirty="0" smtClean="0"/>
              <a:t> je v některých případech možné koupit prostřednictvím PDA nebo v tištěné podobě</a:t>
            </a:r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jsou i negativní?</a:t>
            </a:r>
          </a:p>
          <a:p>
            <a:r>
              <a:rPr lang="cs-CZ" dirty="0" err="1" smtClean="0"/>
              <a:t>ebrary</a:t>
            </a:r>
            <a:r>
              <a:rPr lang="cs-CZ" dirty="0" smtClean="0"/>
              <a:t> předem neinformuje, které knihy z nabídky „zmizí“ </a:t>
            </a:r>
          </a:p>
          <a:p>
            <a:r>
              <a:rPr lang="cs-CZ" dirty="0" smtClean="0"/>
              <a:t>nedaří se vždy 100% koordinovat odstraňování záznamů přímo z </a:t>
            </a:r>
            <a:r>
              <a:rPr lang="cs-CZ" dirty="0" err="1" smtClean="0"/>
              <a:t>ebrary</a:t>
            </a:r>
            <a:r>
              <a:rPr lang="cs-CZ" dirty="0" smtClean="0"/>
              <a:t> s aktualizací v NKC</a:t>
            </a:r>
          </a:p>
          <a:p>
            <a:r>
              <a:rPr lang="cs-CZ" dirty="0" smtClean="0"/>
              <a:t>část knih není určena pro výpůjčky</a:t>
            </a:r>
          </a:p>
          <a:p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zkušenosti s </a:t>
            </a:r>
            <a:r>
              <a:rPr lang="cs-CZ" dirty="0" err="1" smtClean="0"/>
              <a:t>ebrary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informace o možnosti kupovat e-knihy formou Patron </a:t>
            </a:r>
            <a:r>
              <a:rPr lang="cs-CZ" dirty="0" err="1" smtClean="0"/>
              <a:t>Driven</a:t>
            </a:r>
            <a:r>
              <a:rPr lang="cs-CZ" dirty="0" smtClean="0"/>
              <a:t> </a:t>
            </a:r>
            <a:r>
              <a:rPr lang="cs-CZ" dirty="0" err="1" smtClean="0"/>
              <a:t>Acquisition</a:t>
            </a:r>
            <a:r>
              <a:rPr lang="cs-CZ" dirty="0" smtClean="0"/>
              <a:t> (PDA) od konce roku 2011</a:t>
            </a:r>
          </a:p>
          <a:p>
            <a:r>
              <a:rPr lang="cs-CZ" dirty="0" smtClean="0"/>
              <a:t>reálný začátek (tj. výběr vhodných titulů) nakonec po několika odloženích až v dubnu 2012</a:t>
            </a:r>
          </a:p>
          <a:p>
            <a:r>
              <a:rPr lang="cs-CZ" dirty="0" smtClean="0"/>
              <a:t>byla určena částka pro výběr titulů v rámci PDA, minimální částka pro zahájení PDA výběru je stanovena firmou EBSCO na 2.500,- USD</a:t>
            </a:r>
          </a:p>
          <a:p>
            <a:r>
              <a:rPr lang="cs-CZ" dirty="0" smtClean="0"/>
              <a:t>zvolená licence: přístup pouze pro jednoho uživatele souběžně</a:t>
            </a:r>
          </a:p>
          <a:p>
            <a:r>
              <a:rPr lang="cs-CZ" dirty="0" smtClean="0"/>
              <a:t>knihy vybíralo 5 pracovníků Odd. doplňování zahraniční literatury a Odboru služeb, pouze 1 pracovník s právem schválit definitivně výběr každého titulu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EBSCO PDA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707904" y="6365557"/>
            <a:ext cx="54360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/>
              <a:t>Mgr. Světlana </a:t>
            </a:r>
            <a:r>
              <a:rPr lang="cs-CZ" sz="1400" i="1" dirty="0" err="1" smtClean="0"/>
              <a:t>Knollová</a:t>
            </a:r>
            <a:r>
              <a:rPr lang="cs-CZ" sz="1400" i="1" dirty="0" smtClean="0"/>
              <a:t>. Elektronické knihy z pohledu akvizitéra. </a:t>
            </a:r>
            <a:r>
              <a:rPr lang="cs-CZ" sz="1200" i="1" dirty="0" smtClean="0"/>
              <a:t>Jak na to?</a:t>
            </a:r>
          </a:p>
          <a:p>
            <a:r>
              <a:rPr lang="cs-CZ" sz="1200" i="1" dirty="0" smtClean="0"/>
              <a:t>NTK 20.11.2012 </a:t>
            </a:r>
            <a:endParaRPr lang="cs-CZ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celkem jsme vybrali 69 titulů</a:t>
            </a:r>
          </a:p>
          <a:p>
            <a:r>
              <a:rPr lang="cs-CZ" dirty="0" smtClean="0"/>
              <a:t>u každého titulu ověřována jeho dostupnost ve fondu NK ČR</a:t>
            </a:r>
          </a:p>
          <a:p>
            <a:r>
              <a:rPr lang="cs-CZ" dirty="0" smtClean="0"/>
              <a:t>drobné počáteční problémy:</a:t>
            </a:r>
          </a:p>
          <a:p>
            <a:pPr lvl="1"/>
            <a:r>
              <a:rPr lang="cs-CZ" dirty="0" smtClean="0"/>
              <a:t>každý pracovník, který se měl na výběru podílet, se musel registrovat na stránkách EBSCO, delší časová prodleva před obdržením přístupových hesel</a:t>
            </a:r>
          </a:p>
          <a:p>
            <a:pPr lvl="1"/>
            <a:r>
              <a:rPr lang="cs-CZ" dirty="0" smtClean="0"/>
              <a:t>ovládání modulu pro výběr titulů</a:t>
            </a:r>
          </a:p>
          <a:p>
            <a:pPr lvl="1"/>
            <a:r>
              <a:rPr lang="cs-CZ" dirty="0" smtClean="0"/>
              <a:t>slučování jednotlivých seznamů vybraných titulů</a:t>
            </a:r>
          </a:p>
          <a:p>
            <a:r>
              <a:rPr lang="cs-CZ" dirty="0" smtClean="0"/>
              <a:t>záznamy vybraných knih v MARC staženy ze stránek OCLC </a:t>
            </a:r>
            <a:r>
              <a:rPr lang="en-US" dirty="0" smtClean="0"/>
              <a:t> &gt;&gt; p</a:t>
            </a:r>
            <a:r>
              <a:rPr lang="cs-CZ" dirty="0" err="1" smtClean="0"/>
              <a:t>řidány</a:t>
            </a:r>
            <a:r>
              <a:rPr lang="cs-CZ" dirty="0" smtClean="0"/>
              <a:t> do NKC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EBSCO PDA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707904" y="6365557"/>
            <a:ext cx="54360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/>
              <a:t>Mgr. Světlana </a:t>
            </a:r>
            <a:r>
              <a:rPr lang="cs-CZ" sz="1400" i="1" dirty="0" err="1" smtClean="0"/>
              <a:t>Knollová</a:t>
            </a:r>
            <a:r>
              <a:rPr lang="cs-CZ" sz="1400" i="1" dirty="0" smtClean="0"/>
              <a:t>. Elektronické knihy z pohledu akvizitéra. </a:t>
            </a:r>
            <a:r>
              <a:rPr lang="cs-CZ" sz="1200" i="1" dirty="0" smtClean="0"/>
              <a:t>Jak na to?</a:t>
            </a:r>
          </a:p>
          <a:p>
            <a:r>
              <a:rPr lang="cs-CZ" sz="1200" i="1" dirty="0" smtClean="0"/>
              <a:t>NTK 20.11.2012 </a:t>
            </a:r>
            <a:endParaRPr lang="cs-CZ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Podmínky, při nichž  se publikace ze seznamu PDA považuje za nakoupenou: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sz="2600" dirty="0" smtClean="0"/>
              <a:t>uživatel prohlíží e-knihu 10 minut během jednoho přihlášení</a:t>
            </a:r>
          </a:p>
          <a:p>
            <a:pPr eaLnBrk="1" hangingPunct="1"/>
            <a:r>
              <a:rPr lang="cs-CZ" sz="2600" dirty="0" smtClean="0"/>
              <a:t>uživatel prolistuje více než 10 stránek během jednoho přihlášení </a:t>
            </a:r>
          </a:p>
          <a:p>
            <a:pPr eaLnBrk="1" hangingPunct="1"/>
            <a:r>
              <a:rPr lang="cs-CZ" sz="2600" dirty="0" smtClean="0"/>
              <a:t>uživatel stáhne jakoukoliv část textu e-knihy</a:t>
            </a:r>
          </a:p>
          <a:p>
            <a:pPr eaLnBrk="1" hangingPunct="1"/>
            <a:r>
              <a:rPr lang="cs-CZ" sz="2600" dirty="0" smtClean="0"/>
              <a:t>uživatel odešle e-mailem  jakoukoliv část textu e-knihy jinému uživateli</a:t>
            </a:r>
          </a:p>
          <a:p>
            <a:pPr eaLnBrk="1" hangingPunct="1"/>
            <a:r>
              <a:rPr lang="cs-CZ" sz="2600" dirty="0" smtClean="0"/>
              <a:t>uživatel si vytiskne jakoukoliv část textu e-knihy </a:t>
            </a:r>
          </a:p>
          <a:p>
            <a:pPr eaLnBrk="1" hangingPunct="1"/>
            <a:endParaRPr lang="cs-CZ" sz="2600" dirty="0" smtClean="0"/>
          </a:p>
          <a:p>
            <a:pPr eaLnBrk="1" hangingPunct="1"/>
            <a:r>
              <a:rPr lang="cs-CZ" sz="2600" dirty="0" smtClean="0"/>
              <a:t>do 19.11.2012 uživatelé vybrali 19 titulů</a:t>
            </a:r>
          </a:p>
          <a:p>
            <a:pPr eaLnBrk="1" hangingPunct="1"/>
            <a:endParaRPr lang="cs-CZ" sz="2600" dirty="0" smtClean="0"/>
          </a:p>
          <a:p>
            <a:pPr eaLnBrk="1" hangingPunct="1"/>
            <a:endParaRPr lang="cs-CZ" sz="2600" dirty="0" smtClean="0"/>
          </a:p>
        </p:txBody>
      </p:sp>
      <p:sp>
        <p:nvSpPr>
          <p:cNvPr id="5" name="TextovéPole 4"/>
          <p:cNvSpPr txBox="1"/>
          <p:nvPr/>
        </p:nvSpPr>
        <p:spPr>
          <a:xfrm>
            <a:off x="3707904" y="6365557"/>
            <a:ext cx="54360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 smtClean="0"/>
              <a:t>Mgr. Světlana </a:t>
            </a:r>
            <a:r>
              <a:rPr lang="cs-CZ" sz="1400" i="1" dirty="0" err="1" smtClean="0"/>
              <a:t>Knollová</a:t>
            </a:r>
            <a:r>
              <a:rPr lang="cs-CZ" sz="1400" i="1" dirty="0" smtClean="0"/>
              <a:t>. Elektronické knihy z pohledu akvizitéra. </a:t>
            </a:r>
            <a:r>
              <a:rPr lang="cs-CZ" sz="1200" i="1" dirty="0" smtClean="0"/>
              <a:t>Jak na to?</a:t>
            </a:r>
          </a:p>
          <a:p>
            <a:r>
              <a:rPr lang="cs-CZ" sz="1200" i="1" dirty="0" smtClean="0"/>
              <a:t>NTK 20.11.2012 </a:t>
            </a:r>
            <a:endParaRPr lang="cs-CZ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000" dirty="0" smtClean="0"/>
              <a:t>jak (zda) propagovat PDA?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sz="2600" dirty="0" smtClean="0"/>
              <a:t>budeme uživatele upozorňovat, že může sám rozhodovat o nákupu titulu (z </a:t>
            </a:r>
            <a:r>
              <a:rPr lang="cs-CZ" sz="2600" dirty="0" err="1" smtClean="0"/>
              <a:t>předvybrané</a:t>
            </a:r>
            <a:r>
              <a:rPr lang="cs-CZ" sz="2600" dirty="0" smtClean="0"/>
              <a:t> skupiny)</a:t>
            </a:r>
          </a:p>
          <a:p>
            <a:pPr eaLnBrk="1" hangingPunct="1">
              <a:buNone/>
            </a:pPr>
            <a:r>
              <a:rPr lang="cs-CZ" sz="2600" dirty="0" smtClean="0"/>
              <a:t> </a:t>
            </a:r>
            <a:r>
              <a:rPr lang="en-US" sz="2600" dirty="0" smtClean="0"/>
              <a:t>&gt;&gt; </a:t>
            </a:r>
            <a:r>
              <a:rPr lang="cs-CZ" sz="2600" dirty="0" smtClean="0"/>
              <a:t>pouze pokud by nákupy ovlivněné aktivitou čtenářů nebyly uspokojivé</a:t>
            </a:r>
          </a:p>
          <a:p>
            <a:pPr eaLnBrk="1" hangingPunct="1">
              <a:buNone/>
            </a:pPr>
            <a:endParaRPr lang="cs-CZ" sz="2600" dirty="0" smtClean="0"/>
          </a:p>
          <a:p>
            <a:pPr eaLnBrk="1" hangingPunct="1"/>
            <a:r>
              <a:rPr lang="cs-CZ" sz="2600" dirty="0" smtClean="0"/>
              <a:t>záznamy knih vybraných pro PDA jsou v NKC</a:t>
            </a:r>
          </a:p>
          <a:p>
            <a:pPr eaLnBrk="1" hangingPunct="1"/>
            <a:r>
              <a:rPr lang="cs-CZ" sz="2600" dirty="0" smtClean="0"/>
              <a:t>na úvodní obrazovce </a:t>
            </a:r>
            <a:r>
              <a:rPr lang="cs-CZ" sz="2600" dirty="0" err="1" smtClean="0"/>
              <a:t>EBSCOhost</a:t>
            </a:r>
            <a:r>
              <a:rPr lang="cs-CZ" sz="2600" dirty="0" smtClean="0"/>
              <a:t> je skupina </a:t>
            </a:r>
            <a:r>
              <a:rPr lang="cs-CZ" sz="2600" dirty="0" err="1" smtClean="0"/>
              <a:t>eBooks</a:t>
            </a:r>
            <a:r>
              <a:rPr lang="cs-CZ" sz="2600" dirty="0" smtClean="0"/>
              <a:t> on </a:t>
            </a:r>
            <a:r>
              <a:rPr lang="cs-CZ" sz="2600" dirty="0" err="1" smtClean="0"/>
              <a:t>EBSCOhost</a:t>
            </a:r>
            <a:endParaRPr lang="cs-CZ" sz="2600" dirty="0" smtClean="0"/>
          </a:p>
          <a:p>
            <a:pPr eaLnBrk="1" hangingPunct="1"/>
            <a:r>
              <a:rPr lang="cs-CZ" sz="2600" dirty="0" smtClean="0"/>
              <a:t>e-knihy vybrané pro PDA jsou </a:t>
            </a:r>
            <a:r>
              <a:rPr lang="cs-CZ" sz="2600" dirty="0" err="1" smtClean="0"/>
              <a:t>vyhledatelné</a:t>
            </a:r>
            <a:r>
              <a:rPr lang="cs-CZ" sz="2600" dirty="0" smtClean="0"/>
              <a:t> i v EDS</a:t>
            </a:r>
          </a:p>
          <a:p>
            <a:pPr eaLnBrk="1" hangingPunct="1"/>
            <a:r>
              <a:rPr lang="cs-CZ" sz="2600" dirty="0" smtClean="0"/>
              <a:t>nakoupené knihy jsou součástí seznam e-knih (JIB)</a:t>
            </a:r>
          </a:p>
          <a:p>
            <a:pPr eaLnBrk="1" hangingPunct="1"/>
            <a:endParaRPr lang="cs-CZ" sz="2600" dirty="0" smtClean="0"/>
          </a:p>
          <a:p>
            <a:pPr eaLnBrk="1" hangingPunct="1"/>
            <a:endParaRPr lang="cs-CZ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13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15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9487" y="2019300"/>
            <a:ext cx="6894513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000" dirty="0" smtClean="0"/>
              <a:t>další kroky v PDA?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sz="2600" dirty="0" smtClean="0"/>
              <a:t>rozšířit skupinu e-knih, které by bylo možné takto koupit</a:t>
            </a:r>
          </a:p>
          <a:p>
            <a:pPr eaLnBrk="1" hangingPunct="1"/>
            <a:r>
              <a:rPr lang="cs-CZ" sz="2600" dirty="0" smtClean="0"/>
              <a:t>doplnit rozpočet na PDA</a:t>
            </a:r>
          </a:p>
          <a:p>
            <a:pPr eaLnBrk="1" hangingPunct="1"/>
            <a:r>
              <a:rPr lang="cs-CZ" sz="2600" dirty="0" smtClean="0"/>
              <a:t>využití PDA i „klasické akvizice“ při náhradě titulů, které byly z </a:t>
            </a:r>
            <a:r>
              <a:rPr lang="cs-CZ" sz="2600" dirty="0" err="1" smtClean="0"/>
              <a:t>ebrary</a:t>
            </a:r>
            <a:r>
              <a:rPr lang="cs-CZ" sz="2600" dirty="0" smtClean="0"/>
              <a:t> smazány a uživatelé je „aktivně“ postrádají</a:t>
            </a:r>
          </a:p>
          <a:p>
            <a:pPr eaLnBrk="1" hangingPunct="1"/>
            <a:r>
              <a:rPr lang="cs-CZ" sz="2600" dirty="0" smtClean="0"/>
              <a:t>povolit výpůjčky?</a:t>
            </a:r>
          </a:p>
          <a:p>
            <a:pPr lvl="1"/>
            <a:r>
              <a:rPr lang="cs-CZ" sz="2200" dirty="0" smtClean="0"/>
              <a:t>zatím je koupena vždy pouze </a:t>
            </a:r>
            <a:r>
              <a:rPr lang="cs-CZ" sz="2200" dirty="0" err="1" smtClean="0"/>
              <a:t>jednolicence</a:t>
            </a:r>
            <a:endParaRPr lang="cs-CZ" sz="2200" dirty="0" smtClean="0"/>
          </a:p>
          <a:p>
            <a:pPr lvl="1"/>
            <a:r>
              <a:rPr lang="cs-CZ" sz="2200" dirty="0" smtClean="0"/>
              <a:t>možnost nastavit vše u každého titulu individuálně</a:t>
            </a:r>
          </a:p>
          <a:p>
            <a:pPr lvl="1"/>
            <a:r>
              <a:rPr lang="cs-CZ" sz="2200" dirty="0" smtClean="0"/>
              <a:t>lze nastavit lhůtu výpůjčky po dnech i umožnit rezervace</a:t>
            </a:r>
          </a:p>
          <a:p>
            <a:pPr lvl="1"/>
            <a:r>
              <a:rPr lang="cs-CZ" sz="2200" dirty="0" smtClean="0"/>
              <a:t>rozšířit licence u nejžádanějších titulů?</a:t>
            </a:r>
          </a:p>
          <a:p>
            <a:pPr lvl="1"/>
            <a:endParaRPr 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000" dirty="0" smtClean="0"/>
              <a:t>E-knihy do každé knihovny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eaLnBrk="1" hangingPunct="1"/>
            <a:r>
              <a:rPr lang="cs-CZ" sz="2600" dirty="0" smtClean="0"/>
              <a:t>projekt MKP</a:t>
            </a:r>
          </a:p>
          <a:p>
            <a:pPr eaLnBrk="1" hangingPunct="1"/>
            <a:r>
              <a:rPr lang="cs-CZ" sz="2600" dirty="0" smtClean="0"/>
              <a:t>obsahuje 96 titulů nakladatelství Academia</a:t>
            </a:r>
          </a:p>
          <a:p>
            <a:pPr eaLnBrk="1" hangingPunct="1"/>
            <a:r>
              <a:rPr lang="cs-CZ" sz="2600" dirty="0" smtClean="0"/>
              <a:t>v NK ČR zpřístupněn v systému Kramerius 4</a:t>
            </a:r>
          </a:p>
          <a:p>
            <a:pPr eaLnBrk="1" hangingPunct="1"/>
            <a:r>
              <a:rPr lang="cs-CZ" sz="2600" dirty="0" smtClean="0"/>
              <a:t>přístup na zabezpečených počítačích (nastavení vychází z požadavků na ANL+):</a:t>
            </a:r>
          </a:p>
          <a:p>
            <a:pPr lvl="1"/>
            <a:r>
              <a:rPr lang="cs-CZ" sz="1800" dirty="0" smtClean="0"/>
              <a:t>nelze používat operace se schránkou (např. CTRL+C) v aplikaci zobrazující chráněná data </a:t>
            </a:r>
          </a:p>
          <a:p>
            <a:pPr lvl="1"/>
            <a:r>
              <a:rPr lang="cs-CZ" sz="1800" dirty="0" smtClean="0"/>
              <a:t>nelze používat USB výměnná média </a:t>
            </a:r>
          </a:p>
          <a:p>
            <a:pPr lvl="1"/>
            <a:r>
              <a:rPr lang="cs-CZ" sz="1800" dirty="0" smtClean="0"/>
              <a:t>nelze instalovat aplikace z výměnných médií nebo stažené z internetu </a:t>
            </a:r>
          </a:p>
          <a:p>
            <a:pPr lvl="1"/>
            <a:r>
              <a:rPr lang="cs-CZ" sz="1800" dirty="0" smtClean="0"/>
              <a:t>nelze spouštět aplikace nevyžadující instalaci </a:t>
            </a:r>
          </a:p>
          <a:p>
            <a:pPr lvl="1"/>
            <a:r>
              <a:rPr lang="cs-CZ" sz="1800" dirty="0" smtClean="0"/>
              <a:t>je zablokován přístup na příkazovou řádku</a:t>
            </a:r>
          </a:p>
          <a:p>
            <a:r>
              <a:rPr lang="cs-CZ" sz="2600" dirty="0" smtClean="0"/>
              <a:t>odkazy na knihy z projektu jsou v NKC</a:t>
            </a:r>
          </a:p>
          <a:p>
            <a:pPr lvl="1"/>
            <a:endParaRPr 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3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9176660" cy="398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3975" y="804863"/>
            <a:ext cx="6494463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individuálně předplacené tituly</a:t>
            </a:r>
          </a:p>
          <a:p>
            <a:r>
              <a:rPr lang="cs-CZ" dirty="0" smtClean="0"/>
              <a:t>různé platformy (</a:t>
            </a:r>
            <a:r>
              <a:rPr lang="cs-CZ" dirty="0" err="1" smtClean="0"/>
              <a:t>Wiley</a:t>
            </a:r>
            <a:r>
              <a:rPr lang="cs-CZ" dirty="0" smtClean="0"/>
              <a:t>, Gale, Oxford, </a:t>
            </a:r>
            <a:r>
              <a:rPr lang="cs-CZ" dirty="0" err="1" smtClean="0"/>
              <a:t>ebrary</a:t>
            </a:r>
            <a:r>
              <a:rPr lang="cs-CZ" dirty="0" smtClean="0"/>
              <a:t> …)</a:t>
            </a:r>
          </a:p>
          <a:p>
            <a:r>
              <a:rPr lang="cs-CZ" dirty="0" smtClean="0"/>
              <a:t>8 titulů + 22 titulů </a:t>
            </a:r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e-knihy v dalších předplacených EIZ</a:t>
            </a:r>
          </a:p>
          <a:p>
            <a:r>
              <a:rPr lang="cs-CZ" dirty="0" err="1" smtClean="0"/>
              <a:t>SpringerLINK</a:t>
            </a:r>
            <a:endParaRPr lang="cs-CZ" dirty="0" smtClean="0"/>
          </a:p>
          <a:p>
            <a:r>
              <a:rPr lang="cs-CZ" dirty="0" smtClean="0"/>
              <a:t>databáze EBSCO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e-knihy dostupné v NK ČR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digitalizace knih z 19. století (Norské fondy) a </a:t>
            </a:r>
            <a:r>
              <a:rPr lang="en-US" dirty="0" err="1" smtClean="0"/>
              <a:t>po</a:t>
            </a:r>
            <a:r>
              <a:rPr lang="cs-CZ" dirty="0" err="1" smtClean="0"/>
              <a:t>čátku</a:t>
            </a:r>
            <a:r>
              <a:rPr lang="cs-CZ" dirty="0" smtClean="0"/>
              <a:t> 20. století </a:t>
            </a:r>
            <a:r>
              <a:rPr lang="en-US" dirty="0" smtClean="0"/>
              <a:t>&gt;&gt; </a:t>
            </a:r>
            <a:r>
              <a:rPr lang="en-US" dirty="0" err="1" smtClean="0">
                <a:hlinkClick r:id="rId2"/>
              </a:rPr>
              <a:t>Kramerius</a:t>
            </a:r>
            <a:r>
              <a:rPr lang="en-US" dirty="0" smtClean="0">
                <a:hlinkClick r:id="rId2"/>
              </a:rPr>
              <a:t> 3</a:t>
            </a:r>
            <a:endParaRPr lang="cs-CZ" dirty="0" smtClean="0"/>
          </a:p>
          <a:p>
            <a:pPr lvl="1"/>
            <a:r>
              <a:rPr lang="cs-CZ" dirty="0" smtClean="0"/>
              <a:t>část obsahuje dosud chráněná AZ </a:t>
            </a:r>
            <a:r>
              <a:rPr lang="en-US" dirty="0" smtClean="0"/>
              <a:t>&gt; </a:t>
            </a:r>
            <a:r>
              <a:rPr lang="cs-CZ" dirty="0" smtClean="0"/>
              <a:t>přístup pouze na zabezpečených počítačích</a:t>
            </a:r>
          </a:p>
          <a:p>
            <a:pPr lvl="1"/>
            <a:r>
              <a:rPr lang="cs-CZ" dirty="0" smtClean="0"/>
              <a:t>dokumenty chráněné AZ je možné pouze tisknout</a:t>
            </a:r>
          </a:p>
          <a:p>
            <a:pPr lvl="1"/>
            <a:r>
              <a:rPr lang="cs-CZ" dirty="0" smtClean="0"/>
              <a:t>zhotovování papírových kopií  na objednávku, případně kopie v rámci služby </a:t>
            </a:r>
            <a:r>
              <a:rPr lang="cs-CZ" dirty="0" err="1" smtClean="0"/>
              <a:t>eDDO</a:t>
            </a:r>
            <a:endParaRPr lang="cs-CZ" dirty="0" smtClean="0"/>
          </a:p>
          <a:p>
            <a:r>
              <a:rPr lang="cs-CZ" dirty="0" smtClean="0"/>
              <a:t>digitalizace knih z 19.-21. století </a:t>
            </a:r>
            <a:r>
              <a:rPr lang="en-US" dirty="0" smtClean="0"/>
              <a:t>&gt;&gt; </a:t>
            </a:r>
            <a:r>
              <a:rPr lang="en-US" dirty="0" smtClean="0">
                <a:hlinkClick r:id="rId3"/>
              </a:rPr>
              <a:t>NDK</a:t>
            </a:r>
            <a:endParaRPr lang="en-US" dirty="0" smtClean="0"/>
          </a:p>
          <a:p>
            <a:endParaRPr lang="cs-CZ" dirty="0" smtClean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digitalizované knihy</a:t>
            </a:r>
            <a:r>
              <a:rPr lang="en-US" dirty="0" smtClean="0"/>
              <a:t> v NK </a:t>
            </a:r>
            <a:r>
              <a:rPr lang="cs-CZ" dirty="0" smtClean="0"/>
              <a:t>ČR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Výsledky projektu NAKI </a:t>
            </a:r>
            <a:r>
              <a:rPr lang="cs-CZ" dirty="0" err="1" smtClean="0"/>
              <a:t>eDepozit</a:t>
            </a:r>
            <a:r>
              <a:rPr lang="cs-CZ" dirty="0" smtClean="0"/>
              <a:t>?</a:t>
            </a:r>
            <a:endParaRPr lang="en-US" dirty="0" smtClean="0"/>
          </a:p>
          <a:p>
            <a:endParaRPr lang="cs-CZ" dirty="0" smtClean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dál?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seznamy e-knih (JIB)</a:t>
            </a:r>
            <a:endParaRPr lang="cs-CZ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6168" y="1481138"/>
            <a:ext cx="605166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4572000" y="558924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C00000"/>
                </a:solidFill>
              </a:rPr>
              <a:t>http://sfx.jib.cz/sfxlcl3/azbook/nkp </a:t>
            </a:r>
            <a:endParaRPr lang="cs-CZ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seznamy e-knih (JIB)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96389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zveřejněný 29.11.2012</a:t>
            </a:r>
          </a:p>
          <a:p>
            <a:r>
              <a:rPr lang="cs-CZ" dirty="0" smtClean="0"/>
              <a:t>v seznamu byly aktivovány e-knih z databází:</a:t>
            </a:r>
          </a:p>
          <a:p>
            <a:pPr lvl="1"/>
            <a:r>
              <a:rPr lang="cs-CZ" dirty="0" smtClean="0"/>
              <a:t>EBSCO – dostupné v rámci předplatných v </a:t>
            </a:r>
            <a:r>
              <a:rPr lang="cs-CZ" dirty="0" err="1" smtClean="0"/>
              <a:t>Academic</a:t>
            </a:r>
            <a:r>
              <a:rPr lang="cs-CZ" dirty="0" smtClean="0"/>
              <a:t> </a:t>
            </a:r>
            <a:r>
              <a:rPr lang="cs-CZ" dirty="0" err="1" smtClean="0"/>
              <a:t>Search</a:t>
            </a:r>
            <a:r>
              <a:rPr lang="cs-CZ" dirty="0" smtClean="0"/>
              <a:t> </a:t>
            </a:r>
            <a:r>
              <a:rPr lang="cs-CZ" dirty="0" err="1" smtClean="0"/>
              <a:t>Complete</a:t>
            </a:r>
            <a:r>
              <a:rPr lang="cs-CZ" dirty="0" smtClean="0"/>
              <a:t> a dalších </a:t>
            </a:r>
            <a:r>
              <a:rPr lang="cs-CZ" dirty="0" err="1" smtClean="0"/>
              <a:t>db</a:t>
            </a:r>
            <a:r>
              <a:rPr lang="cs-CZ" dirty="0" smtClean="0"/>
              <a:t> + tituly koupené prostřednictvím PDA – </a:t>
            </a:r>
            <a:r>
              <a:rPr lang="cs-CZ" i="1" dirty="0" smtClean="0"/>
              <a:t>28 110 e-knih</a:t>
            </a:r>
          </a:p>
          <a:p>
            <a:pPr lvl="1"/>
            <a:r>
              <a:rPr lang="cs-CZ" dirty="0" err="1" smtClean="0"/>
              <a:t>ebrary</a:t>
            </a:r>
            <a:r>
              <a:rPr lang="cs-CZ" dirty="0" smtClean="0"/>
              <a:t> – </a:t>
            </a:r>
            <a:r>
              <a:rPr lang="cs-CZ" i="1" dirty="0" smtClean="0"/>
              <a:t>66174 e-knih</a:t>
            </a:r>
          </a:p>
          <a:p>
            <a:pPr lvl="1"/>
            <a:r>
              <a:rPr lang="cs-CZ" dirty="0" smtClean="0"/>
              <a:t>individuální předplatná  (Oxford, Gale atd.)</a:t>
            </a:r>
          </a:p>
          <a:p>
            <a:pPr lvl="1"/>
            <a:r>
              <a:rPr lang="cs-CZ" dirty="0" err="1" smtClean="0"/>
              <a:t>SpringerLINK</a:t>
            </a:r>
            <a:r>
              <a:rPr lang="cs-CZ" dirty="0" smtClean="0"/>
              <a:t> – LNCS – </a:t>
            </a:r>
            <a:r>
              <a:rPr lang="cs-CZ" i="1" dirty="0" smtClean="0"/>
              <a:t>2047 e-knih</a:t>
            </a:r>
          </a:p>
          <a:p>
            <a:pPr lvl="1"/>
            <a:r>
              <a:rPr lang="cs-CZ" dirty="0" smtClean="0"/>
              <a:t>volně přístupné tituly</a:t>
            </a:r>
          </a:p>
          <a:p>
            <a:r>
              <a:rPr lang="cs-CZ" dirty="0" smtClean="0"/>
              <a:t>celkem 101 384 e-knih</a:t>
            </a:r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seznamy e-knih (JIB)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963896"/>
          </a:xfrm>
        </p:spPr>
        <p:txBody>
          <a:bodyPr>
            <a:normAutofit/>
          </a:bodyPr>
          <a:lstStyle/>
          <a:p>
            <a:r>
              <a:rPr lang="cs-CZ" dirty="0" smtClean="0"/>
              <a:t>v seznamech e-knih je možné hledat podle:</a:t>
            </a:r>
          </a:p>
          <a:p>
            <a:pPr lvl="1"/>
            <a:r>
              <a:rPr lang="cs-CZ" dirty="0" smtClean="0"/>
              <a:t>Autora</a:t>
            </a:r>
          </a:p>
          <a:p>
            <a:pPr lvl="1"/>
            <a:r>
              <a:rPr lang="cs-CZ" dirty="0" smtClean="0"/>
              <a:t>Názvu</a:t>
            </a:r>
          </a:p>
          <a:p>
            <a:pPr lvl="1"/>
            <a:r>
              <a:rPr lang="cs-CZ" dirty="0" smtClean="0"/>
              <a:t>ISBN</a:t>
            </a:r>
          </a:p>
          <a:p>
            <a:pPr lvl="1"/>
            <a:r>
              <a:rPr lang="cs-CZ" dirty="0" smtClean="0"/>
              <a:t>Poskytovatele</a:t>
            </a:r>
          </a:p>
          <a:p>
            <a:r>
              <a:rPr lang="cs-CZ" dirty="0" smtClean="0"/>
              <a:t>nenabízejí možnost vyhledávat podle předmětových kategorií</a:t>
            </a:r>
          </a:p>
          <a:p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86425" cy="669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789040"/>
            <a:ext cx="34290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čtečky v NK ČR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96389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čtečky </a:t>
            </a:r>
            <a:r>
              <a:rPr lang="cs-CZ" dirty="0" err="1" smtClean="0"/>
              <a:t>eReading</a:t>
            </a:r>
            <a:r>
              <a:rPr lang="cs-CZ" dirty="0" smtClean="0"/>
              <a:t> </a:t>
            </a:r>
            <a:r>
              <a:rPr lang="cs-CZ" dirty="0" err="1" smtClean="0"/>
              <a:t>First</a:t>
            </a:r>
            <a:r>
              <a:rPr lang="cs-CZ" dirty="0" smtClean="0"/>
              <a:t> </a:t>
            </a:r>
            <a:r>
              <a:rPr lang="cs-CZ" dirty="0" err="1" smtClean="0"/>
              <a:t>edition</a:t>
            </a:r>
            <a:endParaRPr lang="cs-CZ" dirty="0" smtClean="0"/>
          </a:p>
          <a:p>
            <a:r>
              <a:rPr lang="cs-CZ" dirty="0" smtClean="0"/>
              <a:t>15 pro absenční půjčování, 5 pro prezenční</a:t>
            </a:r>
          </a:p>
          <a:p>
            <a:r>
              <a:rPr lang="cs-CZ" dirty="0" smtClean="0"/>
              <a:t>Pravidla půjčování čteček – příloha KŘ</a:t>
            </a:r>
          </a:p>
          <a:p>
            <a:r>
              <a:rPr lang="cs-CZ" dirty="0" smtClean="0"/>
              <a:t>záznam čtečky v NKC s možností objednat si čtečku pro absenční výpůjčku</a:t>
            </a:r>
          </a:p>
          <a:p>
            <a:r>
              <a:rPr lang="cs-CZ" dirty="0" smtClean="0"/>
              <a:t>obsah:  vybrané tituly z Krameria (</a:t>
            </a:r>
            <a:r>
              <a:rPr lang="cs-CZ" dirty="0" err="1" smtClean="0"/>
              <a:t>jpg</a:t>
            </a:r>
            <a:r>
              <a:rPr lang="cs-CZ" dirty="0" smtClean="0"/>
              <a:t>, </a:t>
            </a:r>
            <a:r>
              <a:rPr lang="cs-CZ" dirty="0" err="1" smtClean="0"/>
              <a:t>pdf</a:t>
            </a:r>
            <a:r>
              <a:rPr lang="cs-CZ" dirty="0" smtClean="0"/>
              <a:t>) + návody v </a:t>
            </a:r>
            <a:r>
              <a:rPr lang="cs-CZ" dirty="0" err="1" smtClean="0"/>
              <a:t>pdf</a:t>
            </a:r>
            <a:r>
              <a:rPr lang="cs-CZ" dirty="0" smtClean="0"/>
              <a:t> pro výpůjčky e-knih z </a:t>
            </a:r>
            <a:r>
              <a:rPr lang="cs-CZ" dirty="0" err="1" smtClean="0"/>
              <a:t>ebrary</a:t>
            </a:r>
            <a:endParaRPr lang="cs-CZ" dirty="0" smtClean="0"/>
          </a:p>
          <a:p>
            <a:r>
              <a:rPr lang="cs-CZ" dirty="0" smtClean="0"/>
              <a:t>obsah: čtečka  podporuje ADE </a:t>
            </a:r>
            <a:r>
              <a:rPr lang="en-US" dirty="0" smtClean="0"/>
              <a:t>&gt; </a:t>
            </a:r>
            <a:r>
              <a:rPr lang="cs-CZ" dirty="0" smtClean="0"/>
              <a:t>lze využít pro výpůjčky z </a:t>
            </a:r>
            <a:r>
              <a:rPr lang="cs-CZ" dirty="0" err="1" smtClean="0"/>
              <a:t>ebrary</a:t>
            </a:r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08513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3637" y="1412776"/>
            <a:ext cx="7980363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čtečky v NK ČR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96389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Absenční výpůjčky:</a:t>
            </a:r>
          </a:p>
          <a:p>
            <a:pPr lvl="1"/>
            <a:r>
              <a:rPr lang="cs-CZ" dirty="0" smtClean="0"/>
              <a:t> pro čtenáře starší 18 let s trvalým pobytem v ČR</a:t>
            </a:r>
          </a:p>
          <a:p>
            <a:pPr lvl="1"/>
            <a:r>
              <a:rPr lang="cs-CZ" dirty="0" smtClean="0"/>
              <a:t>čtenář musí být v den výpůjčky registrován v NK alespoň rok, musí mít vyrovnané veškeré závazky vůči NK</a:t>
            </a:r>
          </a:p>
          <a:p>
            <a:pPr lvl="1"/>
            <a:r>
              <a:rPr lang="cs-CZ" dirty="0" smtClean="0"/>
              <a:t>lhůta 14 dní – původně bez možnosti prodloužení, pouze nová výpůjčka, nyní již lze prodlužovat, nejdéle na dobu 8 týdnů</a:t>
            </a:r>
          </a:p>
          <a:p>
            <a:pPr lvl="1"/>
            <a:r>
              <a:rPr lang="cs-CZ" dirty="0" smtClean="0"/>
              <a:t>poplatek z prodlení 10,- </a:t>
            </a:r>
            <a:r>
              <a:rPr lang="cs-CZ" dirty="0" err="1" smtClean="0"/>
              <a:t>Kc</a:t>
            </a:r>
            <a:r>
              <a:rPr lang="cs-CZ" dirty="0" smtClean="0"/>
              <a:t>/den</a:t>
            </a:r>
          </a:p>
          <a:p>
            <a:r>
              <a:rPr lang="cs-CZ" dirty="0" smtClean="0"/>
              <a:t>Prezenční výpůjčky</a:t>
            </a:r>
          </a:p>
          <a:p>
            <a:pPr lvl="1"/>
            <a:r>
              <a:rPr lang="cs-CZ" dirty="0" smtClean="0"/>
              <a:t>registrovaný uživatel</a:t>
            </a:r>
          </a:p>
          <a:p>
            <a:pPr lvl="1"/>
            <a:r>
              <a:rPr lang="cs-CZ" dirty="0" smtClean="0"/>
              <a:t>nevýše na 4 hodiny nebo do konce provozní doby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čtečky v NK ČR - zkušenosti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963896"/>
          </a:xfrm>
        </p:spPr>
        <p:txBody>
          <a:bodyPr>
            <a:normAutofit/>
          </a:bodyPr>
          <a:lstStyle/>
          <a:p>
            <a:pPr lvl="1"/>
            <a:endParaRPr lang="cs-CZ" dirty="0" smtClean="0"/>
          </a:p>
          <a:p>
            <a:r>
              <a:rPr lang="cs-CZ" dirty="0" smtClean="0"/>
              <a:t>k 3.12.2012  se uskutečnilo 250 absenčních výpůjček, systém dále evidoval 97 požadavků na výpůjčky</a:t>
            </a:r>
          </a:p>
          <a:p>
            <a:r>
              <a:rPr lang="cs-CZ" dirty="0" smtClean="0"/>
              <a:t>nejdéle měl čtečku vypůjčenou uživatel od února do července</a:t>
            </a:r>
          </a:p>
          <a:p>
            <a:r>
              <a:rPr lang="cs-CZ" dirty="0" smtClean="0"/>
              <a:t>zájem o prezenční výpůjčky je minimální</a:t>
            </a:r>
          </a:p>
          <a:p>
            <a:r>
              <a:rPr lang="cs-CZ" dirty="0" smtClean="0"/>
              <a:t>připravený obsah z Krameria není vzhledem k formátu vhodný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karolina.</a:t>
            </a:r>
            <a:r>
              <a:rPr lang="cs-CZ" dirty="0" err="1" smtClean="0"/>
              <a:t>kostalova</a:t>
            </a:r>
            <a:r>
              <a:rPr lang="cs-CZ" dirty="0" smtClean="0"/>
              <a:t>@</a:t>
            </a:r>
            <a:r>
              <a:rPr lang="cs-CZ" dirty="0" err="1" smtClean="0"/>
              <a:t>nkp.cz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281</TotalTime>
  <Words>1903</Words>
  <Application>Microsoft Office PowerPoint</Application>
  <PresentationFormat>Předvádění na obrazovce (4:3)</PresentationFormat>
  <Paragraphs>273</Paragraphs>
  <Slides>62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62</vt:i4>
      </vt:variant>
    </vt:vector>
  </HeadingPairs>
  <TitlesOfParts>
    <vt:vector size="63" baseType="lpstr">
      <vt:lpstr>Shluk</vt:lpstr>
      <vt:lpstr>e-knihy v NK ČR</vt:lpstr>
      <vt:lpstr>e-knihy dostupné v NK ČR</vt:lpstr>
      <vt:lpstr>Prezentace aplikace PowerPoint</vt:lpstr>
      <vt:lpstr>Prezentace aplikace PowerPoint</vt:lpstr>
      <vt:lpstr>ebrary, kolekce Academic Complete</vt:lpstr>
      <vt:lpstr>ebrary, kolekce Academic Complete</vt:lpstr>
      <vt:lpstr>ebrary, kolekce Academic Complete</vt:lpstr>
      <vt:lpstr>Elektronický  katalog NK a ebrary</vt:lpstr>
      <vt:lpstr>Elektronický  katalog NK a ebrary</vt:lpstr>
      <vt:lpstr>Elektronický  katalog NK a ebrary</vt:lpstr>
      <vt:lpstr>Prezentace aplikace PowerPoint</vt:lpstr>
      <vt:lpstr>Statistiky využívání ebrary</vt:lpstr>
      <vt:lpstr>Vzdálený přístup k EIZ povolen …</vt:lpstr>
      <vt:lpstr>Vzdálený přístup &amp; ebrary …</vt:lpstr>
      <vt:lpstr>Prezentace aplikace PowerPoint</vt:lpstr>
      <vt:lpstr>Výpůjčky z ebrary od 11/2012</vt:lpstr>
      <vt:lpstr>Výpůjčky z ebrary od 11/2012</vt:lpstr>
      <vt:lpstr>Výpůjčky z ebrary od 11/2012</vt:lpstr>
      <vt:lpstr>Prezentace aplikace PowerPoint</vt:lpstr>
      <vt:lpstr>Statistiky výpůjček z ebrary – od 3/2012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výpůjčky z ebrary prostřednictvím speciální aplikace ebrary pro iPad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zkušenosti s ebrary</vt:lpstr>
      <vt:lpstr>EBSCO PDA</vt:lpstr>
      <vt:lpstr>EBSCO PDA</vt:lpstr>
      <vt:lpstr> Podmínky, při nichž  se publikace ze seznamu PDA považuje za nakoupenou:</vt:lpstr>
      <vt:lpstr>jak (zda) propagovat PDA?</vt:lpstr>
      <vt:lpstr>Prezentace aplikace PowerPoint</vt:lpstr>
      <vt:lpstr>další kroky v PDA?</vt:lpstr>
      <vt:lpstr>E-knihy do každé knihovny</vt:lpstr>
      <vt:lpstr>Prezentace aplikace PowerPoint</vt:lpstr>
      <vt:lpstr>e-knihy dostupné v NK ČR</vt:lpstr>
      <vt:lpstr>digitalizované knihy v NK ČR</vt:lpstr>
      <vt:lpstr>Co dál? </vt:lpstr>
      <vt:lpstr>seznamy e-knih (JIB)</vt:lpstr>
      <vt:lpstr>seznamy e-knih (JIB)</vt:lpstr>
      <vt:lpstr>seznamy e-knih (JIB)</vt:lpstr>
      <vt:lpstr>Prezentace aplikace PowerPoint</vt:lpstr>
      <vt:lpstr>čtečky v NK ČR</vt:lpstr>
      <vt:lpstr>Prezentace aplikace PowerPoint</vt:lpstr>
      <vt:lpstr>čtečky v NK ČR</vt:lpstr>
      <vt:lpstr>čtečky v NK ČR - zkušenosti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Karolina</dc:creator>
  <cp:lastModifiedBy>Machalova Linda</cp:lastModifiedBy>
  <cp:revision>59</cp:revision>
  <dcterms:created xsi:type="dcterms:W3CDTF">2012-12-03T18:48:15Z</dcterms:created>
  <dcterms:modified xsi:type="dcterms:W3CDTF">2012-12-07T06:39:30Z</dcterms:modified>
</cp:coreProperties>
</file>