
<file path=[Content_Types].xml><?xml version="1.0" encoding="utf-8"?>
<Types xmlns="http://schemas.openxmlformats.org/package/2006/content-types"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4000">
                <a:schemeClr val="accent1">
                  <a:lumMod val="60000"/>
                  <a:lumOff val="40000"/>
                </a:schemeClr>
              </a:gs>
              <a:gs pos="83000">
                <a:schemeClr val="accent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b="1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41000">
                <a:schemeClr val="accent1">
                  <a:alpha val="0"/>
                </a:schemeClr>
              </a:gs>
              <a:gs pos="57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6000000" scaled="0"/>
          </a:gra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b="1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5545932"/>
            <a:ext cx="9146383" cy="1314449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33337 h 1214437"/>
              <a:gd name="connsiteX1" fmla="*/ 6305550 w 9134475"/>
              <a:gd name="connsiteY1" fmla="*/ 1100137 h 1214437"/>
              <a:gd name="connsiteX2" fmla="*/ 9044270 w 9134475"/>
              <a:gd name="connsiteY2" fmla="*/ 0 h 1214437"/>
              <a:gd name="connsiteX3" fmla="*/ 9134475 w 9134475"/>
              <a:gd name="connsiteY3" fmla="*/ 1214437 h 1214437"/>
              <a:gd name="connsiteX4" fmla="*/ 0 w 9134475"/>
              <a:gd name="connsiteY4" fmla="*/ 1214437 h 1214437"/>
              <a:gd name="connsiteX5" fmla="*/ 0 w 9134475"/>
              <a:gd name="connsiteY5" fmla="*/ 33337 h 1214437"/>
              <a:gd name="connsiteX0" fmla="*/ 0 w 9134475"/>
              <a:gd name="connsiteY0" fmla="*/ 130968 h 1312068"/>
              <a:gd name="connsiteX1" fmla="*/ 6305550 w 9134475"/>
              <a:gd name="connsiteY1" fmla="*/ 1197768 h 1312068"/>
              <a:gd name="connsiteX2" fmla="*/ 9113111 w 9134475"/>
              <a:gd name="connsiteY2" fmla="*/ 0 h 1312068"/>
              <a:gd name="connsiteX3" fmla="*/ 9134475 w 9134475"/>
              <a:gd name="connsiteY3" fmla="*/ 1312068 h 1312068"/>
              <a:gd name="connsiteX4" fmla="*/ 0 w 9134475"/>
              <a:gd name="connsiteY4" fmla="*/ 1312068 h 1312068"/>
              <a:gd name="connsiteX5" fmla="*/ 0 w 9134475"/>
              <a:gd name="connsiteY5" fmla="*/ 130968 h 1312068"/>
              <a:gd name="connsiteX0" fmla="*/ 0 w 9113111"/>
              <a:gd name="connsiteY0" fmla="*/ 130968 h 1312068"/>
              <a:gd name="connsiteX1" fmla="*/ 6305550 w 9113111"/>
              <a:gd name="connsiteY1" fmla="*/ 1197768 h 1312068"/>
              <a:gd name="connsiteX2" fmla="*/ 9113111 w 9113111"/>
              <a:gd name="connsiteY2" fmla="*/ 0 h 1312068"/>
              <a:gd name="connsiteX3" fmla="*/ 8958813 w 9113111"/>
              <a:gd name="connsiteY3" fmla="*/ 1009649 h 1312068"/>
              <a:gd name="connsiteX4" fmla="*/ 0 w 9113111"/>
              <a:gd name="connsiteY4" fmla="*/ 1312068 h 1312068"/>
              <a:gd name="connsiteX5" fmla="*/ 0 w 9113111"/>
              <a:gd name="connsiteY5" fmla="*/ 130968 h 1312068"/>
              <a:gd name="connsiteX0" fmla="*/ 0 w 9117860"/>
              <a:gd name="connsiteY0" fmla="*/ 130968 h 1314449"/>
              <a:gd name="connsiteX1" fmla="*/ 6305550 w 9117860"/>
              <a:gd name="connsiteY1" fmla="*/ 1197768 h 1314449"/>
              <a:gd name="connsiteX2" fmla="*/ 9113111 w 9117860"/>
              <a:gd name="connsiteY2" fmla="*/ 0 h 1314449"/>
              <a:gd name="connsiteX3" fmla="*/ 9117860 w 9117860"/>
              <a:gd name="connsiteY3" fmla="*/ 1314449 h 1314449"/>
              <a:gd name="connsiteX4" fmla="*/ 0 w 9117860"/>
              <a:gd name="connsiteY4" fmla="*/ 1312068 h 1314449"/>
              <a:gd name="connsiteX5" fmla="*/ 0 w 9117860"/>
              <a:gd name="connsiteY5" fmla="*/ 130968 h 131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17860" h="1314449">
                <a:moveTo>
                  <a:pt x="0" y="130968"/>
                </a:moveTo>
                <a:lnTo>
                  <a:pt x="6305550" y="1197768"/>
                </a:lnTo>
                <a:lnTo>
                  <a:pt x="9113111" y="0"/>
                </a:lnTo>
                <a:lnTo>
                  <a:pt x="9117860" y="1314449"/>
                </a:lnTo>
                <a:lnTo>
                  <a:pt x="0" y="1312068"/>
                </a:lnTo>
                <a:lnTo>
                  <a:pt x="0" y="130968"/>
                </a:lnTo>
                <a:close/>
              </a:path>
            </a:pathLst>
          </a:custGeom>
          <a:gradFill>
            <a:gsLst>
              <a:gs pos="0">
                <a:schemeClr val="accent3">
                  <a:lumMod val="40000"/>
                  <a:lumOff val="60000"/>
                </a:schemeClr>
              </a:gs>
              <a:gs pos="50000">
                <a:schemeClr val="accent3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US" b="1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0" y="1676400"/>
            <a:ext cx="3886200" cy="1524000"/>
          </a:xfrm>
        </p:spPr>
        <p:txBody>
          <a:bodyPr anchor="b" anchorCtr="0"/>
          <a:lstStyle>
            <a:lvl1pPr algn="l">
              <a:defRPr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0" y="3203574"/>
            <a:ext cx="3886200" cy="1825625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5262465"/>
            <a:ext cx="9144000" cy="746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30" y="5502670"/>
            <a:ext cx="9144066" cy="1271150"/>
          </a:xfrm>
          <a:custGeom>
            <a:avLst/>
            <a:gdLst>
              <a:gd name="connsiteX0" fmla="*/ 9331 w 9144000"/>
              <a:gd name="connsiteY0" fmla="*/ 111968 h 1278294"/>
              <a:gd name="connsiteX1" fmla="*/ 6288833 w 9144000"/>
              <a:gd name="connsiteY1" fmla="*/ 1194319 h 1278294"/>
              <a:gd name="connsiteX2" fmla="*/ 9144000 w 9144000"/>
              <a:gd name="connsiteY2" fmla="*/ 0 h 1278294"/>
              <a:gd name="connsiteX3" fmla="*/ 9144000 w 9144000"/>
              <a:gd name="connsiteY3" fmla="*/ 83976 h 1278294"/>
              <a:gd name="connsiteX4" fmla="*/ 6279502 w 9144000"/>
              <a:gd name="connsiteY4" fmla="*/ 1278294 h 1278294"/>
              <a:gd name="connsiteX5" fmla="*/ 0 w 9144000"/>
              <a:gd name="connsiteY5" fmla="*/ 195943 h 1278294"/>
              <a:gd name="connsiteX6" fmla="*/ 9331 w 9144000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71644 w 9134669"/>
              <a:gd name="connsiteY5" fmla="*/ 388824 h 1278294"/>
              <a:gd name="connsiteX6" fmla="*/ 0 w 9134669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94 w 9134669"/>
              <a:gd name="connsiteY5" fmla="*/ 195943 h 1278294"/>
              <a:gd name="connsiteX6" fmla="*/ 0 w 9134669"/>
              <a:gd name="connsiteY6" fmla="*/ 111968 h 1278294"/>
              <a:gd name="connsiteX0" fmla="*/ 49877 w 9134540"/>
              <a:gd name="connsiteY0" fmla="*/ 42912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49877 w 9134540"/>
              <a:gd name="connsiteY6" fmla="*/ 42912 h 1278294"/>
              <a:gd name="connsiteX0" fmla="*/ 2252 w 9134540"/>
              <a:gd name="connsiteY0" fmla="*/ 116731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279373 w 9134540"/>
              <a:gd name="connsiteY1" fmla="*/ 1234801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307948 w 9134540"/>
              <a:gd name="connsiteY1" fmla="*/ 1189558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28287"/>
              <a:gd name="connsiteX1" fmla="*/ 6307948 w 9134540"/>
              <a:gd name="connsiteY1" fmla="*/ 1189558 h 1228287"/>
              <a:gd name="connsiteX2" fmla="*/ 9134540 w 9134540"/>
              <a:gd name="connsiteY2" fmla="*/ 0 h 1228287"/>
              <a:gd name="connsiteX3" fmla="*/ 9134540 w 9134540"/>
              <a:gd name="connsiteY3" fmla="*/ 83976 h 1228287"/>
              <a:gd name="connsiteX4" fmla="*/ 6270042 w 9134540"/>
              <a:gd name="connsiteY4" fmla="*/ 1228287 h 1228287"/>
              <a:gd name="connsiteX5" fmla="*/ 65 w 9134540"/>
              <a:gd name="connsiteY5" fmla="*/ 195943 h 1228287"/>
              <a:gd name="connsiteX6" fmla="*/ 2252 w 9134540"/>
              <a:gd name="connsiteY6" fmla="*/ 116731 h 1228287"/>
              <a:gd name="connsiteX0" fmla="*/ 2252 w 9134540"/>
              <a:gd name="connsiteY0" fmla="*/ 116731 h 1266387"/>
              <a:gd name="connsiteX1" fmla="*/ 6307948 w 9134540"/>
              <a:gd name="connsiteY1" fmla="*/ 1189558 h 1266387"/>
              <a:gd name="connsiteX2" fmla="*/ 9134540 w 9134540"/>
              <a:gd name="connsiteY2" fmla="*/ 0 h 1266387"/>
              <a:gd name="connsiteX3" fmla="*/ 9134540 w 9134540"/>
              <a:gd name="connsiteY3" fmla="*/ 83976 h 1266387"/>
              <a:gd name="connsiteX4" fmla="*/ 6315286 w 9134540"/>
              <a:gd name="connsiteY4" fmla="*/ 1266387 h 1266387"/>
              <a:gd name="connsiteX5" fmla="*/ 65 w 9134540"/>
              <a:gd name="connsiteY5" fmla="*/ 195943 h 1266387"/>
              <a:gd name="connsiteX6" fmla="*/ 2252 w 9134540"/>
              <a:gd name="connsiteY6" fmla="*/ 116731 h 1266387"/>
              <a:gd name="connsiteX0" fmla="*/ 2252 w 9134540"/>
              <a:gd name="connsiteY0" fmla="*/ 152450 h 1302106"/>
              <a:gd name="connsiteX1" fmla="*/ 6307948 w 9134540"/>
              <a:gd name="connsiteY1" fmla="*/ 1225277 h 1302106"/>
              <a:gd name="connsiteX2" fmla="*/ 8932134 w 9134540"/>
              <a:gd name="connsiteY2" fmla="*/ 0 h 1302106"/>
              <a:gd name="connsiteX3" fmla="*/ 9134540 w 9134540"/>
              <a:gd name="connsiteY3" fmla="*/ 119695 h 1302106"/>
              <a:gd name="connsiteX4" fmla="*/ 6315286 w 9134540"/>
              <a:gd name="connsiteY4" fmla="*/ 1302106 h 1302106"/>
              <a:gd name="connsiteX5" fmla="*/ 65 w 9134540"/>
              <a:gd name="connsiteY5" fmla="*/ 231662 h 1302106"/>
              <a:gd name="connsiteX6" fmla="*/ 2252 w 9134540"/>
              <a:gd name="connsiteY6" fmla="*/ 152450 h 1302106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34540 w 9144066"/>
              <a:gd name="connsiteY3" fmla="*/ 88739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051196 w 9144066"/>
              <a:gd name="connsiteY3" fmla="*/ 236376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41683 w 9144066"/>
              <a:gd name="connsiteY3" fmla="*/ 79214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66" h="1271150">
                <a:moveTo>
                  <a:pt x="2252" y="121494"/>
                </a:moveTo>
                <a:lnTo>
                  <a:pt x="6307948" y="1194321"/>
                </a:lnTo>
                <a:lnTo>
                  <a:pt x="9144066" y="0"/>
                </a:lnTo>
                <a:cubicBezTo>
                  <a:pt x="9143272" y="26405"/>
                  <a:pt x="9142477" y="52809"/>
                  <a:pt x="9141683" y="79214"/>
                </a:cubicBezTo>
                <a:lnTo>
                  <a:pt x="6315286" y="1271150"/>
                </a:lnTo>
                <a:lnTo>
                  <a:pt x="65" y="200706"/>
                </a:lnTo>
                <a:cubicBezTo>
                  <a:pt x="0" y="172714"/>
                  <a:pt x="2317" y="149486"/>
                  <a:pt x="2252" y="1214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27.11.2012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1"/>
            <a:ext cx="7772400" cy="373380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27.11.2012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545932"/>
            <a:ext cx="9146383" cy="1314449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33337 h 1214437"/>
              <a:gd name="connsiteX1" fmla="*/ 6305550 w 9134475"/>
              <a:gd name="connsiteY1" fmla="*/ 1100137 h 1214437"/>
              <a:gd name="connsiteX2" fmla="*/ 9044270 w 9134475"/>
              <a:gd name="connsiteY2" fmla="*/ 0 h 1214437"/>
              <a:gd name="connsiteX3" fmla="*/ 9134475 w 9134475"/>
              <a:gd name="connsiteY3" fmla="*/ 1214437 h 1214437"/>
              <a:gd name="connsiteX4" fmla="*/ 0 w 9134475"/>
              <a:gd name="connsiteY4" fmla="*/ 1214437 h 1214437"/>
              <a:gd name="connsiteX5" fmla="*/ 0 w 9134475"/>
              <a:gd name="connsiteY5" fmla="*/ 33337 h 1214437"/>
              <a:gd name="connsiteX0" fmla="*/ 0 w 9134475"/>
              <a:gd name="connsiteY0" fmla="*/ 130968 h 1312068"/>
              <a:gd name="connsiteX1" fmla="*/ 6305550 w 9134475"/>
              <a:gd name="connsiteY1" fmla="*/ 1197768 h 1312068"/>
              <a:gd name="connsiteX2" fmla="*/ 9113111 w 9134475"/>
              <a:gd name="connsiteY2" fmla="*/ 0 h 1312068"/>
              <a:gd name="connsiteX3" fmla="*/ 9134475 w 9134475"/>
              <a:gd name="connsiteY3" fmla="*/ 1312068 h 1312068"/>
              <a:gd name="connsiteX4" fmla="*/ 0 w 9134475"/>
              <a:gd name="connsiteY4" fmla="*/ 1312068 h 1312068"/>
              <a:gd name="connsiteX5" fmla="*/ 0 w 9134475"/>
              <a:gd name="connsiteY5" fmla="*/ 130968 h 1312068"/>
              <a:gd name="connsiteX0" fmla="*/ 0 w 9113111"/>
              <a:gd name="connsiteY0" fmla="*/ 130968 h 1312068"/>
              <a:gd name="connsiteX1" fmla="*/ 6305550 w 9113111"/>
              <a:gd name="connsiteY1" fmla="*/ 1197768 h 1312068"/>
              <a:gd name="connsiteX2" fmla="*/ 9113111 w 9113111"/>
              <a:gd name="connsiteY2" fmla="*/ 0 h 1312068"/>
              <a:gd name="connsiteX3" fmla="*/ 8958813 w 9113111"/>
              <a:gd name="connsiteY3" fmla="*/ 1009649 h 1312068"/>
              <a:gd name="connsiteX4" fmla="*/ 0 w 9113111"/>
              <a:gd name="connsiteY4" fmla="*/ 1312068 h 1312068"/>
              <a:gd name="connsiteX5" fmla="*/ 0 w 9113111"/>
              <a:gd name="connsiteY5" fmla="*/ 130968 h 1312068"/>
              <a:gd name="connsiteX0" fmla="*/ 0 w 9117860"/>
              <a:gd name="connsiteY0" fmla="*/ 130968 h 1314449"/>
              <a:gd name="connsiteX1" fmla="*/ 6305550 w 9117860"/>
              <a:gd name="connsiteY1" fmla="*/ 1197768 h 1314449"/>
              <a:gd name="connsiteX2" fmla="*/ 9113111 w 9117860"/>
              <a:gd name="connsiteY2" fmla="*/ 0 h 1314449"/>
              <a:gd name="connsiteX3" fmla="*/ 9117860 w 9117860"/>
              <a:gd name="connsiteY3" fmla="*/ 1314449 h 1314449"/>
              <a:gd name="connsiteX4" fmla="*/ 0 w 9117860"/>
              <a:gd name="connsiteY4" fmla="*/ 1312068 h 1314449"/>
              <a:gd name="connsiteX5" fmla="*/ 0 w 9117860"/>
              <a:gd name="connsiteY5" fmla="*/ 130968 h 131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17860" h="1314449">
                <a:moveTo>
                  <a:pt x="0" y="130968"/>
                </a:moveTo>
                <a:lnTo>
                  <a:pt x="6305550" y="1197768"/>
                </a:lnTo>
                <a:lnTo>
                  <a:pt x="9113111" y="0"/>
                </a:lnTo>
                <a:lnTo>
                  <a:pt x="9117860" y="1314449"/>
                </a:lnTo>
                <a:lnTo>
                  <a:pt x="0" y="1312068"/>
                </a:lnTo>
                <a:lnTo>
                  <a:pt x="0" y="130968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14000">
                <a:srgbClr val="333333"/>
              </a:gs>
              <a:gs pos="83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41000">
                <a:srgbClr val="000000">
                  <a:alpha val="0"/>
                </a:srgbClr>
              </a:gs>
              <a:gs pos="57000">
                <a:srgbClr val="4D4D4D"/>
              </a:gs>
              <a:gs pos="100000">
                <a:srgbClr val="000000">
                  <a:alpha val="0"/>
                </a:srgbClr>
              </a:gs>
            </a:gsLst>
            <a:lin ang="6000000" scaled="0"/>
          </a:gra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33787"/>
            <a:ext cx="7772400" cy="1362075"/>
          </a:xfrm>
        </p:spPr>
        <p:txBody>
          <a:bodyPr anchor="t"/>
          <a:lstStyle>
            <a:lvl1pPr algn="l">
              <a:defRPr sz="4000" b="0" i="0" cap="all" baseline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33600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5262465"/>
            <a:ext cx="9144000" cy="746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30" y="5502670"/>
            <a:ext cx="9144066" cy="1271150"/>
          </a:xfrm>
          <a:custGeom>
            <a:avLst/>
            <a:gdLst>
              <a:gd name="connsiteX0" fmla="*/ 9331 w 9144000"/>
              <a:gd name="connsiteY0" fmla="*/ 111968 h 1278294"/>
              <a:gd name="connsiteX1" fmla="*/ 6288833 w 9144000"/>
              <a:gd name="connsiteY1" fmla="*/ 1194319 h 1278294"/>
              <a:gd name="connsiteX2" fmla="*/ 9144000 w 9144000"/>
              <a:gd name="connsiteY2" fmla="*/ 0 h 1278294"/>
              <a:gd name="connsiteX3" fmla="*/ 9144000 w 9144000"/>
              <a:gd name="connsiteY3" fmla="*/ 83976 h 1278294"/>
              <a:gd name="connsiteX4" fmla="*/ 6279502 w 9144000"/>
              <a:gd name="connsiteY4" fmla="*/ 1278294 h 1278294"/>
              <a:gd name="connsiteX5" fmla="*/ 0 w 9144000"/>
              <a:gd name="connsiteY5" fmla="*/ 195943 h 1278294"/>
              <a:gd name="connsiteX6" fmla="*/ 9331 w 9144000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71644 w 9134669"/>
              <a:gd name="connsiteY5" fmla="*/ 388824 h 1278294"/>
              <a:gd name="connsiteX6" fmla="*/ 0 w 9134669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94 w 9134669"/>
              <a:gd name="connsiteY5" fmla="*/ 195943 h 1278294"/>
              <a:gd name="connsiteX6" fmla="*/ 0 w 9134669"/>
              <a:gd name="connsiteY6" fmla="*/ 111968 h 1278294"/>
              <a:gd name="connsiteX0" fmla="*/ 49877 w 9134540"/>
              <a:gd name="connsiteY0" fmla="*/ 42912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49877 w 9134540"/>
              <a:gd name="connsiteY6" fmla="*/ 42912 h 1278294"/>
              <a:gd name="connsiteX0" fmla="*/ 2252 w 9134540"/>
              <a:gd name="connsiteY0" fmla="*/ 116731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279373 w 9134540"/>
              <a:gd name="connsiteY1" fmla="*/ 1234801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307948 w 9134540"/>
              <a:gd name="connsiteY1" fmla="*/ 1189558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28287"/>
              <a:gd name="connsiteX1" fmla="*/ 6307948 w 9134540"/>
              <a:gd name="connsiteY1" fmla="*/ 1189558 h 1228287"/>
              <a:gd name="connsiteX2" fmla="*/ 9134540 w 9134540"/>
              <a:gd name="connsiteY2" fmla="*/ 0 h 1228287"/>
              <a:gd name="connsiteX3" fmla="*/ 9134540 w 9134540"/>
              <a:gd name="connsiteY3" fmla="*/ 83976 h 1228287"/>
              <a:gd name="connsiteX4" fmla="*/ 6270042 w 9134540"/>
              <a:gd name="connsiteY4" fmla="*/ 1228287 h 1228287"/>
              <a:gd name="connsiteX5" fmla="*/ 65 w 9134540"/>
              <a:gd name="connsiteY5" fmla="*/ 195943 h 1228287"/>
              <a:gd name="connsiteX6" fmla="*/ 2252 w 9134540"/>
              <a:gd name="connsiteY6" fmla="*/ 116731 h 1228287"/>
              <a:gd name="connsiteX0" fmla="*/ 2252 w 9134540"/>
              <a:gd name="connsiteY0" fmla="*/ 116731 h 1266387"/>
              <a:gd name="connsiteX1" fmla="*/ 6307948 w 9134540"/>
              <a:gd name="connsiteY1" fmla="*/ 1189558 h 1266387"/>
              <a:gd name="connsiteX2" fmla="*/ 9134540 w 9134540"/>
              <a:gd name="connsiteY2" fmla="*/ 0 h 1266387"/>
              <a:gd name="connsiteX3" fmla="*/ 9134540 w 9134540"/>
              <a:gd name="connsiteY3" fmla="*/ 83976 h 1266387"/>
              <a:gd name="connsiteX4" fmla="*/ 6315286 w 9134540"/>
              <a:gd name="connsiteY4" fmla="*/ 1266387 h 1266387"/>
              <a:gd name="connsiteX5" fmla="*/ 65 w 9134540"/>
              <a:gd name="connsiteY5" fmla="*/ 195943 h 1266387"/>
              <a:gd name="connsiteX6" fmla="*/ 2252 w 9134540"/>
              <a:gd name="connsiteY6" fmla="*/ 116731 h 1266387"/>
              <a:gd name="connsiteX0" fmla="*/ 2252 w 9134540"/>
              <a:gd name="connsiteY0" fmla="*/ 152450 h 1302106"/>
              <a:gd name="connsiteX1" fmla="*/ 6307948 w 9134540"/>
              <a:gd name="connsiteY1" fmla="*/ 1225277 h 1302106"/>
              <a:gd name="connsiteX2" fmla="*/ 8932134 w 9134540"/>
              <a:gd name="connsiteY2" fmla="*/ 0 h 1302106"/>
              <a:gd name="connsiteX3" fmla="*/ 9134540 w 9134540"/>
              <a:gd name="connsiteY3" fmla="*/ 119695 h 1302106"/>
              <a:gd name="connsiteX4" fmla="*/ 6315286 w 9134540"/>
              <a:gd name="connsiteY4" fmla="*/ 1302106 h 1302106"/>
              <a:gd name="connsiteX5" fmla="*/ 65 w 9134540"/>
              <a:gd name="connsiteY5" fmla="*/ 231662 h 1302106"/>
              <a:gd name="connsiteX6" fmla="*/ 2252 w 9134540"/>
              <a:gd name="connsiteY6" fmla="*/ 152450 h 1302106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34540 w 9144066"/>
              <a:gd name="connsiteY3" fmla="*/ 88739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051196 w 9144066"/>
              <a:gd name="connsiteY3" fmla="*/ 236376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41683 w 9144066"/>
              <a:gd name="connsiteY3" fmla="*/ 79214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66" h="1271150">
                <a:moveTo>
                  <a:pt x="2252" y="121494"/>
                </a:moveTo>
                <a:lnTo>
                  <a:pt x="6307948" y="1194321"/>
                </a:lnTo>
                <a:lnTo>
                  <a:pt x="9144066" y="0"/>
                </a:lnTo>
                <a:cubicBezTo>
                  <a:pt x="9143272" y="26405"/>
                  <a:pt x="9142477" y="52809"/>
                  <a:pt x="9141683" y="79214"/>
                </a:cubicBezTo>
                <a:lnTo>
                  <a:pt x="6315286" y="1271150"/>
                </a:lnTo>
                <a:lnTo>
                  <a:pt x="65" y="200706"/>
                </a:lnTo>
                <a:cubicBezTo>
                  <a:pt x="0" y="172714"/>
                  <a:pt x="2317" y="149486"/>
                  <a:pt x="2252" y="1214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27.11.2012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27.11.2012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685800" y="1536192"/>
            <a:ext cx="3657600" cy="3877056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4800600" y="1536192"/>
            <a:ext cx="3657600" cy="3877056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1"/>
              </a:gs>
              <a:gs pos="40000">
                <a:schemeClr val="accent1">
                  <a:lumMod val="40000"/>
                  <a:lumOff val="60000"/>
                </a:schemeClr>
              </a:gs>
              <a:gs pos="4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52000">
                <a:schemeClr val="accent3">
                  <a:lumMod val="40000"/>
                  <a:lumOff val="60000"/>
                </a:schemeClr>
              </a:gs>
              <a:gs pos="66000">
                <a:schemeClr val="accent3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535113"/>
            <a:ext cx="3657600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535113"/>
            <a:ext cx="3657600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12" name="Freeform 11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27.11.2012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685800" y="2209800"/>
            <a:ext cx="3657600" cy="320040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17" name="Content Placeholder 16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657600" cy="320040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>
          <a:xfrm>
            <a:off x="1" y="5010151"/>
            <a:ext cx="7439025" cy="157162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15827" h="1571625">
                <a:moveTo>
                  <a:pt x="0" y="0"/>
                </a:moveTo>
                <a:lnTo>
                  <a:pt x="7415827" y="866775"/>
                </a:lnTo>
                <a:lnTo>
                  <a:pt x="0" y="157162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5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0" y="4973410"/>
            <a:ext cx="7674867" cy="928299"/>
          </a:xfrm>
          <a:custGeom>
            <a:avLst/>
            <a:gdLst>
              <a:gd name="connsiteX0" fmla="*/ 0 w 7548466"/>
              <a:gd name="connsiteY0" fmla="*/ 0 h 933061"/>
              <a:gd name="connsiteX1" fmla="*/ 9331 w 7548466"/>
              <a:gd name="connsiteY1" fmla="*/ 65314 h 933061"/>
              <a:gd name="connsiteX2" fmla="*/ 7221894 w 7548466"/>
              <a:gd name="connsiteY2" fmla="*/ 933061 h 933061"/>
              <a:gd name="connsiteX3" fmla="*/ 7548466 w 7548466"/>
              <a:gd name="connsiteY3" fmla="*/ 914400 h 933061"/>
              <a:gd name="connsiteX4" fmla="*/ 0 w 7548466"/>
              <a:gd name="connsiteY4" fmla="*/ 0 h 933061"/>
              <a:gd name="connsiteX0" fmla="*/ 131163 w 7539135"/>
              <a:gd name="connsiteY0" fmla="*/ 0 h 1042598"/>
              <a:gd name="connsiteX1" fmla="*/ 0 w 7539135"/>
              <a:gd name="connsiteY1" fmla="*/ 174851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0 w 7407972"/>
              <a:gd name="connsiteY0" fmla="*/ 0 h 1042598"/>
              <a:gd name="connsiteX1" fmla="*/ 85531 w 7407972"/>
              <a:gd name="connsiteY1" fmla="*/ 134370 h 1042598"/>
              <a:gd name="connsiteX2" fmla="*/ 7081400 w 7407972"/>
              <a:gd name="connsiteY2" fmla="*/ 1042598 h 1042598"/>
              <a:gd name="connsiteX3" fmla="*/ 7407972 w 7407972"/>
              <a:gd name="connsiteY3" fmla="*/ 1023937 h 1042598"/>
              <a:gd name="connsiteX4" fmla="*/ 0 w 7407972"/>
              <a:gd name="connsiteY4" fmla="*/ 0 h 1042598"/>
              <a:gd name="connsiteX0" fmla="*/ 131163 w 7539135"/>
              <a:gd name="connsiteY0" fmla="*/ 0 h 1042598"/>
              <a:gd name="connsiteX1" fmla="*/ 0 w 7539135"/>
              <a:gd name="connsiteY1" fmla="*/ 193902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59725 w 7539135"/>
              <a:gd name="connsiteY0" fmla="*/ 0 h 892580"/>
              <a:gd name="connsiteX1" fmla="*/ 0 w 7539135"/>
              <a:gd name="connsiteY1" fmla="*/ 43884 h 892580"/>
              <a:gd name="connsiteX2" fmla="*/ 7212563 w 7539135"/>
              <a:gd name="connsiteY2" fmla="*/ 892580 h 892580"/>
              <a:gd name="connsiteX3" fmla="*/ 7539135 w 7539135"/>
              <a:gd name="connsiteY3" fmla="*/ 873919 h 892580"/>
              <a:gd name="connsiteX4" fmla="*/ 59725 w 7539135"/>
              <a:gd name="connsiteY4" fmla="*/ 0 h 892580"/>
              <a:gd name="connsiteX0" fmla="*/ 194 w 7539135"/>
              <a:gd name="connsiteY0" fmla="*/ 0 h 923536"/>
              <a:gd name="connsiteX1" fmla="*/ 0 w 7539135"/>
              <a:gd name="connsiteY1" fmla="*/ 74840 h 923536"/>
              <a:gd name="connsiteX2" fmla="*/ 7212563 w 7539135"/>
              <a:gd name="connsiteY2" fmla="*/ 923536 h 923536"/>
              <a:gd name="connsiteX3" fmla="*/ 7539135 w 7539135"/>
              <a:gd name="connsiteY3" fmla="*/ 904875 h 923536"/>
              <a:gd name="connsiteX4" fmla="*/ 194 w 7539135"/>
              <a:gd name="connsiteY4" fmla="*/ 0 h 923536"/>
              <a:gd name="connsiteX0" fmla="*/ 194 w 7539135"/>
              <a:gd name="connsiteY0" fmla="*/ 0 h 904875"/>
              <a:gd name="connsiteX1" fmla="*/ 0 w 7539135"/>
              <a:gd name="connsiteY1" fmla="*/ 74840 h 904875"/>
              <a:gd name="connsiteX2" fmla="*/ 7212563 w 7539135"/>
              <a:gd name="connsiteY2" fmla="*/ 883055 h 904875"/>
              <a:gd name="connsiteX3" fmla="*/ 7539135 w 7539135"/>
              <a:gd name="connsiteY3" fmla="*/ 904875 h 904875"/>
              <a:gd name="connsiteX4" fmla="*/ 194 w 7539135"/>
              <a:gd name="connsiteY4" fmla="*/ 0 h 904875"/>
              <a:gd name="connsiteX0" fmla="*/ 194 w 7703442"/>
              <a:gd name="connsiteY0" fmla="*/ 0 h 1016794"/>
              <a:gd name="connsiteX1" fmla="*/ 0 w 7703442"/>
              <a:gd name="connsiteY1" fmla="*/ 74840 h 1016794"/>
              <a:gd name="connsiteX2" fmla="*/ 7212563 w 7703442"/>
              <a:gd name="connsiteY2" fmla="*/ 883055 h 1016794"/>
              <a:gd name="connsiteX3" fmla="*/ 7703442 w 7703442"/>
              <a:gd name="connsiteY3" fmla="*/ 1016794 h 1016794"/>
              <a:gd name="connsiteX4" fmla="*/ 194 w 7703442"/>
              <a:gd name="connsiteY4" fmla="*/ 0 h 1016794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12563 w 7674867"/>
              <a:gd name="connsiteY2" fmla="*/ 883055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30680"/>
              <a:gd name="connsiteX1" fmla="*/ 0 w 7674867"/>
              <a:gd name="connsiteY1" fmla="*/ 74840 h 930680"/>
              <a:gd name="connsiteX2" fmla="*/ 7293526 w 7674867"/>
              <a:gd name="connsiteY2" fmla="*/ 930680 h 930680"/>
              <a:gd name="connsiteX3" fmla="*/ 7674867 w 7674867"/>
              <a:gd name="connsiteY3" fmla="*/ 897731 h 930680"/>
              <a:gd name="connsiteX4" fmla="*/ 194 w 7674867"/>
              <a:gd name="connsiteY4" fmla="*/ 0 h 930680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3526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38758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8289 w 7674867"/>
              <a:gd name="connsiteY2" fmla="*/ 661599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28299"/>
              <a:gd name="connsiteX1" fmla="*/ 0 w 7674867"/>
              <a:gd name="connsiteY1" fmla="*/ 74840 h 928299"/>
              <a:gd name="connsiteX2" fmla="*/ 7298289 w 7674867"/>
              <a:gd name="connsiteY2" fmla="*/ 928299 h 928299"/>
              <a:gd name="connsiteX3" fmla="*/ 7674867 w 7674867"/>
              <a:gd name="connsiteY3" fmla="*/ 897731 h 928299"/>
              <a:gd name="connsiteX4" fmla="*/ 194 w 7674867"/>
              <a:gd name="connsiteY4" fmla="*/ 0 h 928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4867" h="928299">
                <a:moveTo>
                  <a:pt x="194" y="0"/>
                </a:moveTo>
                <a:cubicBezTo>
                  <a:pt x="129" y="24947"/>
                  <a:pt x="65" y="49893"/>
                  <a:pt x="0" y="74840"/>
                </a:cubicBezTo>
                <a:lnTo>
                  <a:pt x="7298289" y="928299"/>
                </a:lnTo>
                <a:lnTo>
                  <a:pt x="7674867" y="897731"/>
                </a:lnTo>
                <a:lnTo>
                  <a:pt x="19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27.11.2012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3"/>
              </a:gs>
              <a:gs pos="50000">
                <a:schemeClr val="accent3">
                  <a:lumMod val="40000"/>
                  <a:lumOff val="60000"/>
                </a:schemeClr>
              </a:gs>
              <a:gs pos="5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0" y="5381627"/>
            <a:ext cx="3286124" cy="1207294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6996854"/>
              <a:gd name="connsiteY0" fmla="*/ 0 h 1571625"/>
              <a:gd name="connsiteX1" fmla="*/ 6996854 w 6996854"/>
              <a:gd name="connsiteY1" fmla="*/ 1266825 h 1571625"/>
              <a:gd name="connsiteX2" fmla="*/ 0 w 6996854"/>
              <a:gd name="connsiteY2" fmla="*/ 1571625 h 1571625"/>
              <a:gd name="connsiteX3" fmla="*/ 0 w 6996854"/>
              <a:gd name="connsiteY3" fmla="*/ 0 h 1571625"/>
              <a:gd name="connsiteX0" fmla="*/ 0 w 7583417"/>
              <a:gd name="connsiteY0" fmla="*/ 0 h 800100"/>
              <a:gd name="connsiteX1" fmla="*/ 7583417 w 7583417"/>
              <a:gd name="connsiteY1" fmla="*/ 495300 h 800100"/>
              <a:gd name="connsiteX2" fmla="*/ 586563 w 7583417"/>
              <a:gd name="connsiteY2" fmla="*/ 800100 h 800100"/>
              <a:gd name="connsiteX3" fmla="*/ 0 w 7583417"/>
              <a:gd name="connsiteY3" fmla="*/ 0 h 800100"/>
              <a:gd name="connsiteX0" fmla="*/ 0 w 7017803"/>
              <a:gd name="connsiteY0" fmla="*/ 0 h 1200150"/>
              <a:gd name="connsiteX1" fmla="*/ 7017803 w 7017803"/>
              <a:gd name="connsiteY1" fmla="*/ 895350 h 1200150"/>
              <a:gd name="connsiteX2" fmla="*/ 20949 w 7017803"/>
              <a:gd name="connsiteY2" fmla="*/ 1200150 h 1200150"/>
              <a:gd name="connsiteX3" fmla="*/ 0 w 7017803"/>
              <a:gd name="connsiteY3" fmla="*/ 0 h 1200150"/>
              <a:gd name="connsiteX0" fmla="*/ 0 w 6410292"/>
              <a:gd name="connsiteY0" fmla="*/ 0 h 1752600"/>
              <a:gd name="connsiteX1" fmla="*/ 6410292 w 6410292"/>
              <a:gd name="connsiteY1" fmla="*/ 1752600 h 1752600"/>
              <a:gd name="connsiteX2" fmla="*/ 20949 w 6410292"/>
              <a:gd name="connsiteY2" fmla="*/ 1200150 h 1752600"/>
              <a:gd name="connsiteX3" fmla="*/ 0 w 6410292"/>
              <a:gd name="connsiteY3" fmla="*/ 0 h 1752600"/>
              <a:gd name="connsiteX0" fmla="*/ 0 w 7227290"/>
              <a:gd name="connsiteY0" fmla="*/ 0 h 1200150"/>
              <a:gd name="connsiteX1" fmla="*/ 7227290 w 7227290"/>
              <a:gd name="connsiteY1" fmla="*/ 885825 h 1200150"/>
              <a:gd name="connsiteX2" fmla="*/ 20949 w 7227290"/>
              <a:gd name="connsiteY2" fmla="*/ 1200150 h 1200150"/>
              <a:gd name="connsiteX3" fmla="*/ 0 w 7227290"/>
              <a:gd name="connsiteY3" fmla="*/ 0 h 1200150"/>
              <a:gd name="connsiteX0" fmla="*/ 0 w 7227290"/>
              <a:gd name="connsiteY0" fmla="*/ 0 h 885825"/>
              <a:gd name="connsiteX1" fmla="*/ 7227290 w 7227290"/>
              <a:gd name="connsiteY1" fmla="*/ 885825 h 885825"/>
              <a:gd name="connsiteX2" fmla="*/ 555141 w 7227290"/>
              <a:gd name="connsiteY2" fmla="*/ 862013 h 885825"/>
              <a:gd name="connsiteX3" fmla="*/ 0 w 7227290"/>
              <a:gd name="connsiteY3" fmla="*/ 0 h 885825"/>
              <a:gd name="connsiteX0" fmla="*/ 0 w 7227290"/>
              <a:gd name="connsiteY0" fmla="*/ 0 h 1207294"/>
              <a:gd name="connsiteX1" fmla="*/ 7227290 w 7227290"/>
              <a:gd name="connsiteY1" fmla="*/ 885825 h 1207294"/>
              <a:gd name="connsiteX2" fmla="*/ 0 w 7227290"/>
              <a:gd name="connsiteY2" fmla="*/ 1207294 h 1207294"/>
              <a:gd name="connsiteX3" fmla="*/ 0 w 7227290"/>
              <a:gd name="connsiteY3" fmla="*/ 0 h 1207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27290" h="1207294">
                <a:moveTo>
                  <a:pt x="0" y="0"/>
                </a:moveTo>
                <a:lnTo>
                  <a:pt x="7227290" y="885825"/>
                </a:lnTo>
                <a:lnTo>
                  <a:pt x="0" y="1207294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196" y="5347020"/>
            <a:ext cx="3426231" cy="944725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2830674 w 7605568"/>
              <a:gd name="connsiteY2" fmla="*/ 806612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2930931"/>
              <a:gd name="connsiteY0" fmla="*/ 0 h 806612"/>
              <a:gd name="connsiteX1" fmla="*/ 0 w 2930931"/>
              <a:gd name="connsiteY1" fmla="*/ 75665 h 806612"/>
              <a:gd name="connsiteX2" fmla="*/ 2830674 w 2930931"/>
              <a:gd name="connsiteY2" fmla="*/ 806612 h 806612"/>
              <a:gd name="connsiteX3" fmla="*/ 2930931 w 2930931"/>
              <a:gd name="connsiteY3" fmla="*/ 785765 h 806612"/>
              <a:gd name="connsiteX4" fmla="*/ 1 w 2930931"/>
              <a:gd name="connsiteY4" fmla="*/ 0 h 806612"/>
              <a:gd name="connsiteX0" fmla="*/ 1 w 3204530"/>
              <a:gd name="connsiteY0" fmla="*/ 0 h 944725"/>
              <a:gd name="connsiteX1" fmla="*/ 0 w 3204530"/>
              <a:gd name="connsiteY1" fmla="*/ 75665 h 944725"/>
              <a:gd name="connsiteX2" fmla="*/ 3204530 w 3204530"/>
              <a:gd name="connsiteY2" fmla="*/ 944725 h 944725"/>
              <a:gd name="connsiteX3" fmla="*/ 2930931 w 3204530"/>
              <a:gd name="connsiteY3" fmla="*/ 785765 h 944725"/>
              <a:gd name="connsiteX4" fmla="*/ 1 w 3204530"/>
              <a:gd name="connsiteY4" fmla="*/ 0 h 944725"/>
              <a:gd name="connsiteX0" fmla="*/ 1 w 3426231"/>
              <a:gd name="connsiteY0" fmla="*/ 0 h 944725"/>
              <a:gd name="connsiteX1" fmla="*/ 0 w 3426231"/>
              <a:gd name="connsiteY1" fmla="*/ 75665 h 944725"/>
              <a:gd name="connsiteX2" fmla="*/ 3204530 w 3426231"/>
              <a:gd name="connsiteY2" fmla="*/ 944725 h 944725"/>
              <a:gd name="connsiteX3" fmla="*/ 3426231 w 3426231"/>
              <a:gd name="connsiteY3" fmla="*/ 923877 h 944725"/>
              <a:gd name="connsiteX4" fmla="*/ 1 w 3426231"/>
              <a:gd name="connsiteY4" fmla="*/ 0 h 944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6231" h="944725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3204530" y="944725"/>
                </a:lnTo>
                <a:lnTo>
                  <a:pt x="3426231" y="923877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27.11.2012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" y="5010151"/>
            <a:ext cx="7439025" cy="157162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15827" h="1571625">
                <a:moveTo>
                  <a:pt x="0" y="0"/>
                </a:moveTo>
                <a:lnTo>
                  <a:pt x="7415827" y="866775"/>
                </a:lnTo>
                <a:lnTo>
                  <a:pt x="0" y="157162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5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6656" y="609600"/>
            <a:ext cx="3383280" cy="914400"/>
          </a:xfrm>
        </p:spPr>
        <p:txBody>
          <a:bodyPr anchor="b">
            <a:noAutofit/>
          </a:bodyPr>
          <a:lstStyle>
            <a:lvl1pPr algn="l">
              <a:defRPr sz="22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0" y="4973410"/>
            <a:ext cx="7674867" cy="928299"/>
          </a:xfrm>
          <a:custGeom>
            <a:avLst/>
            <a:gdLst>
              <a:gd name="connsiteX0" fmla="*/ 0 w 7548466"/>
              <a:gd name="connsiteY0" fmla="*/ 0 h 933061"/>
              <a:gd name="connsiteX1" fmla="*/ 9331 w 7548466"/>
              <a:gd name="connsiteY1" fmla="*/ 65314 h 933061"/>
              <a:gd name="connsiteX2" fmla="*/ 7221894 w 7548466"/>
              <a:gd name="connsiteY2" fmla="*/ 933061 h 933061"/>
              <a:gd name="connsiteX3" fmla="*/ 7548466 w 7548466"/>
              <a:gd name="connsiteY3" fmla="*/ 914400 h 933061"/>
              <a:gd name="connsiteX4" fmla="*/ 0 w 7548466"/>
              <a:gd name="connsiteY4" fmla="*/ 0 h 933061"/>
              <a:gd name="connsiteX0" fmla="*/ 131163 w 7539135"/>
              <a:gd name="connsiteY0" fmla="*/ 0 h 1042598"/>
              <a:gd name="connsiteX1" fmla="*/ 0 w 7539135"/>
              <a:gd name="connsiteY1" fmla="*/ 174851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0 w 7407972"/>
              <a:gd name="connsiteY0" fmla="*/ 0 h 1042598"/>
              <a:gd name="connsiteX1" fmla="*/ 85531 w 7407972"/>
              <a:gd name="connsiteY1" fmla="*/ 134370 h 1042598"/>
              <a:gd name="connsiteX2" fmla="*/ 7081400 w 7407972"/>
              <a:gd name="connsiteY2" fmla="*/ 1042598 h 1042598"/>
              <a:gd name="connsiteX3" fmla="*/ 7407972 w 7407972"/>
              <a:gd name="connsiteY3" fmla="*/ 1023937 h 1042598"/>
              <a:gd name="connsiteX4" fmla="*/ 0 w 7407972"/>
              <a:gd name="connsiteY4" fmla="*/ 0 h 1042598"/>
              <a:gd name="connsiteX0" fmla="*/ 131163 w 7539135"/>
              <a:gd name="connsiteY0" fmla="*/ 0 h 1042598"/>
              <a:gd name="connsiteX1" fmla="*/ 0 w 7539135"/>
              <a:gd name="connsiteY1" fmla="*/ 193902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59725 w 7539135"/>
              <a:gd name="connsiteY0" fmla="*/ 0 h 892580"/>
              <a:gd name="connsiteX1" fmla="*/ 0 w 7539135"/>
              <a:gd name="connsiteY1" fmla="*/ 43884 h 892580"/>
              <a:gd name="connsiteX2" fmla="*/ 7212563 w 7539135"/>
              <a:gd name="connsiteY2" fmla="*/ 892580 h 892580"/>
              <a:gd name="connsiteX3" fmla="*/ 7539135 w 7539135"/>
              <a:gd name="connsiteY3" fmla="*/ 873919 h 892580"/>
              <a:gd name="connsiteX4" fmla="*/ 59725 w 7539135"/>
              <a:gd name="connsiteY4" fmla="*/ 0 h 892580"/>
              <a:gd name="connsiteX0" fmla="*/ 194 w 7539135"/>
              <a:gd name="connsiteY0" fmla="*/ 0 h 923536"/>
              <a:gd name="connsiteX1" fmla="*/ 0 w 7539135"/>
              <a:gd name="connsiteY1" fmla="*/ 74840 h 923536"/>
              <a:gd name="connsiteX2" fmla="*/ 7212563 w 7539135"/>
              <a:gd name="connsiteY2" fmla="*/ 923536 h 923536"/>
              <a:gd name="connsiteX3" fmla="*/ 7539135 w 7539135"/>
              <a:gd name="connsiteY3" fmla="*/ 904875 h 923536"/>
              <a:gd name="connsiteX4" fmla="*/ 194 w 7539135"/>
              <a:gd name="connsiteY4" fmla="*/ 0 h 923536"/>
              <a:gd name="connsiteX0" fmla="*/ 194 w 7539135"/>
              <a:gd name="connsiteY0" fmla="*/ 0 h 904875"/>
              <a:gd name="connsiteX1" fmla="*/ 0 w 7539135"/>
              <a:gd name="connsiteY1" fmla="*/ 74840 h 904875"/>
              <a:gd name="connsiteX2" fmla="*/ 7212563 w 7539135"/>
              <a:gd name="connsiteY2" fmla="*/ 883055 h 904875"/>
              <a:gd name="connsiteX3" fmla="*/ 7539135 w 7539135"/>
              <a:gd name="connsiteY3" fmla="*/ 904875 h 904875"/>
              <a:gd name="connsiteX4" fmla="*/ 194 w 7539135"/>
              <a:gd name="connsiteY4" fmla="*/ 0 h 904875"/>
              <a:gd name="connsiteX0" fmla="*/ 194 w 7703442"/>
              <a:gd name="connsiteY0" fmla="*/ 0 h 1016794"/>
              <a:gd name="connsiteX1" fmla="*/ 0 w 7703442"/>
              <a:gd name="connsiteY1" fmla="*/ 74840 h 1016794"/>
              <a:gd name="connsiteX2" fmla="*/ 7212563 w 7703442"/>
              <a:gd name="connsiteY2" fmla="*/ 883055 h 1016794"/>
              <a:gd name="connsiteX3" fmla="*/ 7703442 w 7703442"/>
              <a:gd name="connsiteY3" fmla="*/ 1016794 h 1016794"/>
              <a:gd name="connsiteX4" fmla="*/ 194 w 7703442"/>
              <a:gd name="connsiteY4" fmla="*/ 0 h 1016794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12563 w 7674867"/>
              <a:gd name="connsiteY2" fmla="*/ 883055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30680"/>
              <a:gd name="connsiteX1" fmla="*/ 0 w 7674867"/>
              <a:gd name="connsiteY1" fmla="*/ 74840 h 930680"/>
              <a:gd name="connsiteX2" fmla="*/ 7293526 w 7674867"/>
              <a:gd name="connsiteY2" fmla="*/ 930680 h 930680"/>
              <a:gd name="connsiteX3" fmla="*/ 7674867 w 7674867"/>
              <a:gd name="connsiteY3" fmla="*/ 897731 h 930680"/>
              <a:gd name="connsiteX4" fmla="*/ 194 w 7674867"/>
              <a:gd name="connsiteY4" fmla="*/ 0 h 930680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3526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38758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8289 w 7674867"/>
              <a:gd name="connsiteY2" fmla="*/ 661599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28299"/>
              <a:gd name="connsiteX1" fmla="*/ 0 w 7674867"/>
              <a:gd name="connsiteY1" fmla="*/ 74840 h 928299"/>
              <a:gd name="connsiteX2" fmla="*/ 7298289 w 7674867"/>
              <a:gd name="connsiteY2" fmla="*/ 928299 h 928299"/>
              <a:gd name="connsiteX3" fmla="*/ 7674867 w 7674867"/>
              <a:gd name="connsiteY3" fmla="*/ 897731 h 928299"/>
              <a:gd name="connsiteX4" fmla="*/ 194 w 7674867"/>
              <a:gd name="connsiteY4" fmla="*/ 0 h 928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4867" h="928299">
                <a:moveTo>
                  <a:pt x="194" y="0"/>
                </a:moveTo>
                <a:cubicBezTo>
                  <a:pt x="129" y="24947"/>
                  <a:pt x="65" y="49893"/>
                  <a:pt x="0" y="74840"/>
                </a:cubicBezTo>
                <a:lnTo>
                  <a:pt x="7298289" y="928299"/>
                </a:lnTo>
                <a:lnTo>
                  <a:pt x="7674867" y="897731"/>
                </a:lnTo>
                <a:lnTo>
                  <a:pt x="19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27.11.2012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4572000" y="609600"/>
            <a:ext cx="3886200" cy="419100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676274" y="1527048"/>
            <a:ext cx="3383280" cy="329184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1"/>
              </a:gs>
              <a:gs pos="40000">
                <a:schemeClr val="accent1">
                  <a:lumMod val="40000"/>
                  <a:lumOff val="60000"/>
                </a:schemeClr>
              </a:gs>
              <a:gs pos="4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52000">
                <a:schemeClr val="accent3">
                  <a:lumMod val="40000"/>
                  <a:lumOff val="60000"/>
                </a:schemeClr>
              </a:gs>
              <a:gs pos="66000">
                <a:schemeClr val="accent3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0" y="609600"/>
            <a:ext cx="3886200" cy="4190999"/>
          </a:xfrm>
          <a:ln w="79375">
            <a:solidFill>
              <a:schemeClr val="tx1"/>
            </a:solidFill>
            <a:miter lim="800000"/>
          </a:ln>
          <a:effectLst>
            <a:outerShdw blurRad="50800" dist="38100" dir="5400000" algn="ctr" rotWithShape="0">
              <a:srgbClr val="000000">
                <a:alpha val="42000"/>
              </a:srgb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25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27.11.2012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76656" y="609600"/>
            <a:ext cx="3383280" cy="914400"/>
          </a:xfrm>
        </p:spPr>
        <p:txBody>
          <a:bodyPr anchor="b">
            <a:noAutofit/>
          </a:bodyPr>
          <a:lstStyle>
            <a:lvl1pPr algn="l">
              <a:defRPr sz="22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/>
          </p:nvPr>
        </p:nvSpPr>
        <p:spPr>
          <a:xfrm>
            <a:off x="676656" y="1524000"/>
            <a:ext cx="3381375" cy="329565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27.11.2012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27.11.2012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13">
              <a:alphaModFix amt="15000"/>
            </a:blip>
            <a:srcRect/>
            <a:tile tx="0" ty="0" sx="76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7772400" cy="1143000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600200"/>
            <a:ext cx="7772400" cy="4525963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00800" y="6416675"/>
            <a:ext cx="19812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r">
              <a:defRPr lang="en-US" sz="900" kern="1200" cap="all" spc="110" baseline="0" smtClean="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1pPr>
          </a:lstStyle>
          <a:p>
            <a:fld id="{95EC1D4A-A796-47C3-A63E-CE236FB377E2}" type="datetimeFigureOut">
              <a:rPr lang="cs-CZ" smtClean="0"/>
              <a:t>27.11.2012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8600" y="6416675"/>
            <a:ext cx="28956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l">
              <a:defRPr sz="900" cap="all" spc="110" baseline="0">
                <a:solidFill>
                  <a:srgbClr val="4D4D4D"/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58200" y="6416675"/>
            <a:ext cx="4572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r">
              <a:defRPr sz="1100" b="1" baseline="0">
                <a:solidFill>
                  <a:srgbClr val="4D4D4D"/>
                </a:solidFill>
              </a:defRPr>
            </a:lvl1pPr>
          </a:lstStyle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g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>
          <a:xfrm>
            <a:off x="179512" y="1844824"/>
            <a:ext cx="8605241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6000" b="1" dirty="0" smtClean="0">
                <a:ln w="10541" cmpd="sng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Kniha -  </a:t>
            </a:r>
            <a:r>
              <a:rPr lang="cs-CZ" sz="6000" b="1" dirty="0" err="1" smtClean="0">
                <a:ln w="10541" cmpd="sng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iPad</a:t>
            </a:r>
            <a:r>
              <a:rPr lang="cs-CZ" sz="6000" b="1" dirty="0" smtClean="0">
                <a:ln w="10541" cmpd="sng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- e-čtečka</a:t>
            </a:r>
            <a:endParaRPr lang="cs-CZ" sz="6000" b="1" dirty="0">
              <a:ln w="10541" cmpd="sng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</a:ln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8623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692696"/>
            <a:ext cx="7846640" cy="4641305"/>
          </a:xfrm>
        </p:spPr>
        <p:txBody>
          <a:bodyPr/>
          <a:lstStyle/>
          <a:p>
            <a:pPr lvl="0"/>
            <a:endParaRPr lang="cs-CZ" sz="1600" dirty="0" smtClean="0">
              <a:latin typeface="Arial" pitchFamily="34" charset="0"/>
              <a:cs typeface="Arial" pitchFamily="34" charset="0"/>
            </a:endParaRPr>
          </a:p>
          <a:p>
            <a:pPr lvl="0"/>
            <a:r>
              <a:rPr lang="cs-CZ" sz="1600" dirty="0" smtClean="0">
                <a:latin typeface="Arial" pitchFamily="34" charset="0"/>
                <a:cs typeface="Arial" pitchFamily="34" charset="0"/>
              </a:rPr>
              <a:t>knihovny se </a:t>
            </a:r>
            <a:r>
              <a:rPr lang="cs-CZ" sz="1600" dirty="0">
                <a:latin typeface="Arial" pitchFamily="34" charset="0"/>
                <a:cs typeface="Arial" pitchFamily="34" charset="0"/>
              </a:rPr>
              <a:t>výrazně podílejí na snížení dopadu digitální propasti (</a:t>
            </a:r>
            <a:r>
              <a:rPr lang="cs-CZ" sz="1600" dirty="0" err="1">
                <a:latin typeface="Arial" pitchFamily="34" charset="0"/>
                <a:cs typeface="Arial" pitchFamily="34" charset="0"/>
              </a:rPr>
              <a:t>digital</a:t>
            </a:r>
            <a:r>
              <a:rPr lang="cs-CZ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cs-CZ" sz="1600" dirty="0" err="1">
                <a:latin typeface="Arial" pitchFamily="34" charset="0"/>
                <a:cs typeface="Arial" pitchFamily="34" charset="0"/>
              </a:rPr>
              <a:t>divide</a:t>
            </a:r>
            <a:r>
              <a:rPr lang="cs-CZ" sz="1600" dirty="0">
                <a:latin typeface="Arial" pitchFamily="34" charset="0"/>
                <a:cs typeface="Arial" pitchFamily="34" charset="0"/>
              </a:rPr>
              <a:t>), který existuje mezi těmi, kteří mají, a těmi, kteří nemají přístup k informačním technologiím nebo jsou digitálně </a:t>
            </a:r>
            <a:r>
              <a:rPr lang="cs-CZ" sz="1600" dirty="0" smtClean="0">
                <a:latin typeface="Arial" pitchFamily="34" charset="0"/>
                <a:cs typeface="Arial" pitchFamily="34" charset="0"/>
              </a:rPr>
              <a:t>negramotní (Koncepce knihoven na rok 2011-2015)</a:t>
            </a:r>
            <a:endParaRPr lang="cs-CZ" sz="1600" dirty="0">
              <a:latin typeface="Arial" pitchFamily="34" charset="0"/>
              <a:cs typeface="Arial" pitchFamily="34" charset="0"/>
            </a:endParaRPr>
          </a:p>
          <a:p>
            <a:r>
              <a:rPr lang="cs-CZ" sz="1600" dirty="0" smtClean="0">
                <a:latin typeface="Arial" pitchFamily="34" charset="0"/>
                <a:cs typeface="Arial" pitchFamily="34" charset="0"/>
              </a:rPr>
              <a:t>rozvoj </a:t>
            </a:r>
            <a:r>
              <a:rPr lang="cs-CZ" sz="1600" dirty="0">
                <a:latin typeface="Arial" pitchFamily="34" charset="0"/>
                <a:cs typeface="Arial" pitchFamily="34" charset="0"/>
              </a:rPr>
              <a:t>informačních technologií a jejich průnik do všech oblastí života společnosti podstatným způsobem mění informační potřeby </a:t>
            </a:r>
            <a:r>
              <a:rPr lang="cs-CZ" sz="1600" dirty="0" smtClean="0">
                <a:latin typeface="Arial" pitchFamily="34" charset="0"/>
                <a:cs typeface="Arial" pitchFamily="34" charset="0"/>
              </a:rPr>
              <a:t>lidí</a:t>
            </a:r>
          </a:p>
          <a:p>
            <a:r>
              <a:rPr lang="cs-CZ" sz="1600" dirty="0" smtClean="0">
                <a:latin typeface="Arial" pitchFamily="34" charset="0"/>
                <a:cs typeface="Arial" pitchFamily="34" charset="0"/>
              </a:rPr>
              <a:t>knihovny by měly sledovat trendy v informačních technologiích a poskytovat uživatelům služby s těmito trendy spojené</a:t>
            </a:r>
          </a:p>
          <a:p>
            <a:r>
              <a:rPr lang="cs-CZ" sz="1600" dirty="0" smtClean="0">
                <a:latin typeface="Arial" pitchFamily="34" charset="0"/>
                <a:cs typeface="Arial" pitchFamily="34" charset="0"/>
              </a:rPr>
              <a:t>nový přístup knihovníků (nebát se) a vzdělávat se v této oblasti</a:t>
            </a:r>
          </a:p>
          <a:p>
            <a:r>
              <a:rPr lang="cs-CZ" sz="1600" dirty="0" smtClean="0">
                <a:latin typeface="Arial" pitchFamily="34" charset="0"/>
                <a:cs typeface="Arial" pitchFamily="34" charset="0"/>
              </a:rPr>
              <a:t>uvědomit si, že i tak můžeme získat nové uživatele</a:t>
            </a:r>
          </a:p>
          <a:p>
            <a:r>
              <a:rPr lang="cs-CZ" sz="1600" dirty="0" smtClean="0">
                <a:latin typeface="Arial" pitchFamily="34" charset="0"/>
                <a:cs typeface="Arial" pitchFamily="34" charset="0"/>
              </a:rPr>
              <a:t>kniha má a bude mít mezi médii vždy své místo</a:t>
            </a:r>
            <a:endParaRPr lang="cs-CZ" sz="1600" dirty="0">
              <a:latin typeface="Arial" pitchFamily="34" charset="0"/>
              <a:cs typeface="Arial" pitchFamily="34" charset="0"/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35587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3568" y="116632"/>
            <a:ext cx="7772400" cy="994122"/>
          </a:xfrm>
          <a:ln>
            <a:noFill/>
          </a:ln>
        </p:spPr>
        <p:txBody>
          <a:bodyPr>
            <a:normAutofit/>
          </a:bodyPr>
          <a:lstStyle/>
          <a:p>
            <a:r>
              <a:rPr lang="cs-CZ" sz="4400" cap="none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  <a:t>iPady</a:t>
            </a:r>
            <a:r>
              <a:rPr lang="cs-CZ" sz="4400" cap="none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  <a:t> v knihovně</a:t>
            </a:r>
            <a:endParaRPr lang="cs-CZ" sz="4400" dirty="0">
              <a:solidFill>
                <a:schemeClr val="accent1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2" t="-1" r="-3108" b="-1"/>
          <a:stretch/>
        </p:blipFill>
        <p:spPr>
          <a:xfrm>
            <a:off x="7164288" y="123316"/>
            <a:ext cx="1531851" cy="1871424"/>
          </a:xfrm>
          <a:effectLst>
            <a:glow rad="127000">
              <a:schemeClr val="bg1"/>
            </a:glow>
          </a:effectLst>
        </p:spPr>
      </p:pic>
      <p:sp>
        <p:nvSpPr>
          <p:cNvPr id="6" name="TextovéPole 5"/>
          <p:cNvSpPr txBox="1"/>
          <p:nvPr/>
        </p:nvSpPr>
        <p:spPr>
          <a:xfrm>
            <a:off x="683568" y="1628800"/>
            <a:ext cx="6624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dirty="0"/>
          </a:p>
        </p:txBody>
      </p:sp>
      <p:sp>
        <p:nvSpPr>
          <p:cNvPr id="8" name="Zástupný symbol pro obsah 2"/>
          <p:cNvSpPr txBox="1">
            <a:spLocks/>
          </p:cNvSpPr>
          <p:nvPr/>
        </p:nvSpPr>
        <p:spPr>
          <a:xfrm>
            <a:off x="293832" y="1025954"/>
            <a:ext cx="7344816" cy="4563286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>
            <a:normAutofit fontScale="25000" lnSpcReduction="20000"/>
          </a:bodyPr>
          <a:lstStyle>
            <a:lvl1pPr marL="3429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" indent="0">
              <a:buNone/>
            </a:pPr>
            <a:endParaRPr lang="cs-CZ" sz="5500" dirty="0" smtClean="0">
              <a:latin typeface="Arial" pitchFamily="34" charset="0"/>
              <a:cs typeface="Arial" pitchFamily="34" charset="0"/>
            </a:endParaRPr>
          </a:p>
          <a:p>
            <a:r>
              <a:rPr lang="cs-CZ" sz="7200" dirty="0" smtClean="0">
                <a:cs typeface="Arial" pitchFamily="34" charset="0"/>
              </a:rPr>
              <a:t>nabídka k zapůjčení </a:t>
            </a:r>
            <a:r>
              <a:rPr lang="cs-CZ" sz="7200" dirty="0" err="1" smtClean="0">
                <a:cs typeface="Arial" pitchFamily="34" charset="0"/>
              </a:rPr>
              <a:t>iPadů</a:t>
            </a:r>
            <a:r>
              <a:rPr lang="cs-CZ" sz="7200" dirty="0" smtClean="0">
                <a:cs typeface="Arial" pitchFamily="34" charset="0"/>
              </a:rPr>
              <a:t> – Konference Knihovny 21.století v Opavě –</a:t>
            </a:r>
            <a:r>
              <a:rPr lang="cs-CZ" sz="7200" b="1" dirty="0" smtClean="0">
                <a:solidFill>
                  <a:srgbClr val="66FF33"/>
                </a:solidFill>
                <a:cs typeface="Arial" pitchFamily="34" charset="0"/>
              </a:rPr>
              <a:t>paní Jana Matějková, Knihovna FF UK </a:t>
            </a:r>
          </a:p>
          <a:p>
            <a:r>
              <a:rPr lang="cs-CZ" sz="7200" dirty="0" smtClean="0">
                <a:cs typeface="Arial" pitchFamily="34" charset="0"/>
              </a:rPr>
              <a:t>první část 5 ks </a:t>
            </a:r>
            <a:r>
              <a:rPr lang="cs-CZ" sz="7200" dirty="0" err="1" smtClean="0">
                <a:cs typeface="Arial" pitchFamily="34" charset="0"/>
              </a:rPr>
              <a:t>iPadů</a:t>
            </a:r>
            <a:r>
              <a:rPr lang="cs-CZ" sz="7200" dirty="0" smtClean="0">
                <a:cs typeface="Arial" pitchFamily="34" charset="0"/>
              </a:rPr>
              <a:t> Apple poskytla </a:t>
            </a:r>
            <a:r>
              <a:rPr lang="cs-CZ" sz="7200" b="1" dirty="0" smtClean="0">
                <a:solidFill>
                  <a:srgbClr val="66FF33"/>
                </a:solidFill>
                <a:cs typeface="Arial" pitchFamily="34" charset="0"/>
              </a:rPr>
              <a:t>firma 24U s.r.o</a:t>
            </a:r>
            <a:r>
              <a:rPr lang="cs-CZ" sz="7200" dirty="0" smtClean="0">
                <a:cs typeface="Arial" pitchFamily="34" charset="0"/>
              </a:rPr>
              <a:t>. se sídlem   </a:t>
            </a:r>
          </a:p>
          <a:p>
            <a:pPr marL="68580" indent="0">
              <a:buNone/>
            </a:pPr>
            <a:r>
              <a:rPr lang="cs-CZ" sz="7200" dirty="0">
                <a:cs typeface="Arial" pitchFamily="34" charset="0"/>
              </a:rPr>
              <a:t> </a:t>
            </a:r>
            <a:r>
              <a:rPr lang="cs-CZ" sz="7200" dirty="0" smtClean="0">
                <a:cs typeface="Arial" pitchFamily="34" charset="0"/>
              </a:rPr>
              <a:t>   v Praze</a:t>
            </a:r>
          </a:p>
          <a:p>
            <a:r>
              <a:rPr lang="cs-CZ" sz="7200" dirty="0" err="1" smtClean="0">
                <a:cs typeface="Arial" pitchFamily="34" charset="0"/>
              </a:rPr>
              <a:t>iPady</a:t>
            </a:r>
            <a:r>
              <a:rPr lang="cs-CZ" sz="7200" dirty="0" smtClean="0">
                <a:cs typeface="Arial" pitchFamily="34" charset="0"/>
              </a:rPr>
              <a:t> byly nabídnuty k zapůjčení třem pobočkám Knihovny města Ostravy</a:t>
            </a:r>
          </a:p>
          <a:p>
            <a:r>
              <a:rPr lang="cs-CZ" sz="7200" dirty="0" smtClean="0">
                <a:cs typeface="Arial" pitchFamily="34" charset="0"/>
              </a:rPr>
              <a:t>termín : 13.9. – 18.9.2012, během půjčovní doby</a:t>
            </a:r>
          </a:p>
          <a:p>
            <a:r>
              <a:rPr lang="cs-CZ" sz="7200" dirty="0" smtClean="0">
                <a:cs typeface="Arial" pitchFamily="34" charset="0"/>
              </a:rPr>
              <a:t>pobočky KMO </a:t>
            </a:r>
            <a:r>
              <a:rPr lang="cs-CZ" sz="7200" dirty="0" err="1" smtClean="0">
                <a:cs typeface="Arial" pitchFamily="34" charset="0"/>
              </a:rPr>
              <a:t>Dr.Martínka</a:t>
            </a:r>
            <a:r>
              <a:rPr lang="cs-CZ" sz="7200" dirty="0" smtClean="0">
                <a:cs typeface="Arial" pitchFamily="34" charset="0"/>
              </a:rPr>
              <a:t>, Opavská a Výškovice mají denní návštěvnost </a:t>
            </a:r>
            <a:r>
              <a:rPr lang="cs-CZ" sz="7200" dirty="0">
                <a:cs typeface="Arial" pitchFamily="34" charset="0"/>
              </a:rPr>
              <a:t> </a:t>
            </a:r>
            <a:r>
              <a:rPr lang="cs-CZ" sz="7200" dirty="0" smtClean="0">
                <a:cs typeface="Arial" pitchFamily="34" charset="0"/>
              </a:rPr>
              <a:t>cca 100 dětí a mládeže </a:t>
            </a:r>
          </a:p>
          <a:p>
            <a:r>
              <a:rPr lang="cs-CZ" sz="7200" dirty="0">
                <a:cs typeface="Arial" pitchFamily="34" charset="0"/>
              </a:rPr>
              <a:t> </a:t>
            </a:r>
            <a:r>
              <a:rPr lang="cs-CZ" sz="7200" dirty="0" smtClean="0">
                <a:cs typeface="Arial" pitchFamily="34" charset="0"/>
              </a:rPr>
              <a:t>pobočka Hrabůvka 2ks: 58 dětí</a:t>
            </a:r>
          </a:p>
          <a:p>
            <a:r>
              <a:rPr lang="cs-CZ" sz="7200" dirty="0" smtClean="0">
                <a:cs typeface="Arial" pitchFamily="34" charset="0"/>
              </a:rPr>
              <a:t>pobočka Opavská : 17 dětí</a:t>
            </a:r>
          </a:p>
          <a:p>
            <a:r>
              <a:rPr lang="cs-CZ" sz="7200" dirty="0" smtClean="0">
                <a:cs typeface="Arial" pitchFamily="34" charset="0"/>
              </a:rPr>
              <a:t>pobočka Výškovice:  34 dětí, dospělých</a:t>
            </a:r>
          </a:p>
          <a:p>
            <a:r>
              <a:rPr lang="cs-CZ" sz="7200" dirty="0" err="1">
                <a:cs typeface="Arial" pitchFamily="34" charset="0"/>
              </a:rPr>
              <a:t>iPady</a:t>
            </a:r>
            <a:r>
              <a:rPr lang="cs-CZ" sz="7200" dirty="0">
                <a:cs typeface="Arial" pitchFamily="34" charset="0"/>
              </a:rPr>
              <a:t> půjčovány prezenčně</a:t>
            </a:r>
          </a:p>
          <a:p>
            <a:pPr marL="68580" indent="0">
              <a:buNone/>
            </a:pPr>
            <a:endParaRPr lang="cs-CZ" sz="7200" dirty="0" smtClean="0">
              <a:cs typeface="Arial" pitchFamily="34" charset="0"/>
            </a:endParaRPr>
          </a:p>
          <a:p>
            <a:pPr marL="68580" indent="0">
              <a:buNone/>
            </a:pPr>
            <a:r>
              <a:rPr lang="cs-CZ" sz="7200" dirty="0" smtClean="0">
                <a:cs typeface="Arial" pitchFamily="34" charset="0"/>
              </a:rPr>
              <a:t>                              </a:t>
            </a:r>
          </a:p>
          <a:p>
            <a:pPr marL="68580" indent="0">
              <a:buNone/>
            </a:pPr>
            <a:r>
              <a:rPr lang="cs-CZ" sz="7200" dirty="0" smtClean="0">
                <a:cs typeface="Arial" pitchFamily="34" charset="0"/>
              </a:rPr>
              <a:t> </a:t>
            </a:r>
          </a:p>
          <a:p>
            <a:pPr marL="68580" indent="0">
              <a:buNone/>
            </a:pPr>
            <a:endParaRPr lang="cs-CZ" sz="5500" dirty="0" smtClean="0">
              <a:latin typeface="Arial" pitchFamily="34" charset="0"/>
              <a:cs typeface="Arial" pitchFamily="34" charset="0"/>
            </a:endParaRPr>
          </a:p>
          <a:p>
            <a:pPr marL="68580" indent="0">
              <a:buNone/>
            </a:pPr>
            <a:r>
              <a:rPr lang="cs-CZ" sz="55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buSzPct val="81000"/>
              <a:buFont typeface="Arial" pitchFamily="34" charset="0"/>
              <a:buChar char="►"/>
            </a:pPr>
            <a:endParaRPr lang="cs-CZ" sz="1600" dirty="0" smtClean="0">
              <a:latin typeface="Arial" pitchFamily="34" charset="0"/>
              <a:cs typeface="Arial" pitchFamily="34" charset="0"/>
            </a:endParaRPr>
          </a:p>
          <a:p>
            <a:pPr marL="68580" indent="0">
              <a:buNone/>
            </a:pPr>
            <a:r>
              <a:rPr lang="cs-CZ" sz="1600" dirty="0" smtClean="0">
                <a:latin typeface="Arial" pitchFamily="34" charset="0"/>
                <a:cs typeface="Arial" pitchFamily="34" charset="0"/>
              </a:rPr>
              <a:t>     </a:t>
            </a:r>
          </a:p>
          <a:p>
            <a:pPr marL="68580" indent="0">
              <a:buNone/>
            </a:pPr>
            <a:endParaRPr lang="cs-CZ" sz="1600" dirty="0" smtClean="0">
              <a:latin typeface="Arial" pitchFamily="34" charset="0"/>
              <a:cs typeface="Arial" pitchFamily="34" charset="0"/>
            </a:endParaRPr>
          </a:p>
          <a:p>
            <a:pPr marL="68580" indent="0">
              <a:buNone/>
            </a:pPr>
            <a:endParaRPr lang="cs-CZ" sz="16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endParaRPr lang="cs-CZ" sz="1600" dirty="0" smtClean="0">
              <a:latin typeface="Arial" pitchFamily="34" charset="0"/>
              <a:cs typeface="Arial" pitchFamily="34" charset="0"/>
            </a:endParaRPr>
          </a:p>
          <a:p>
            <a:pPr marL="68580" indent="0">
              <a:buNone/>
            </a:pPr>
            <a:endParaRPr lang="cs-CZ" sz="1600" dirty="0" smtClean="0">
              <a:latin typeface="Arial" pitchFamily="34" charset="0"/>
              <a:cs typeface="Arial" pitchFamily="34" charset="0"/>
            </a:endParaRPr>
          </a:p>
          <a:p>
            <a:pPr marL="68580" indent="0">
              <a:buNone/>
            </a:pPr>
            <a:endParaRPr lang="cs-CZ" sz="1600" dirty="0" smtClean="0">
              <a:latin typeface="Arial" pitchFamily="34" charset="0"/>
              <a:cs typeface="Arial" pitchFamily="34" charset="0"/>
            </a:endParaRPr>
          </a:p>
          <a:p>
            <a:endParaRPr lang="cs-CZ" sz="1600" b="1" dirty="0" smtClean="0">
              <a:latin typeface="Arial" pitchFamily="34" charset="0"/>
              <a:cs typeface="Arial" pitchFamily="34" charset="0"/>
            </a:endParaRPr>
          </a:p>
          <a:p>
            <a:endParaRPr lang="cs-CZ" sz="1600" b="1" dirty="0" smtClean="0">
              <a:latin typeface="Arial" pitchFamily="34" charset="0"/>
              <a:cs typeface="Arial" pitchFamily="34" charset="0"/>
            </a:endParaRPr>
          </a:p>
          <a:p>
            <a:endParaRPr lang="cs-CZ" sz="1600" b="1" dirty="0" smtClean="0">
              <a:latin typeface="Arial" pitchFamily="34" charset="0"/>
              <a:cs typeface="Arial" pitchFamily="34" charset="0"/>
            </a:endParaRPr>
          </a:p>
          <a:p>
            <a:endParaRPr lang="cs-CZ" sz="16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1235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069" y="429958"/>
            <a:ext cx="3070647" cy="2302985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6554" y="356679"/>
            <a:ext cx="3109782" cy="2332337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525" y="3102468"/>
            <a:ext cx="3192388" cy="2394291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6810" y="3102467"/>
            <a:ext cx="3171534" cy="2378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485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39552" y="1124744"/>
            <a:ext cx="7772400" cy="3733800"/>
          </a:xfrm>
        </p:spPr>
        <p:txBody>
          <a:bodyPr>
            <a:normAutofit fontScale="85000" lnSpcReduction="20000"/>
          </a:bodyPr>
          <a:lstStyle/>
          <a:p>
            <a:r>
              <a:rPr lang="cs-CZ" sz="1900" dirty="0" smtClean="0">
                <a:cs typeface="Arial" pitchFamily="34" charset="0"/>
              </a:rPr>
              <a:t>druhou skupinu </a:t>
            </a:r>
            <a:r>
              <a:rPr lang="cs-CZ" sz="1900" dirty="0" err="1" smtClean="0">
                <a:cs typeface="Arial" pitchFamily="34" charset="0"/>
              </a:rPr>
              <a:t>iPadů</a:t>
            </a:r>
            <a:r>
              <a:rPr lang="cs-CZ" sz="1900" dirty="0" smtClean="0">
                <a:cs typeface="Arial" pitchFamily="34" charset="0"/>
              </a:rPr>
              <a:t> celkem 7 ks zapůjčila firma </a:t>
            </a:r>
            <a:r>
              <a:rPr lang="cs-CZ" sz="1900" dirty="0" err="1" smtClean="0">
                <a:solidFill>
                  <a:srgbClr val="66FF33"/>
                </a:solidFill>
                <a:cs typeface="Arial" pitchFamily="34" charset="0"/>
              </a:rPr>
              <a:t>iStyle</a:t>
            </a:r>
            <a:r>
              <a:rPr lang="cs-CZ" sz="1900" dirty="0" smtClean="0">
                <a:solidFill>
                  <a:srgbClr val="66FF33"/>
                </a:solidFill>
                <a:cs typeface="Arial" pitchFamily="34" charset="0"/>
              </a:rPr>
              <a:t> s.r.o</a:t>
            </a:r>
            <a:r>
              <a:rPr lang="cs-CZ" sz="1900" dirty="0" smtClean="0">
                <a:cs typeface="Arial" pitchFamily="34" charset="0"/>
              </a:rPr>
              <a:t>. se sídlem </a:t>
            </a:r>
          </a:p>
          <a:p>
            <a:pPr marL="68580" indent="0">
              <a:buNone/>
            </a:pPr>
            <a:r>
              <a:rPr lang="cs-CZ" sz="1900" dirty="0">
                <a:cs typeface="Arial" pitchFamily="34" charset="0"/>
              </a:rPr>
              <a:t> </a:t>
            </a:r>
            <a:r>
              <a:rPr lang="cs-CZ" sz="1900" dirty="0" smtClean="0">
                <a:cs typeface="Arial" pitchFamily="34" charset="0"/>
              </a:rPr>
              <a:t>   v Praze</a:t>
            </a:r>
          </a:p>
          <a:p>
            <a:r>
              <a:rPr lang="cs-CZ" sz="1900" dirty="0" smtClean="0">
                <a:cs typeface="Arial" pitchFamily="34" charset="0"/>
              </a:rPr>
              <a:t>termín: 2.10. – 26.10.2012, během půjčovní doby</a:t>
            </a:r>
          </a:p>
          <a:p>
            <a:r>
              <a:rPr lang="cs-CZ" sz="1900" dirty="0">
                <a:cs typeface="Arial" pitchFamily="34" charset="0"/>
              </a:rPr>
              <a:t>pobočky KMO </a:t>
            </a:r>
            <a:r>
              <a:rPr lang="cs-CZ" sz="1900" dirty="0" err="1">
                <a:cs typeface="Arial" pitchFamily="34" charset="0"/>
              </a:rPr>
              <a:t>Dr.Martínka</a:t>
            </a:r>
            <a:r>
              <a:rPr lang="cs-CZ" sz="1900" dirty="0">
                <a:cs typeface="Arial" pitchFamily="34" charset="0"/>
              </a:rPr>
              <a:t>, Opavská a Výškovice mají denní návštěvnost </a:t>
            </a:r>
          </a:p>
          <a:p>
            <a:pPr marL="68580" indent="0">
              <a:buNone/>
            </a:pPr>
            <a:r>
              <a:rPr lang="cs-CZ" sz="1900" dirty="0">
                <a:cs typeface="Arial" pitchFamily="34" charset="0"/>
              </a:rPr>
              <a:t>     cca 100 dětí a mládeže </a:t>
            </a:r>
            <a:endParaRPr lang="cs-CZ" sz="1900" dirty="0" smtClean="0">
              <a:cs typeface="Arial" pitchFamily="34" charset="0"/>
            </a:endParaRPr>
          </a:p>
          <a:p>
            <a:r>
              <a:rPr lang="cs-CZ" sz="1900" dirty="0" smtClean="0">
                <a:cs typeface="Arial" pitchFamily="34" charset="0"/>
              </a:rPr>
              <a:t>pobočka </a:t>
            </a:r>
            <a:r>
              <a:rPr lang="cs-CZ" sz="1900" dirty="0">
                <a:cs typeface="Arial" pitchFamily="34" charset="0"/>
              </a:rPr>
              <a:t>Hrabůvka 2ks: </a:t>
            </a:r>
            <a:r>
              <a:rPr lang="cs-CZ" sz="1900" dirty="0" smtClean="0">
                <a:cs typeface="Arial" pitchFamily="34" charset="0"/>
              </a:rPr>
              <a:t>69 dětí</a:t>
            </a:r>
          </a:p>
          <a:p>
            <a:r>
              <a:rPr lang="cs-CZ" sz="1900" dirty="0" smtClean="0">
                <a:cs typeface="Arial" pitchFamily="34" charset="0"/>
              </a:rPr>
              <a:t>pobočka </a:t>
            </a:r>
            <a:r>
              <a:rPr lang="cs-CZ" sz="1900" dirty="0">
                <a:cs typeface="Arial" pitchFamily="34" charset="0"/>
              </a:rPr>
              <a:t>Opavská : </a:t>
            </a:r>
            <a:r>
              <a:rPr lang="cs-CZ" sz="1900" dirty="0" smtClean="0">
                <a:cs typeface="Arial" pitchFamily="34" charset="0"/>
              </a:rPr>
              <a:t>61 </a:t>
            </a:r>
            <a:r>
              <a:rPr lang="cs-CZ" sz="1900" dirty="0">
                <a:cs typeface="Arial" pitchFamily="34" charset="0"/>
              </a:rPr>
              <a:t>dětí</a:t>
            </a:r>
          </a:p>
          <a:p>
            <a:r>
              <a:rPr lang="cs-CZ" sz="1900" dirty="0">
                <a:cs typeface="Arial" pitchFamily="34" charset="0"/>
              </a:rPr>
              <a:t>pobočka Výškovice:  </a:t>
            </a:r>
            <a:r>
              <a:rPr lang="cs-CZ" sz="1900" dirty="0" smtClean="0">
                <a:cs typeface="Arial" pitchFamily="34" charset="0"/>
              </a:rPr>
              <a:t>52 dětí (167 x zapůjčení)</a:t>
            </a:r>
            <a:endParaRPr lang="cs-CZ" sz="1900" dirty="0">
              <a:cs typeface="Arial" pitchFamily="34" charset="0"/>
            </a:endParaRPr>
          </a:p>
          <a:p>
            <a:pPr marL="68580" indent="0">
              <a:buNone/>
            </a:pPr>
            <a:r>
              <a:rPr lang="cs-CZ" sz="1900" dirty="0">
                <a:cs typeface="Arial" pitchFamily="34" charset="0"/>
              </a:rPr>
              <a:t>                                      </a:t>
            </a:r>
            <a:r>
              <a:rPr lang="cs-CZ" sz="1900" dirty="0" smtClean="0">
                <a:cs typeface="Arial" pitchFamily="34" charset="0"/>
              </a:rPr>
              <a:t>13 dospělých</a:t>
            </a:r>
          </a:p>
          <a:p>
            <a:r>
              <a:rPr lang="cs-CZ" sz="1900" dirty="0">
                <a:cs typeface="Arial" pitchFamily="34" charset="0"/>
              </a:rPr>
              <a:t>z</a:t>
            </a:r>
            <a:r>
              <a:rPr lang="cs-CZ" sz="1900" dirty="0" smtClean="0">
                <a:cs typeface="Arial" pitchFamily="34" charset="0"/>
              </a:rPr>
              <a:t>kušenosti všech tří knihoven – rychle se to „rozkřiklo“</a:t>
            </a:r>
          </a:p>
          <a:p>
            <a:r>
              <a:rPr lang="cs-CZ" sz="1900" dirty="0" smtClean="0">
                <a:cs typeface="Arial" pitchFamily="34" charset="0"/>
              </a:rPr>
              <a:t>na </a:t>
            </a:r>
            <a:r>
              <a:rPr lang="cs-CZ" sz="1900" dirty="0" err="1" smtClean="0">
                <a:cs typeface="Arial" pitchFamily="34" charset="0"/>
              </a:rPr>
              <a:t>iPady</a:t>
            </a:r>
            <a:r>
              <a:rPr lang="cs-CZ" sz="1900" dirty="0" smtClean="0">
                <a:cs typeface="Arial" pitchFamily="34" charset="0"/>
              </a:rPr>
              <a:t> byly zpracovány pořadové listiny</a:t>
            </a:r>
            <a:endParaRPr lang="cs-CZ" sz="1900" dirty="0">
              <a:cs typeface="Arial" pitchFamily="34" charset="0"/>
            </a:endParaRPr>
          </a:p>
          <a:p>
            <a:r>
              <a:rPr lang="cs-CZ" sz="1900" dirty="0" err="1">
                <a:cs typeface="Arial" pitchFamily="34" charset="0"/>
              </a:rPr>
              <a:t>iPady</a:t>
            </a:r>
            <a:r>
              <a:rPr lang="cs-CZ" sz="1900" dirty="0">
                <a:cs typeface="Arial" pitchFamily="34" charset="0"/>
              </a:rPr>
              <a:t> půjčovány </a:t>
            </a:r>
            <a:r>
              <a:rPr lang="cs-CZ" sz="1900" dirty="0" smtClean="0">
                <a:cs typeface="Arial" pitchFamily="34" charset="0"/>
              </a:rPr>
              <a:t>prezenčně</a:t>
            </a:r>
          </a:p>
          <a:p>
            <a:r>
              <a:rPr lang="cs-CZ" sz="1900" dirty="0" smtClean="0">
                <a:cs typeface="Arial" pitchFamily="34" charset="0"/>
              </a:rPr>
              <a:t>po odeslání </a:t>
            </a:r>
            <a:r>
              <a:rPr lang="cs-CZ" sz="1900" dirty="0" err="1" smtClean="0">
                <a:cs typeface="Arial" pitchFamily="34" charset="0"/>
              </a:rPr>
              <a:t>iPadů</a:t>
            </a:r>
            <a:r>
              <a:rPr lang="cs-CZ" sz="1900" dirty="0" smtClean="0">
                <a:cs typeface="Arial" pitchFamily="34" charset="0"/>
              </a:rPr>
              <a:t> </a:t>
            </a:r>
            <a:r>
              <a:rPr lang="cs-CZ" sz="1900" smtClean="0">
                <a:cs typeface="Arial" pitchFamily="34" charset="0"/>
              </a:rPr>
              <a:t>trval zájem</a:t>
            </a:r>
            <a:endParaRPr lang="cs-CZ" sz="1900" dirty="0">
              <a:cs typeface="Arial" pitchFamily="34" charset="0"/>
            </a:endParaRPr>
          </a:p>
          <a:p>
            <a:endParaRPr lang="cs-CZ" sz="1600" dirty="0" smtClean="0">
              <a:latin typeface="Arial" pitchFamily="34" charset="0"/>
              <a:cs typeface="Arial" pitchFamily="34" charset="0"/>
            </a:endParaRPr>
          </a:p>
          <a:p>
            <a:endParaRPr lang="cs-CZ" sz="1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0936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371864"/>
            <a:ext cx="3072000" cy="2304000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353606"/>
            <a:ext cx="3096344" cy="2322258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068960"/>
            <a:ext cx="3072000" cy="2304000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0320" y="3212976"/>
            <a:ext cx="3072000" cy="23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386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400" cap="none" dirty="0" smtClean="0">
                <a:solidFill>
                  <a:srgbClr val="86CE24">
                    <a:lumMod val="60000"/>
                    <a:lumOff val="40000"/>
                  </a:srgbClr>
                </a:solidFill>
                <a:latin typeface="Arial" pitchFamily="34" charset="0"/>
                <a:cs typeface="Arial" pitchFamily="34" charset="0"/>
              </a:rPr>
              <a:t>Názory…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1800" b="1" dirty="0" smtClean="0">
                <a:cs typeface="Arial" pitchFamily="34" charset="0"/>
              </a:rPr>
              <a:t>…dětí a mládeže </a:t>
            </a:r>
            <a:r>
              <a:rPr lang="cs-CZ" sz="1800" dirty="0" smtClean="0">
                <a:cs typeface="Arial" pitchFamily="34" charset="0"/>
              </a:rPr>
              <a:t>: </a:t>
            </a:r>
          </a:p>
          <a:p>
            <a:r>
              <a:rPr lang="cs-CZ" sz="1800" dirty="0" smtClean="0">
                <a:cs typeface="Arial" pitchFamily="34" charset="0"/>
              </a:rPr>
              <a:t>nakažlivá zábava, připojení na internet, informace do školy, čtení, nemusím nosit notebook, na prázdniny mám všechno s sebou</a:t>
            </a:r>
          </a:p>
          <a:p>
            <a:r>
              <a:rPr lang="cs-CZ" sz="1800" b="1" dirty="0" smtClean="0">
                <a:cs typeface="Arial" pitchFamily="34" charset="0"/>
              </a:rPr>
              <a:t>…knihovnic (využití k  knihovně</a:t>
            </a:r>
            <a:r>
              <a:rPr lang="cs-CZ" sz="1800" dirty="0" smtClean="0">
                <a:cs typeface="Arial" pitchFamily="34" charset="0"/>
              </a:rPr>
              <a:t>):</a:t>
            </a:r>
          </a:p>
          <a:p>
            <a:r>
              <a:rPr lang="cs-CZ" sz="1800" dirty="0" err="1" smtClean="0">
                <a:cs typeface="Arial" pitchFamily="34" charset="0"/>
              </a:rPr>
              <a:t>iPad</a:t>
            </a:r>
            <a:r>
              <a:rPr lang="cs-CZ" sz="1800" dirty="0" smtClean="0">
                <a:cs typeface="Arial" pitchFamily="34" charset="0"/>
              </a:rPr>
              <a:t> je patrně atraktivní pro děti i dospělé, využití – workshop zaměřený na hledání v katalogu OPAC, tvorba vlastní elektronické knihy, úprava fotografií, stahování hudby, cizí jazyky, zábava, poučení, soutěže</a:t>
            </a:r>
          </a:p>
          <a:p>
            <a:r>
              <a:rPr lang="cs-CZ" sz="1800" dirty="0">
                <a:cs typeface="Arial" pitchFamily="34" charset="0"/>
              </a:rPr>
              <a:t>v</a:t>
            </a:r>
            <a:r>
              <a:rPr lang="cs-CZ" sz="1800" dirty="0" smtClean="0">
                <a:cs typeface="Arial" pitchFamily="34" charset="0"/>
              </a:rPr>
              <a:t> </a:t>
            </a:r>
            <a:r>
              <a:rPr lang="cs-CZ" sz="1800" dirty="0" smtClean="0">
                <a:cs typeface="Arial" pitchFamily="34" charset="0"/>
              </a:rPr>
              <a:t>běžné knihovnické </a:t>
            </a:r>
            <a:r>
              <a:rPr lang="cs-CZ" sz="1800" dirty="0" smtClean="0">
                <a:cs typeface="Arial" pitchFamily="34" charset="0"/>
              </a:rPr>
              <a:t>praxi </a:t>
            </a:r>
            <a:r>
              <a:rPr lang="cs-CZ" sz="1800" dirty="0" smtClean="0">
                <a:cs typeface="Arial" pitchFamily="34" charset="0"/>
              </a:rPr>
              <a:t>: do budoucna chystá firma Lanius nový AKS </a:t>
            </a:r>
            <a:r>
              <a:rPr lang="cs-CZ" sz="1800" dirty="0" err="1" smtClean="0">
                <a:cs typeface="Arial" pitchFamily="34" charset="0"/>
              </a:rPr>
              <a:t>Tritius</a:t>
            </a:r>
            <a:r>
              <a:rPr lang="cs-CZ" sz="1800" dirty="0" smtClean="0">
                <a:cs typeface="Arial" pitchFamily="34" charset="0"/>
              </a:rPr>
              <a:t>, který bude fungovat v operačních systémech Android, Apple </a:t>
            </a:r>
            <a:r>
              <a:rPr lang="cs-CZ" sz="1800" smtClean="0">
                <a:cs typeface="Arial" pitchFamily="34" charset="0"/>
              </a:rPr>
              <a:t>iOS</a:t>
            </a:r>
            <a:endParaRPr lang="cs-CZ" sz="1800" dirty="0" smtClean="0">
              <a:cs typeface="Arial" pitchFamily="34" charset="0"/>
            </a:endParaRPr>
          </a:p>
          <a:p>
            <a:r>
              <a:rPr lang="cs-CZ" sz="1800" b="1" dirty="0" smtClean="0">
                <a:cs typeface="Arial" pitchFamily="34" charset="0"/>
              </a:rPr>
              <a:t>…rodičů</a:t>
            </a:r>
          </a:p>
          <a:p>
            <a:r>
              <a:rPr lang="cs-CZ" sz="1800" b="1" dirty="0" smtClean="0">
                <a:cs typeface="Arial" pitchFamily="34" charset="0"/>
              </a:rPr>
              <a:t>…názor ÚIT </a:t>
            </a:r>
          </a:p>
          <a:p>
            <a:pPr marL="68580" indent="0">
              <a:buNone/>
            </a:pPr>
            <a:endParaRPr lang="cs-CZ" sz="1600" dirty="0" smtClean="0">
              <a:latin typeface="Arial" pitchFamily="34" charset="0"/>
              <a:cs typeface="Arial" pitchFamily="34" charset="0"/>
            </a:endParaRPr>
          </a:p>
          <a:p>
            <a:endParaRPr lang="cs-CZ" sz="1600" dirty="0" smtClean="0">
              <a:latin typeface="Arial" pitchFamily="34" charset="0"/>
              <a:cs typeface="Arial" pitchFamily="34" charset="0"/>
            </a:endParaRPr>
          </a:p>
          <a:p>
            <a:endParaRPr lang="cs-CZ" sz="1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9272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400" cap="none" dirty="0" smtClean="0">
                <a:solidFill>
                  <a:srgbClr val="86CE24">
                    <a:lumMod val="60000"/>
                    <a:lumOff val="40000"/>
                  </a:srgbClr>
                </a:solidFill>
                <a:latin typeface="Arial" pitchFamily="34" charset="0"/>
                <a:cs typeface="Arial" pitchFamily="34" charset="0"/>
              </a:rPr>
              <a:t>Soutěž E-čtečka x kniha</a:t>
            </a:r>
            <a:endParaRPr lang="cs-CZ" sz="4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83568" y="1556792"/>
            <a:ext cx="7772400" cy="4392488"/>
          </a:xfrm>
        </p:spPr>
        <p:txBody>
          <a:bodyPr>
            <a:normAutofit fontScale="40000" lnSpcReduction="20000"/>
          </a:bodyPr>
          <a:lstStyle/>
          <a:p>
            <a:r>
              <a:rPr lang="cs-CZ" sz="4500" dirty="0" smtClean="0"/>
              <a:t>celkem účast 22 dětí + 1 knihovnice</a:t>
            </a:r>
          </a:p>
          <a:p>
            <a:r>
              <a:rPr lang="cs-CZ" sz="4500" dirty="0" smtClean="0"/>
              <a:t>věk od 9 – 14 let</a:t>
            </a:r>
          </a:p>
          <a:p>
            <a:r>
              <a:rPr lang="cs-CZ" sz="4500" dirty="0" smtClean="0"/>
              <a:t>stejné vydání knihy, stejný příběh, časový úsek pro každé médium</a:t>
            </a:r>
          </a:p>
          <a:p>
            <a:pPr marL="68580" indent="0">
              <a:buNone/>
            </a:pPr>
            <a:r>
              <a:rPr lang="cs-CZ" sz="4500" dirty="0"/>
              <a:t> </a:t>
            </a:r>
            <a:r>
              <a:rPr lang="cs-CZ" sz="4500" dirty="0" smtClean="0"/>
              <a:t>   30 sekund</a:t>
            </a:r>
          </a:p>
          <a:p>
            <a:r>
              <a:rPr lang="cs-CZ" sz="4500" dirty="0" smtClean="0"/>
              <a:t>E-čtečka – průměrně jeden čtenář 65 slov/ 30 s</a:t>
            </a:r>
          </a:p>
          <a:p>
            <a:r>
              <a:rPr lang="cs-CZ" sz="4500" dirty="0" smtClean="0"/>
              <a:t>Kniha – průměrně na jeden čtenář 67 slov/ 30 s</a:t>
            </a:r>
          </a:p>
          <a:p>
            <a:r>
              <a:rPr lang="cs-CZ" sz="4500" dirty="0" smtClean="0"/>
              <a:t>Z čeho se četlo lépe :</a:t>
            </a:r>
          </a:p>
          <a:p>
            <a:pPr marL="68580" indent="0">
              <a:buNone/>
            </a:pPr>
            <a:r>
              <a:rPr lang="cs-CZ" sz="4500" dirty="0" smtClean="0"/>
              <a:t>    8 dětí – kniha</a:t>
            </a:r>
          </a:p>
          <a:p>
            <a:pPr marL="68580" indent="0">
              <a:buNone/>
            </a:pPr>
            <a:r>
              <a:rPr lang="cs-CZ" sz="4500" dirty="0"/>
              <a:t> </a:t>
            </a:r>
            <a:r>
              <a:rPr lang="cs-CZ" sz="4500" dirty="0" smtClean="0"/>
              <a:t>  12 dětí –e-čtečka (nemusí se otáčet stránky, je to lehčí, můžu si nastavit  </a:t>
            </a:r>
          </a:p>
          <a:p>
            <a:pPr marL="68580" indent="0">
              <a:buNone/>
            </a:pPr>
            <a:r>
              <a:rPr lang="cs-CZ" sz="4500" dirty="0"/>
              <a:t> </a:t>
            </a:r>
            <a:r>
              <a:rPr lang="cs-CZ" sz="4500" dirty="0" smtClean="0"/>
              <a:t>  větší písmena ) </a:t>
            </a:r>
          </a:p>
          <a:p>
            <a:pPr marL="68580" indent="0">
              <a:buNone/>
            </a:pPr>
            <a:r>
              <a:rPr lang="cs-CZ" sz="4500" dirty="0" smtClean="0"/>
              <a:t>   paní knihovnice – kniha</a:t>
            </a:r>
          </a:p>
          <a:p>
            <a:pPr marL="68580" indent="0">
              <a:buNone/>
            </a:pPr>
            <a:endParaRPr lang="cs-CZ" sz="2300" dirty="0" smtClean="0"/>
          </a:p>
          <a:p>
            <a:pPr marL="68580" indent="0">
              <a:buNone/>
            </a:pPr>
            <a:endParaRPr lang="cs-CZ" sz="1800" dirty="0" smtClean="0"/>
          </a:p>
          <a:p>
            <a:pPr marL="68580" indent="0">
              <a:buNone/>
            </a:pPr>
            <a:r>
              <a:rPr lang="cs-CZ" sz="1800" dirty="0"/>
              <a:t> </a:t>
            </a:r>
            <a:r>
              <a:rPr lang="cs-CZ" sz="1800" dirty="0" smtClean="0"/>
              <a:t>   </a:t>
            </a:r>
          </a:p>
          <a:p>
            <a:endParaRPr lang="cs-CZ" sz="1800" dirty="0" smtClean="0"/>
          </a:p>
          <a:p>
            <a:pPr marL="68580" indent="0">
              <a:buNone/>
            </a:pPr>
            <a:r>
              <a:rPr lang="cs-CZ" sz="1800" dirty="0" smtClean="0"/>
              <a:t> </a:t>
            </a:r>
            <a:endParaRPr lang="cs-CZ" sz="1800" dirty="0"/>
          </a:p>
        </p:txBody>
      </p:sp>
    </p:spTree>
    <p:extLst>
      <p:ext uri="{BB962C8B-B14F-4D97-AF65-F5344CB8AC3E}">
        <p14:creationId xmlns:p14="http://schemas.microsoft.com/office/powerpoint/2010/main" val="3871784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2" y="404664"/>
            <a:ext cx="3360373" cy="2520280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1611" y="437832"/>
            <a:ext cx="3360373" cy="2520280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3" y="3356992"/>
            <a:ext cx="3360373" cy="2520280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2475" y="3391256"/>
            <a:ext cx="3360373" cy="252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831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358452"/>
            <a:ext cx="2160240" cy="2880320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17" t="-4598" b="-4598"/>
          <a:stretch/>
        </p:blipFill>
        <p:spPr>
          <a:xfrm>
            <a:off x="6601968" y="338400"/>
            <a:ext cx="2042726" cy="3240360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558016"/>
            <a:ext cx="3572837" cy="2679628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3623743"/>
            <a:ext cx="3572836" cy="2679627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3469032"/>
            <a:ext cx="3816424" cy="2862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252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Projekty</a:t>
            </a:r>
            <a:endParaRPr lang="cs-CZ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v</a:t>
            </a:r>
            <a:r>
              <a:rPr lang="cs-CZ" dirty="0" smtClean="0"/>
              <a:t> současné době podán projekt, který se orientuje na teenagery pod názvem „Moje budoucnost mě zajímá“</a:t>
            </a:r>
          </a:p>
          <a:p>
            <a:r>
              <a:rPr lang="cs-CZ" dirty="0" smtClean="0"/>
              <a:t>dvě pobočky KMO – Výškovice a Opavská</a:t>
            </a:r>
          </a:p>
          <a:p>
            <a:r>
              <a:rPr lang="cs-CZ" dirty="0" smtClean="0"/>
              <a:t>zaměřen hlavně na informační gramotnost a volnočasové aktivity</a:t>
            </a:r>
          </a:p>
          <a:p>
            <a:pPr marL="68580" indent="0">
              <a:buNone/>
            </a:pPr>
            <a:r>
              <a:rPr lang="cs-CZ" dirty="0" smtClean="0"/>
              <a:t>    teenagerů </a:t>
            </a:r>
          </a:p>
          <a:p>
            <a:r>
              <a:rPr lang="cs-CZ" dirty="0" smtClean="0"/>
              <a:t>náplní projektu budou workshopy : „Začínáme s Wordem“, „Tvoříme </a:t>
            </a:r>
            <a:r>
              <a:rPr lang="cs-CZ" dirty="0" err="1" smtClean="0"/>
              <a:t>leták“,“Tvoříme</a:t>
            </a:r>
            <a:r>
              <a:rPr lang="cs-CZ" dirty="0" smtClean="0"/>
              <a:t> prezentaci“, „Na </a:t>
            </a:r>
            <a:r>
              <a:rPr lang="cs-CZ" dirty="0" err="1" smtClean="0"/>
              <a:t>netu</a:t>
            </a:r>
            <a:r>
              <a:rPr lang="cs-CZ" dirty="0" smtClean="0"/>
              <a:t> hledám“</a:t>
            </a:r>
          </a:p>
          <a:p>
            <a:r>
              <a:rPr lang="cs-CZ" dirty="0" smtClean="0"/>
              <a:t>využití </a:t>
            </a:r>
            <a:r>
              <a:rPr lang="cs-CZ" dirty="0" err="1" smtClean="0"/>
              <a:t>iPadů</a:t>
            </a:r>
            <a:r>
              <a:rPr lang="cs-CZ" dirty="0" smtClean="0"/>
              <a:t>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930195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>
          <a:xfrm>
            <a:off x="1619672" y="1268760"/>
            <a:ext cx="54809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3600" b="1" dirty="0" smtClean="0">
                <a:solidFill>
                  <a:srgbClr val="86CE24">
                    <a:lumMod val="60000"/>
                    <a:lumOff val="40000"/>
                  </a:srgbClr>
                </a:solidFill>
                <a:cs typeface="Arial" pitchFamily="34" charset="0"/>
              </a:rPr>
              <a:t>Děkuji za pozornost</a:t>
            </a:r>
            <a:endParaRPr lang="cs-CZ" sz="3600" b="1" dirty="0"/>
          </a:p>
        </p:txBody>
      </p:sp>
      <p:sp>
        <p:nvSpPr>
          <p:cNvPr id="5" name="TextovéPole 4"/>
          <p:cNvSpPr txBox="1"/>
          <p:nvPr/>
        </p:nvSpPr>
        <p:spPr>
          <a:xfrm>
            <a:off x="539552" y="2043760"/>
            <a:ext cx="70567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 smtClean="0"/>
              <a:t>                Knihovna města Ostravy, příspěvková organizace</a:t>
            </a:r>
          </a:p>
          <a:p>
            <a:pPr algn="ctr"/>
            <a:r>
              <a:rPr lang="cs-CZ" dirty="0"/>
              <a:t> </a:t>
            </a:r>
            <a:r>
              <a:rPr lang="cs-CZ" dirty="0" smtClean="0"/>
              <a:t>               29.dubna 33/259, Ostrava-Výškovice</a:t>
            </a:r>
          </a:p>
          <a:p>
            <a:pPr algn="ctr"/>
            <a:r>
              <a:rPr lang="cs-CZ" dirty="0" smtClean="0"/>
              <a:t>Bc .Petra </a:t>
            </a:r>
            <a:r>
              <a:rPr lang="cs-CZ" dirty="0" err="1" smtClean="0"/>
              <a:t>Sitárová</a:t>
            </a:r>
            <a:r>
              <a:rPr lang="cs-CZ" dirty="0" smtClean="0"/>
              <a:t>               </a:t>
            </a:r>
          </a:p>
          <a:p>
            <a:pPr algn="ctr"/>
            <a:r>
              <a:rPr lang="cs-CZ" dirty="0" smtClean="0"/>
              <a:t> kontakt: 599 522 358, MBT 731 117 107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70269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rban Pop">
  <a:themeElements>
    <a:clrScheme name="Urban Pop">
      <a:dk1>
        <a:srgbClr val="000000"/>
      </a:dk1>
      <a:lt1>
        <a:srgbClr val="FFFFFF"/>
      </a:lt1>
      <a:dk2>
        <a:srgbClr val="282828"/>
      </a:dk2>
      <a:lt2>
        <a:srgbClr val="D4D4D4"/>
      </a:lt2>
      <a:accent1>
        <a:srgbClr val="86CE24"/>
      </a:accent1>
      <a:accent2>
        <a:srgbClr val="00A2E6"/>
      </a:accent2>
      <a:accent3>
        <a:srgbClr val="FAC810"/>
      </a:accent3>
      <a:accent4>
        <a:srgbClr val="7D8F8C"/>
      </a:accent4>
      <a:accent5>
        <a:srgbClr val="D06B20"/>
      </a:accent5>
      <a:accent6>
        <a:srgbClr val="958B8B"/>
      </a:accent6>
      <a:hlink>
        <a:srgbClr val="FF9900"/>
      </a:hlink>
      <a:folHlink>
        <a:srgbClr val="969696"/>
      </a:folHlink>
    </a:clrScheme>
    <a:fontScheme name="Urban Pop">
      <a:maj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Urban Pop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190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58000"/>
              </a:srgbClr>
            </a:outerShdw>
          </a:effectLst>
          <a:scene3d>
            <a:camera prst="orthographicFront">
              <a:rot lat="0" lon="0" rev="0"/>
            </a:camera>
            <a:lightRig rig="flat" dir="t"/>
          </a:scene3d>
          <a:sp3d contourW="15875">
            <a:bevelT w="95250" h="1270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  <a:shade val="100000"/>
                <a:alpha val="100000"/>
                <a:satMod val="100000"/>
                <a:lumMod val="100000"/>
              </a:schemeClr>
            </a:gs>
            <a:gs pos="9000">
              <a:schemeClr val="phClr">
                <a:tint val="90000"/>
                <a:shade val="100000"/>
                <a:alpha val="100000"/>
                <a:satMod val="100000"/>
                <a:lumMod val="100000"/>
              </a:schemeClr>
            </a:gs>
            <a:gs pos="34000">
              <a:schemeClr val="phClr">
                <a:tint val="83000"/>
                <a:shade val="100000"/>
                <a:alpha val="100000"/>
                <a:satMod val="100000"/>
                <a:lumMod val="100000"/>
              </a:schemeClr>
            </a:gs>
            <a:gs pos="62000">
              <a:schemeClr val="phClr">
                <a:tint val="85000"/>
                <a:shade val="100000"/>
                <a:alpha val="100000"/>
                <a:satMod val="100000"/>
                <a:lumMod val="100000"/>
              </a:schemeClr>
            </a:gs>
            <a:gs pos="90000">
              <a:schemeClr val="phClr">
                <a:tint val="92000"/>
                <a:shade val="100000"/>
                <a:alpha val="100000"/>
                <a:satMod val="100000"/>
                <a:lumMod val="90000"/>
              </a:schemeClr>
            </a:gs>
            <a:gs pos="100000">
              <a:schemeClr val="phClr">
                <a:tint val="85000"/>
                <a:shade val="100000"/>
                <a:alpha val="100000"/>
                <a:satMod val="100000"/>
                <a:lumMod val="10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8000"/>
              </a:schemeClr>
            </a:gs>
            <a:gs pos="100000">
              <a:schemeClr val="phClr">
                <a:tint val="95000"/>
                <a:shade val="98000"/>
                <a:lumMod val="80000"/>
              </a:schemeClr>
            </a:gs>
          </a:gsLst>
          <a:path path="circle">
            <a:fillToRect l="50000" t="100000" r="10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TC101859862[[fn=Městská zábava]]</Template>
  <TotalTime>316</TotalTime>
  <Words>510</Words>
  <Application>Microsoft Office PowerPoint</Application>
  <PresentationFormat>Předvádění na obrazovce (4:3)</PresentationFormat>
  <Paragraphs>85</Paragraphs>
  <Slides>12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12</vt:i4>
      </vt:variant>
    </vt:vector>
  </HeadingPairs>
  <TitlesOfParts>
    <vt:vector size="13" baseType="lpstr">
      <vt:lpstr>Urban Pop</vt:lpstr>
      <vt:lpstr>Prezentace aplikace PowerPoint</vt:lpstr>
      <vt:lpstr>Prezentace aplikace PowerPoint</vt:lpstr>
      <vt:lpstr>iPady v knihovně</vt:lpstr>
      <vt:lpstr>Prezentace aplikace PowerPoint</vt:lpstr>
      <vt:lpstr>Prezentace aplikace PowerPoint</vt:lpstr>
      <vt:lpstr>Prezentace aplikace PowerPoint</vt:lpstr>
      <vt:lpstr>Názory…</vt:lpstr>
      <vt:lpstr>Soutěž E-čtečka x kniha</vt:lpstr>
      <vt:lpstr>Prezentace aplikace PowerPoint</vt:lpstr>
      <vt:lpstr>Prezentace aplikace PowerPoint</vt:lpstr>
      <vt:lpstr>Projekty</vt:lpstr>
      <vt:lpstr>Prezentace aplikace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Kniha x iPad x čtečka</dc:title>
  <cp:lastModifiedBy>uzivatel</cp:lastModifiedBy>
  <cp:revision>33</cp:revision>
  <dcterms:modified xsi:type="dcterms:W3CDTF">2012-11-27T08:00:00Z</dcterms:modified>
</cp:coreProperties>
</file>