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6" r:id="rId2"/>
    <p:sldId id="257" r:id="rId3"/>
    <p:sldId id="261" r:id="rId4"/>
    <p:sldId id="267" r:id="rId5"/>
    <p:sldId id="259" r:id="rId6"/>
    <p:sldId id="260" r:id="rId7"/>
    <p:sldId id="262" r:id="rId8"/>
    <p:sldId id="268" r:id="rId9"/>
    <p:sldId id="270" r:id="rId10"/>
    <p:sldId id="263" r:id="rId11"/>
    <p:sldId id="277" r:id="rId12"/>
    <p:sldId id="278" r:id="rId13"/>
    <p:sldId id="272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9F704-FA94-45B0-BF06-B9C9574817B2}" type="datetimeFigureOut">
              <a:rPr lang="cs-CZ" smtClean="0"/>
              <a:pPr/>
              <a:t>2.12.2013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D71A6-23DF-481B-B7B0-620E6611EFD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76132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D71A6-23DF-481B-B7B0-620E6611EFD7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5179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32633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7870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12303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01674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22024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72669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48828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1923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81758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18304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1147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4E724-063B-411E-BE61-CF959954509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177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E-</a:t>
            </a:r>
            <a:r>
              <a:rPr lang="cs-CZ" dirty="0" err="1" smtClean="0"/>
              <a:t>prezenčka</a:t>
            </a:r>
            <a:r>
              <a:rPr lang="cs-CZ" dirty="0" smtClean="0"/>
              <a:t> na Univerzitě Karlově v Praze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Výsledek projektu FRVŠ</a:t>
            </a:r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857488" y="6356350"/>
            <a:ext cx="4357718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82458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Inspirace a idea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 smtClean="0"/>
              <a:t>MUNI</a:t>
            </a:r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300" dirty="0"/>
              <a:t>V</a:t>
            </a:r>
            <a:r>
              <a:rPr lang="cs-CZ" sz="3300" dirty="0" smtClean="0"/>
              <a:t>ýběrové </a:t>
            </a:r>
            <a:r>
              <a:rPr lang="cs-CZ" sz="3300" dirty="0"/>
              <a:t>řízení Fondu rozvoje vysokých škol pro rok </a:t>
            </a:r>
            <a:r>
              <a:rPr lang="cs-CZ" sz="3300" dirty="0" smtClean="0"/>
              <a:t>2012 - jediný </a:t>
            </a:r>
            <a:r>
              <a:rPr lang="cs-CZ" sz="3300" dirty="0"/>
              <a:t>projekt pro všechny knihovny </a:t>
            </a:r>
            <a:r>
              <a:rPr lang="cs-CZ" sz="3300" dirty="0" smtClean="0"/>
              <a:t>UK</a:t>
            </a:r>
          </a:p>
          <a:p>
            <a:r>
              <a:rPr lang="cs-CZ" dirty="0" smtClean="0"/>
              <a:t>Společné téma </a:t>
            </a:r>
          </a:p>
          <a:p>
            <a:r>
              <a:rPr lang="cs-CZ" dirty="0" smtClean="0"/>
              <a:t>Spolupráce </a:t>
            </a:r>
            <a:r>
              <a:rPr lang="cs-CZ" dirty="0"/>
              <a:t>knihoven – racionalizace práce, omezení duplicitního skenování</a:t>
            </a:r>
          </a:p>
          <a:p>
            <a:r>
              <a:rPr lang="cs-CZ" dirty="0"/>
              <a:t>Otevřený systém – možnost přistoupení dalších knihoven v </a:t>
            </a:r>
            <a:r>
              <a:rPr lang="cs-CZ" dirty="0" smtClean="0"/>
              <a:t>budoucnu</a:t>
            </a:r>
          </a:p>
          <a:p>
            <a:r>
              <a:rPr lang="cs-CZ" dirty="0" smtClean="0"/>
              <a:t>Udržitelnost</a:t>
            </a:r>
          </a:p>
          <a:p>
            <a:endParaRPr lang="cs-CZ" dirty="0" smtClean="0"/>
          </a:p>
          <a:p>
            <a:pPr marL="457200" lvl="1" indent="0">
              <a:buNone/>
            </a:pPr>
            <a:endParaRPr lang="cs-CZ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480" y="1571612"/>
            <a:ext cx="723138" cy="72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2857488" y="6356350"/>
            <a:ext cx="4500594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</a:t>
            </a:r>
            <a:r>
              <a:rPr lang="cs-CZ" dirty="0" smtClean="0"/>
              <a:t>Knihovna </a:t>
            </a:r>
            <a:r>
              <a:rPr lang="cs-CZ" dirty="0" err="1" smtClean="0"/>
              <a:t>solpečenských</a:t>
            </a:r>
            <a:r>
              <a:rPr lang="cs-CZ" dirty="0" smtClean="0"/>
              <a:t> </a:t>
            </a:r>
            <a:r>
              <a:rPr lang="cs-CZ" dirty="0" smtClean="0"/>
              <a:t>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25188959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Projekt FRVŠ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 smtClean="0"/>
              <a:t>Tematický </a:t>
            </a:r>
            <a:r>
              <a:rPr lang="cs-CZ" b="1" dirty="0"/>
              <a:t>okruh E </a:t>
            </a:r>
            <a:r>
              <a:rPr lang="cs-CZ" dirty="0"/>
              <a:t>– Vysokoškolské </a:t>
            </a:r>
            <a:r>
              <a:rPr lang="cs-CZ" dirty="0" smtClean="0"/>
              <a:t>knihovny. </a:t>
            </a:r>
            <a:r>
              <a:rPr lang="cs-CZ" b="1" dirty="0" smtClean="0"/>
              <a:t>Specifikace </a:t>
            </a:r>
            <a:r>
              <a:rPr lang="cs-CZ" b="1" dirty="0"/>
              <a:t>b/ -</a:t>
            </a:r>
            <a:r>
              <a:rPr lang="cs-CZ" dirty="0"/>
              <a:t> využití moderních informačních technologií na podporu rozvoje elektronických a referenčních služeb knihoven a zpřístupnění nadstavbových nástrojů pro propojování a efektivnější využívání elektronických informačních zdrojů</a:t>
            </a:r>
          </a:p>
          <a:p>
            <a:r>
              <a:rPr lang="cs-CZ" dirty="0"/>
              <a:t>Projekt FRVŠ </a:t>
            </a:r>
            <a:r>
              <a:rPr lang="cs-CZ" b="1" dirty="0"/>
              <a:t>:</a:t>
            </a:r>
            <a:r>
              <a:rPr lang="cs-CZ" dirty="0"/>
              <a:t> </a:t>
            </a:r>
            <a:r>
              <a:rPr lang="cs-CZ" dirty="0" smtClean="0"/>
              <a:t>875/2012 </a:t>
            </a:r>
            <a:r>
              <a:rPr lang="cs-CZ" b="1" dirty="0" smtClean="0"/>
              <a:t>Pilotní </a:t>
            </a:r>
            <a:r>
              <a:rPr lang="cs-CZ" b="1" dirty="0"/>
              <a:t>projekt rozvoje elektronického dodávání dokumentů a dalších adresných služeb pro podporu výuky a vědy na Univerzitě Karlově v </a:t>
            </a:r>
            <a:r>
              <a:rPr lang="cs-CZ" b="1" dirty="0" smtClean="0"/>
              <a:t>Praze</a:t>
            </a:r>
            <a:endParaRPr lang="cs-CZ" dirty="0"/>
          </a:p>
          <a:p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643174" y="6356350"/>
            <a:ext cx="4500594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751305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Účastníci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dirty="0"/>
              <a:t>9 knihoven UK</a:t>
            </a:r>
          </a:p>
          <a:p>
            <a:pPr marL="0" indent="0">
              <a:buNone/>
            </a:pPr>
            <a:endParaRPr lang="cs-CZ" dirty="0"/>
          </a:p>
          <a:p>
            <a:pPr lvl="0"/>
            <a:r>
              <a:rPr lang="cs-CZ" dirty="0"/>
              <a:t>Knihovna Evangelické teologické fakulty</a:t>
            </a:r>
          </a:p>
          <a:p>
            <a:pPr lvl="0"/>
            <a:r>
              <a:rPr lang="cs-CZ" dirty="0"/>
              <a:t>Knihovna Filozofické fakulty UK</a:t>
            </a:r>
          </a:p>
          <a:p>
            <a:pPr lvl="0"/>
            <a:r>
              <a:rPr lang="cs-CZ" dirty="0"/>
              <a:t>Knihovna Matematicko-fyzikální fakulty UK</a:t>
            </a:r>
          </a:p>
          <a:p>
            <a:pPr lvl="0"/>
            <a:r>
              <a:rPr lang="cs-CZ" dirty="0"/>
              <a:t>Knihovna společenských věd TGM v Jinonicích</a:t>
            </a:r>
          </a:p>
          <a:p>
            <a:pPr lvl="0"/>
            <a:r>
              <a:rPr lang="cs-CZ" dirty="0"/>
              <a:t>Středisko vědeckých informací Fakulty sociálních věd UK</a:t>
            </a:r>
          </a:p>
          <a:p>
            <a:pPr lvl="0"/>
            <a:r>
              <a:rPr lang="cs-CZ" dirty="0"/>
              <a:t>Ústav vědeckých informací 1. lékařské fakulty UK</a:t>
            </a:r>
          </a:p>
          <a:p>
            <a:pPr lvl="0"/>
            <a:r>
              <a:rPr lang="cs-CZ" dirty="0"/>
              <a:t>Ústav vědeckých informací 2. lékařské fakulty UK</a:t>
            </a:r>
          </a:p>
          <a:p>
            <a:pPr lvl="0"/>
            <a:r>
              <a:rPr lang="cs-CZ" dirty="0"/>
              <a:t>Ústřední knihovna Pedagogické fakulty UK</a:t>
            </a:r>
          </a:p>
          <a:p>
            <a:pPr lvl="0"/>
            <a:r>
              <a:rPr lang="cs-CZ" dirty="0"/>
              <a:t>Ústřední tělovýchovná knihovna Fakulty tělesné výchovy a sportu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Garant </a:t>
            </a:r>
            <a:r>
              <a:rPr lang="cs-CZ" dirty="0"/>
              <a:t>technického řešení </a:t>
            </a:r>
            <a:r>
              <a:rPr lang="cs-CZ" dirty="0" smtClean="0"/>
              <a:t> - Ústav </a:t>
            </a:r>
            <a:r>
              <a:rPr lang="cs-CZ" dirty="0"/>
              <a:t>výpočetní techniky UK</a:t>
            </a:r>
          </a:p>
          <a:p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571736" y="6356350"/>
            <a:ext cx="4572032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98724308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Primární cíle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Zpřístupnění </a:t>
            </a:r>
            <a:r>
              <a:rPr lang="cs-CZ" dirty="0" err="1"/>
              <a:t>zdigitalizovaných</a:t>
            </a:r>
            <a:r>
              <a:rPr lang="cs-CZ" dirty="0"/>
              <a:t> knih na </a:t>
            </a:r>
            <a:r>
              <a:rPr lang="cs-CZ" dirty="0" smtClean="0"/>
              <a:t>terminál</a:t>
            </a:r>
            <a:r>
              <a:rPr lang="cs-CZ" dirty="0"/>
              <a:t>ech v knihovnách v souladu se </a:t>
            </a:r>
            <a:r>
              <a:rPr lang="cs-CZ" dirty="0" smtClean="0"/>
              <a:t>zákonem</a:t>
            </a:r>
          </a:p>
          <a:p>
            <a:pPr lvl="1"/>
            <a:r>
              <a:rPr lang="cs-CZ" dirty="0" smtClean="0"/>
              <a:t>ve </a:t>
            </a:r>
            <a:r>
              <a:rPr lang="cs-CZ" dirty="0"/>
              <a:t>studovnách zúčastněných knihoven UK</a:t>
            </a:r>
          </a:p>
          <a:p>
            <a:pPr lvl="2"/>
            <a:r>
              <a:rPr lang="cs-CZ" dirty="0"/>
              <a:t>Výhoda evidence knihoven UK jako jedné knihovny</a:t>
            </a:r>
          </a:p>
          <a:p>
            <a:r>
              <a:rPr lang="cs-CZ" dirty="0" smtClean="0"/>
              <a:t>Bezpečná archivace </a:t>
            </a:r>
            <a:r>
              <a:rPr lang="cs-CZ" dirty="0"/>
              <a:t>dokumentů</a:t>
            </a:r>
          </a:p>
          <a:p>
            <a:r>
              <a:rPr lang="cs-CZ" dirty="0" smtClean="0"/>
              <a:t>Ochrana dokumentů</a:t>
            </a:r>
          </a:p>
          <a:p>
            <a:pPr lvl="1"/>
            <a:r>
              <a:rPr lang="cs-CZ" dirty="0" smtClean="0"/>
              <a:t>Časté ztráty          kopírování</a:t>
            </a:r>
          </a:p>
          <a:p>
            <a:pPr lvl="1"/>
            <a:endParaRPr lang="cs-CZ" dirty="0"/>
          </a:p>
          <a:p>
            <a:endParaRPr lang="cs-CZ" dirty="0"/>
          </a:p>
        </p:txBody>
      </p:sp>
      <p:sp>
        <p:nvSpPr>
          <p:cNvPr id="7" name="Šipka doprava 6"/>
          <p:cNvSpPr/>
          <p:nvPr/>
        </p:nvSpPr>
        <p:spPr>
          <a:xfrm>
            <a:off x="3059832" y="5445224"/>
            <a:ext cx="648072" cy="21602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>
          <a:xfrm>
            <a:off x="2571736" y="6356350"/>
            <a:ext cx="4214842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831059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Sekundární </a:t>
            </a:r>
            <a:r>
              <a:rPr lang="cs-CZ" dirty="0" smtClean="0"/>
              <a:t>cíle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Ověření možností kooperace mezi knihovnami</a:t>
            </a:r>
          </a:p>
          <a:p>
            <a:pPr lvl="1"/>
            <a:r>
              <a:rPr lang="cs-CZ" dirty="0" smtClean="0"/>
              <a:t>Praktické zkušenosti</a:t>
            </a:r>
          </a:p>
          <a:p>
            <a:pPr lvl="1"/>
            <a:r>
              <a:rPr lang="cs-CZ" dirty="0" smtClean="0"/>
              <a:t>Ochota ke spolupráci</a:t>
            </a:r>
          </a:p>
          <a:p>
            <a:pPr lvl="1"/>
            <a:r>
              <a:rPr lang="cs-CZ" dirty="0" smtClean="0"/>
              <a:t>Komunikační kanály</a:t>
            </a:r>
          </a:p>
          <a:p>
            <a:r>
              <a:rPr lang="cs-CZ" dirty="0" smtClean="0"/>
              <a:t>Doplnění vybavení knihoven HW i SW</a:t>
            </a:r>
          </a:p>
          <a:p>
            <a:r>
              <a:rPr lang="cs-CZ" dirty="0" smtClean="0"/>
              <a:t>Rozvoj související služby kopie na vyžádání</a:t>
            </a:r>
          </a:p>
          <a:p>
            <a:pPr lvl="1"/>
            <a:r>
              <a:rPr lang="cs-CZ" dirty="0" smtClean="0"/>
              <a:t>Často žádané kopie do e-</a:t>
            </a:r>
            <a:r>
              <a:rPr lang="cs-CZ" dirty="0" err="1" smtClean="0"/>
              <a:t>prezenčky</a:t>
            </a:r>
            <a:r>
              <a:rPr lang="cs-CZ" dirty="0" smtClean="0"/>
              <a:t> (následný tisk)</a:t>
            </a:r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714612" y="6356350"/>
            <a:ext cx="4286280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9075795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Realizace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Změna </a:t>
            </a:r>
            <a:r>
              <a:rPr lang="cs-CZ" dirty="0" smtClean="0"/>
              <a:t>původně zamýšlené ho plánu převzít řešení MUNI – </a:t>
            </a:r>
            <a:r>
              <a:rPr lang="cs-CZ" dirty="0"/>
              <a:t>vlastní řešení vychází z nástrojů, kterými UK disponuje</a:t>
            </a:r>
          </a:p>
          <a:p>
            <a:r>
              <a:rPr lang="cs-CZ" dirty="0" err="1"/>
              <a:t>Aleph</a:t>
            </a:r>
            <a:r>
              <a:rPr lang="cs-CZ" dirty="0"/>
              <a:t> (knihovní systém)</a:t>
            </a:r>
          </a:p>
          <a:p>
            <a:r>
              <a:rPr lang="cs-CZ" dirty="0" err="1"/>
              <a:t>Digitool</a:t>
            </a:r>
            <a:r>
              <a:rPr lang="cs-CZ" dirty="0"/>
              <a:t> (</a:t>
            </a:r>
            <a:r>
              <a:rPr lang="cs-CZ" dirty="0" err="1"/>
              <a:t>repozitář</a:t>
            </a:r>
            <a:r>
              <a:rPr lang="cs-CZ" dirty="0"/>
              <a:t>)</a:t>
            </a:r>
          </a:p>
          <a:p>
            <a:r>
              <a:rPr lang="cs-CZ" dirty="0"/>
              <a:t>Windows 2008 R2 s terminál </a:t>
            </a:r>
            <a:r>
              <a:rPr lang="cs-CZ" dirty="0" err="1"/>
              <a:t>service</a:t>
            </a:r>
            <a:r>
              <a:rPr lang="cs-CZ" dirty="0"/>
              <a:t> (dokoupena licence)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857488" y="6356350"/>
            <a:ext cx="4214842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81761987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Postup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Komunikační platforma </a:t>
            </a:r>
            <a:r>
              <a:rPr lang="cs-CZ" dirty="0" err="1" smtClean="0"/>
              <a:t>Dropbox</a:t>
            </a:r>
            <a:endParaRPr lang="cs-CZ" dirty="0" smtClean="0"/>
          </a:p>
          <a:p>
            <a:r>
              <a:rPr lang="cs-CZ" dirty="0" smtClean="0"/>
              <a:t>Výběr knih - porovnání seznamů, vyloučení duplicit, přidělení knihovnám</a:t>
            </a:r>
          </a:p>
          <a:p>
            <a:r>
              <a:rPr lang="cs-CZ" dirty="0" smtClean="0"/>
              <a:t>Zřízení digitalizačních pracovišť</a:t>
            </a:r>
          </a:p>
          <a:p>
            <a:r>
              <a:rPr lang="cs-CZ" dirty="0" smtClean="0"/>
              <a:t>Využití </a:t>
            </a:r>
            <a:r>
              <a:rPr lang="cs-CZ" dirty="0" err="1" smtClean="0"/>
              <a:t>Alephu</a:t>
            </a:r>
            <a:r>
              <a:rPr lang="cs-CZ" dirty="0" smtClean="0"/>
              <a:t> (jednotka e-</a:t>
            </a:r>
            <a:r>
              <a:rPr lang="cs-CZ" dirty="0" err="1" smtClean="0"/>
              <a:t>prezenčka</a:t>
            </a:r>
            <a:r>
              <a:rPr lang="cs-CZ" dirty="0" smtClean="0"/>
              <a:t>) a </a:t>
            </a:r>
            <a:r>
              <a:rPr lang="cs-CZ" dirty="0" err="1" smtClean="0"/>
              <a:t>Digitoolu</a:t>
            </a:r>
            <a:r>
              <a:rPr lang="cs-CZ" dirty="0" smtClean="0"/>
              <a:t> (digitální sbírka e- </a:t>
            </a:r>
            <a:r>
              <a:rPr lang="cs-CZ" dirty="0" err="1" smtClean="0"/>
              <a:t>prezenčka</a:t>
            </a:r>
            <a:r>
              <a:rPr lang="cs-CZ" dirty="0" smtClean="0"/>
              <a:t>)</a:t>
            </a:r>
          </a:p>
          <a:p>
            <a:r>
              <a:rPr lang="cs-CZ" dirty="0" smtClean="0"/>
              <a:t>FTP server na vkládání (kontrolní skripty)</a:t>
            </a:r>
          </a:p>
          <a:p>
            <a:pPr lvl="1"/>
            <a:r>
              <a:rPr lang="cs-CZ" dirty="0" smtClean="0"/>
              <a:t>Import PDF do </a:t>
            </a:r>
            <a:r>
              <a:rPr lang="cs-CZ" dirty="0" err="1" smtClean="0"/>
              <a:t>Digitoolu</a:t>
            </a:r>
            <a:endParaRPr lang="cs-CZ" dirty="0" smtClean="0"/>
          </a:p>
          <a:p>
            <a:pPr lvl="1"/>
            <a:r>
              <a:rPr lang="cs-CZ" dirty="0" smtClean="0"/>
              <a:t>Připojení bibliografický záznamů z katalogu</a:t>
            </a:r>
          </a:p>
          <a:p>
            <a:r>
              <a:rPr lang="cs-CZ" dirty="0"/>
              <a:t>Terminál – vzdálená </a:t>
            </a:r>
            <a:r>
              <a:rPr lang="cs-CZ" dirty="0" smtClean="0"/>
              <a:t>plocha na PC v knihovnách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571736" y="6356350"/>
            <a:ext cx="4500594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9954194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Problémy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Poničené knihy</a:t>
            </a:r>
          </a:p>
          <a:p>
            <a:pPr lvl="1"/>
            <a:r>
              <a:rPr lang="cs-CZ" dirty="0" smtClean="0"/>
              <a:t>Gumování</a:t>
            </a:r>
            <a:r>
              <a:rPr lang="cs-CZ" dirty="0" smtClean="0"/>
              <a:t>, rozebírání </a:t>
            </a:r>
            <a:r>
              <a:rPr lang="cs-CZ" dirty="0" smtClean="0"/>
              <a:t>vazeb</a:t>
            </a:r>
          </a:p>
          <a:p>
            <a:r>
              <a:rPr lang="cs-CZ" dirty="0" smtClean="0"/>
              <a:t>Duplicitní bibliografické záznamy v katalogu</a:t>
            </a:r>
          </a:p>
          <a:p>
            <a:pPr lvl="1"/>
            <a:r>
              <a:rPr lang="cs-CZ" dirty="0" smtClean="0"/>
              <a:t>Tatáž kniha, různé systémové číslo – problémy při zobrazení v dílčích knihovnách         nutnost </a:t>
            </a:r>
            <a:r>
              <a:rPr lang="cs-CZ" dirty="0" err="1" smtClean="0"/>
              <a:t>deduplikací</a:t>
            </a:r>
            <a:endParaRPr lang="cs-CZ" dirty="0" smtClean="0"/>
          </a:p>
          <a:p>
            <a:r>
              <a:rPr lang="cs-CZ" dirty="0" smtClean="0"/>
              <a:t>Nekvalitní </a:t>
            </a:r>
            <a:r>
              <a:rPr lang="cs-CZ" dirty="0" err="1" smtClean="0"/>
              <a:t>skeny</a:t>
            </a:r>
            <a:endParaRPr lang="cs-CZ" dirty="0" smtClean="0"/>
          </a:p>
          <a:p>
            <a:r>
              <a:rPr lang="cs-CZ" dirty="0" smtClean="0"/>
              <a:t>Lidský faktor (komunikace)</a:t>
            </a:r>
          </a:p>
          <a:p>
            <a:pPr lvl="1"/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Šipka doprava 3"/>
          <p:cNvSpPr/>
          <p:nvPr/>
        </p:nvSpPr>
        <p:spPr>
          <a:xfrm>
            <a:off x="5724128" y="3837194"/>
            <a:ext cx="576064" cy="24231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428860" y="6356350"/>
            <a:ext cx="4214842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5765810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Současný stav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Terminály na PC v knihovnách</a:t>
            </a:r>
          </a:p>
          <a:p>
            <a:pPr lvl="1"/>
            <a:r>
              <a:rPr lang="cs-CZ" dirty="0"/>
              <a:t>IE pro prohlížení obsahu</a:t>
            </a:r>
          </a:p>
          <a:p>
            <a:pPr lvl="1"/>
            <a:r>
              <a:rPr lang="cs-CZ" dirty="0"/>
              <a:t>Adobe </a:t>
            </a:r>
            <a:r>
              <a:rPr lang="cs-CZ" dirty="0" err="1"/>
              <a:t>Acrobat</a:t>
            </a:r>
            <a:r>
              <a:rPr lang="cs-CZ" dirty="0"/>
              <a:t> pro zobrazení textů</a:t>
            </a:r>
          </a:p>
          <a:p>
            <a:pPr lvl="1"/>
            <a:r>
              <a:rPr lang="cs-CZ" dirty="0"/>
              <a:t>Tisk na určených </a:t>
            </a:r>
            <a:r>
              <a:rPr lang="cs-CZ" dirty="0" smtClean="0"/>
              <a:t>tiskárnách </a:t>
            </a:r>
          </a:p>
          <a:p>
            <a:pPr lvl="2"/>
            <a:r>
              <a:rPr lang="cs-CZ" dirty="0" smtClean="0"/>
              <a:t>Ústní objednávka</a:t>
            </a:r>
          </a:p>
          <a:p>
            <a:pPr lvl="2"/>
            <a:r>
              <a:rPr lang="cs-CZ" dirty="0" smtClean="0"/>
              <a:t>Odvody DILIA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714612" y="6356350"/>
            <a:ext cx="4214842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5637727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2143116"/>
            <a:ext cx="7772400" cy="3625859"/>
          </a:xfrm>
        </p:spPr>
        <p:txBody>
          <a:bodyPr>
            <a:normAutofit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1714511"/>
          </a:xfrm>
        </p:spPr>
        <p:txBody>
          <a:bodyPr>
            <a:normAutofit fontScale="85000" lnSpcReduction="20000"/>
          </a:bodyPr>
          <a:lstStyle/>
          <a:p>
            <a:r>
              <a:rPr lang="cs-CZ" sz="3200" dirty="0" smtClean="0"/>
              <a:t>Dílčí knihovna </a:t>
            </a:r>
            <a:r>
              <a:rPr lang="cs-CZ" sz="3200" dirty="0" smtClean="0"/>
              <a:t>E-</a:t>
            </a:r>
            <a:r>
              <a:rPr lang="cs-CZ" sz="3200" dirty="0" err="1" smtClean="0"/>
              <a:t>prezenčka</a:t>
            </a:r>
            <a:r>
              <a:rPr lang="cs-CZ" sz="3200" dirty="0" smtClean="0"/>
              <a:t> </a:t>
            </a:r>
            <a:r>
              <a:rPr lang="cs-CZ" sz="3200" dirty="0" smtClean="0"/>
              <a:t>v </a:t>
            </a:r>
            <a:r>
              <a:rPr lang="cs-CZ" sz="3200" dirty="0" err="1" smtClean="0"/>
              <a:t>Alephu</a:t>
            </a:r>
            <a:r>
              <a:rPr lang="cs-CZ" sz="3200" dirty="0" smtClean="0"/>
              <a:t> </a:t>
            </a:r>
            <a:r>
              <a:rPr lang="cs-CZ" sz="3200" dirty="0" smtClean="0"/>
              <a:t>- statusy</a:t>
            </a:r>
            <a:r>
              <a:rPr lang="cs-CZ" sz="3200" dirty="0" smtClean="0"/>
              <a:t>: </a:t>
            </a:r>
            <a:endParaRPr lang="cs-CZ" sz="3200" dirty="0" smtClean="0"/>
          </a:p>
          <a:p>
            <a:r>
              <a:rPr lang="cs-CZ" sz="3200" dirty="0" smtClean="0"/>
              <a:t>	</a:t>
            </a:r>
            <a:r>
              <a:rPr lang="cs-CZ" sz="3200" dirty="0" smtClean="0"/>
              <a:t>před </a:t>
            </a:r>
            <a:r>
              <a:rPr lang="cs-CZ" sz="3200" dirty="0" smtClean="0"/>
              <a:t>skenováním; </a:t>
            </a:r>
            <a:endParaRPr lang="cs-CZ" sz="3200" dirty="0" smtClean="0"/>
          </a:p>
          <a:p>
            <a:r>
              <a:rPr lang="cs-CZ" sz="3200" dirty="0" smtClean="0"/>
              <a:t>	</a:t>
            </a:r>
            <a:r>
              <a:rPr lang="cs-CZ" sz="3200" dirty="0" smtClean="0"/>
              <a:t>naskenováno;</a:t>
            </a:r>
          </a:p>
          <a:p>
            <a:r>
              <a:rPr lang="cs-CZ" sz="3200" dirty="0" smtClean="0"/>
              <a:t>	</a:t>
            </a:r>
            <a:r>
              <a:rPr lang="cs-CZ" sz="3200" b="1" dirty="0" smtClean="0"/>
              <a:t>dostupné</a:t>
            </a:r>
            <a:r>
              <a:rPr lang="cs-CZ" sz="3200" dirty="0" smtClean="0"/>
              <a:t> </a:t>
            </a:r>
            <a:r>
              <a:rPr lang="cs-CZ" sz="3200" dirty="0" smtClean="0"/>
              <a:t>(viditelné pro čtenáře)</a:t>
            </a:r>
            <a:endParaRPr lang="cs-CZ" sz="32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40"/>
            <a:ext cx="52197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1813" y="3500438"/>
            <a:ext cx="7342187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00372"/>
            <a:ext cx="914400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Šipka dolů 10"/>
          <p:cNvSpPr/>
          <p:nvPr/>
        </p:nvSpPr>
        <p:spPr>
          <a:xfrm>
            <a:off x="4786314" y="2428868"/>
            <a:ext cx="484632" cy="1500198"/>
          </a:xfrm>
          <a:prstGeom prst="downArrow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13" name="Zástupný symbol pro zápatí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sz="3200" dirty="0" smtClean="0"/>
              <a:t> </a:t>
            </a:r>
            <a:r>
              <a:rPr lang="cs-CZ" sz="3200" dirty="0" err="1" smtClean="0"/>
              <a:t>Digitool</a:t>
            </a:r>
            <a:r>
              <a:rPr lang="cs-CZ" sz="3200" dirty="0" smtClean="0"/>
              <a:t> – digitální knihovna E-</a:t>
            </a:r>
            <a:r>
              <a:rPr lang="cs-CZ" sz="3200" dirty="0" err="1" smtClean="0"/>
              <a:t>prezenčka</a:t>
            </a:r>
            <a:r>
              <a:rPr lang="cs-CZ" sz="3200" dirty="0" smtClean="0"/>
              <a:t>; volně dostupný přehled naskenovaných dokumentů s bibliografickými údaji</a:t>
            </a:r>
            <a:endParaRPr lang="cs-CZ" sz="32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82296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4476762"/>
            <a:ext cx="9144000" cy="1524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4233882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Statistika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Celkový počet dokumentů </a:t>
            </a:r>
            <a:r>
              <a:rPr lang="cs-CZ" dirty="0"/>
              <a:t>v EPR - 1818</a:t>
            </a:r>
          </a:p>
          <a:p>
            <a:r>
              <a:rPr lang="cs-CZ" dirty="0" smtClean="0"/>
              <a:t>Dle </a:t>
            </a:r>
            <a:r>
              <a:rPr lang="cs-CZ" dirty="0"/>
              <a:t>statusu :</a:t>
            </a:r>
          </a:p>
          <a:p>
            <a:r>
              <a:rPr lang="cs-CZ" dirty="0" smtClean="0"/>
              <a:t>Dostupné </a:t>
            </a:r>
            <a:r>
              <a:rPr lang="cs-CZ" dirty="0"/>
              <a:t>1196</a:t>
            </a:r>
          </a:p>
          <a:p>
            <a:r>
              <a:rPr lang="cs-CZ" dirty="0" smtClean="0"/>
              <a:t>Naskenováno </a:t>
            </a:r>
            <a:r>
              <a:rPr lang="cs-CZ" dirty="0"/>
              <a:t>- 109</a:t>
            </a:r>
          </a:p>
          <a:p>
            <a:r>
              <a:rPr lang="cs-CZ" dirty="0" smtClean="0"/>
              <a:t>Před skenováním </a:t>
            </a:r>
            <a:r>
              <a:rPr lang="cs-CZ" dirty="0"/>
              <a:t>- 513</a:t>
            </a:r>
          </a:p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477420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Ohlas u čtenářů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Č</a:t>
            </a:r>
            <a:r>
              <a:rPr lang="cs-CZ" dirty="0" smtClean="0"/>
              <a:t>erven – říjen 2013 otevřeno celkem 65 dokumentů; tisk minimální </a:t>
            </a:r>
          </a:p>
          <a:p>
            <a:r>
              <a:rPr lang="cs-CZ" dirty="0" smtClean="0"/>
              <a:t>Proč?</a:t>
            </a:r>
          </a:p>
          <a:p>
            <a:pPr lvl="1"/>
            <a:r>
              <a:rPr lang="cs-CZ" dirty="0" smtClean="0"/>
              <a:t>Uživatelsky nepřívětivé </a:t>
            </a:r>
          </a:p>
          <a:p>
            <a:pPr lvl="2"/>
            <a:r>
              <a:rPr lang="cs-CZ" dirty="0" smtClean="0"/>
              <a:t>Nepropojení přímo na text</a:t>
            </a:r>
          </a:p>
          <a:p>
            <a:pPr lvl="2"/>
            <a:r>
              <a:rPr lang="cs-CZ" dirty="0" smtClean="0"/>
              <a:t>Nutnost návštěvy knihovny</a:t>
            </a:r>
          </a:p>
          <a:p>
            <a:pPr lvl="1"/>
            <a:r>
              <a:rPr lang="cs-CZ" dirty="0" smtClean="0"/>
              <a:t>Nepochopení legislativních </a:t>
            </a:r>
            <a:r>
              <a:rPr lang="cs-CZ" dirty="0" smtClean="0"/>
              <a:t>omezení – zklamání, že </a:t>
            </a:r>
            <a:r>
              <a:rPr lang="cs-CZ" dirty="0" smtClean="0"/>
              <a:t>nelze </a:t>
            </a:r>
            <a:r>
              <a:rPr lang="cs-CZ" dirty="0" smtClean="0"/>
              <a:t>stahovat či číst z domova</a:t>
            </a:r>
          </a:p>
          <a:p>
            <a:pPr lvl="1"/>
            <a:r>
              <a:rPr lang="cs-CZ" dirty="0" smtClean="0"/>
              <a:t>Nelegální kopie </a:t>
            </a:r>
          </a:p>
          <a:p>
            <a:pPr lvl="1"/>
            <a:r>
              <a:rPr lang="cs-CZ" dirty="0" smtClean="0"/>
              <a:t>Tisk relativně pomalý a drahý </a:t>
            </a:r>
          </a:p>
          <a:p>
            <a:r>
              <a:rPr lang="cs-CZ" dirty="0" smtClean="0"/>
              <a:t>Přínos – možnost nahlédnout do knihy, která není na místě </a:t>
            </a:r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643174" y="6356350"/>
            <a:ext cx="4286280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7518005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 co dál?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Archiv digitálních kopií (tisk papírové kopie při ztrátě či zničení původní publikace</a:t>
            </a:r>
            <a:r>
              <a:rPr lang="cs-CZ" dirty="0" smtClean="0"/>
              <a:t>)</a:t>
            </a:r>
          </a:p>
          <a:p>
            <a:r>
              <a:rPr lang="cs-CZ" dirty="0" smtClean="0"/>
              <a:t>Dokumenty přibývají</a:t>
            </a:r>
            <a:endParaRPr lang="cs-CZ" dirty="0" smtClean="0"/>
          </a:p>
          <a:p>
            <a:r>
              <a:rPr lang="cs-CZ" dirty="0" smtClean="0"/>
              <a:t>Zpřístupnění na terminálech jako okrajová služba</a:t>
            </a:r>
            <a:endParaRPr lang="cs-CZ" dirty="0"/>
          </a:p>
          <a:p>
            <a:r>
              <a:rPr lang="cs-CZ" dirty="0" smtClean="0"/>
              <a:t>Přidala se další knihovna</a:t>
            </a:r>
          </a:p>
          <a:p>
            <a:r>
              <a:rPr lang="cs-CZ" dirty="0" smtClean="0"/>
              <a:t>Rejstřík digitalizace</a:t>
            </a:r>
          </a:p>
          <a:p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Alena Matuszková, Knihovna společenských věd TGM v Jinonicích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154823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dirty="0" smtClean="0"/>
              <a:t>Děkuji za pozornost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</a:p>
          <a:p>
            <a:endParaRPr lang="cs-CZ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cs-CZ" dirty="0" smtClean="0">
                <a:sym typeface="Wingdings" panose="05000000000000000000" pitchFamily="2" charset="2"/>
              </a:rPr>
              <a:t>Dotazy</a:t>
            </a:r>
            <a:r>
              <a:rPr lang="cs-CZ" dirty="0" smtClean="0">
                <a:sym typeface="Wingdings" panose="05000000000000000000" pitchFamily="2" charset="2"/>
              </a:rPr>
              <a:t>?</a:t>
            </a:r>
          </a:p>
          <a:p>
            <a:pPr marL="0" indent="0" algn="ctr">
              <a:buNone/>
            </a:pPr>
            <a:endParaRPr lang="cs-CZ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cs-CZ" dirty="0" err="1" smtClean="0">
                <a:sym typeface="Wingdings" panose="05000000000000000000" pitchFamily="2" charset="2"/>
              </a:rPr>
              <a:t>matuszkovaa</a:t>
            </a:r>
            <a:r>
              <a:rPr lang="cs-CZ" dirty="0" smtClean="0">
                <a:sym typeface="Wingdings" panose="05000000000000000000" pitchFamily="2" charset="2"/>
              </a:rPr>
              <a:t>@</a:t>
            </a:r>
            <a:r>
              <a:rPr lang="cs-CZ" dirty="0" err="1" smtClean="0">
                <a:sym typeface="Wingdings" panose="05000000000000000000" pitchFamily="2" charset="2"/>
              </a:rPr>
              <a:t>jinonice.cuni.cz</a:t>
            </a:r>
            <a:endParaRPr lang="cs-CZ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3. 12.2013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786050" y="6356350"/>
            <a:ext cx="4214842" cy="365125"/>
          </a:xfrm>
        </p:spPr>
        <p:txBody>
          <a:bodyPr/>
          <a:lstStyle/>
          <a:p>
            <a:r>
              <a:rPr lang="cs-CZ" dirty="0" smtClean="0"/>
              <a:t>Alena </a:t>
            </a:r>
            <a:r>
              <a:rPr lang="cs-CZ" dirty="0" err="1" smtClean="0"/>
              <a:t>Matuszková</a:t>
            </a:r>
            <a:r>
              <a:rPr lang="cs-CZ" dirty="0" smtClean="0"/>
              <a:t>, Knihovna společenských věd TGM v Jinonicích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71363017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</TotalTime>
  <Words>680</Words>
  <Application>Microsoft Office PowerPoint</Application>
  <PresentationFormat>Předvádění na obrazovce (4:3)</PresentationFormat>
  <Paragraphs>139</Paragraphs>
  <Slides>16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systému Office</vt:lpstr>
      <vt:lpstr>E-prezenčka na Univerzitě Karlově v Praze</vt:lpstr>
      <vt:lpstr>Inspirace a idea</vt:lpstr>
      <vt:lpstr>Projekt FRVŠ</vt:lpstr>
      <vt:lpstr>Účastníci</vt:lpstr>
      <vt:lpstr>Primární cíle</vt:lpstr>
      <vt:lpstr>Sekundární cíle</vt:lpstr>
      <vt:lpstr>Realizace</vt:lpstr>
      <vt:lpstr>Postup</vt:lpstr>
      <vt:lpstr>Problémy</vt:lpstr>
      <vt:lpstr>Současný stav</vt:lpstr>
      <vt:lpstr> </vt:lpstr>
      <vt:lpstr> Digitool – digitální knihovna E-prezenčka; volně dostupný přehled naskenovaných dokumentů s bibliografickými údaji</vt:lpstr>
      <vt:lpstr>Statistika</vt:lpstr>
      <vt:lpstr>Ohlas u čtenářů</vt:lpstr>
      <vt:lpstr>A co dál?</vt:lpstr>
      <vt:lpstr>Snímek 16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E-prezenčka na Univerzitě Karlově v Praze</dc:title>
  <dc:creator>Alena Matuszková</dc:creator>
  <cp:lastModifiedBy>matuszkovaa</cp:lastModifiedBy>
  <cp:revision>36</cp:revision>
  <dcterms:created xsi:type="dcterms:W3CDTF">2013-11-29T12:50:26Z</dcterms:created>
  <dcterms:modified xsi:type="dcterms:W3CDTF">2013-12-02T21:11:01Z</dcterms:modified>
</cp:coreProperties>
</file>