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Lst>
  <p:notesMasterIdLst>
    <p:notesMasterId r:id="rId35"/>
  </p:notesMasterIdLst>
  <p:sldIdLst>
    <p:sldId id="256" r:id="rId4"/>
    <p:sldId id="267" r:id="rId5"/>
    <p:sldId id="268" r:id="rId6"/>
    <p:sldId id="269" r:id="rId7"/>
    <p:sldId id="270" r:id="rId8"/>
    <p:sldId id="274" r:id="rId9"/>
    <p:sldId id="273" r:id="rId10"/>
    <p:sldId id="272" r:id="rId11"/>
    <p:sldId id="271" r:id="rId12"/>
    <p:sldId id="280" r:id="rId13"/>
    <p:sldId id="281" r:id="rId14"/>
    <p:sldId id="277" r:id="rId15"/>
    <p:sldId id="276" r:id="rId16"/>
    <p:sldId id="278" r:id="rId17"/>
    <p:sldId id="275" r:id="rId18"/>
    <p:sldId id="282" r:id="rId19"/>
    <p:sldId id="296" r:id="rId20"/>
    <p:sldId id="290" r:id="rId21"/>
    <p:sldId id="283" r:id="rId22"/>
    <p:sldId id="291" r:id="rId23"/>
    <p:sldId id="292" r:id="rId24"/>
    <p:sldId id="304" r:id="rId25"/>
    <p:sldId id="293" r:id="rId26"/>
    <p:sldId id="297" r:id="rId27"/>
    <p:sldId id="298" r:id="rId28"/>
    <p:sldId id="294" r:id="rId29"/>
    <p:sldId id="303" r:id="rId30"/>
    <p:sldId id="300" r:id="rId31"/>
    <p:sldId id="257" r:id="rId32"/>
    <p:sldId id="299" r:id="rId33"/>
    <p:sldId id="305"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3DE37354-76DB-BE4C-A21E-C25D1B1084FE}">
          <p14:sldIdLst>
            <p14:sldId id="256"/>
            <p14:sldId id="267"/>
            <p14:sldId id="268"/>
            <p14:sldId id="269"/>
            <p14:sldId id="270"/>
            <p14:sldId id="274"/>
            <p14:sldId id="273"/>
            <p14:sldId id="272"/>
            <p14:sldId id="271"/>
            <p14:sldId id="280"/>
            <p14:sldId id="281"/>
            <p14:sldId id="277"/>
            <p14:sldId id="276"/>
            <p14:sldId id="278"/>
            <p14:sldId id="275"/>
            <p14:sldId id="282"/>
            <p14:sldId id="296"/>
            <p14:sldId id="290"/>
            <p14:sldId id="283"/>
            <p14:sldId id="291"/>
            <p14:sldId id="292"/>
            <p14:sldId id="304"/>
            <p14:sldId id="293"/>
            <p14:sldId id="297"/>
            <p14:sldId id="298"/>
            <p14:sldId id="294"/>
            <p14:sldId id="303"/>
            <p14:sldId id="300"/>
            <p14:sldId id="257"/>
            <p14:sldId id="299"/>
            <p14:sldId id="30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7403"/>
    <a:srgbClr val="EE7700"/>
    <a:srgbClr val="FECB98"/>
    <a:srgbClr val="FF8001"/>
    <a:srgbClr val="FF9933"/>
    <a:srgbClr val="144B5E"/>
    <a:srgbClr val="BA271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autoAdjust="0"/>
    <p:restoredTop sz="94634" autoAdjust="0"/>
  </p:normalViewPr>
  <p:slideViewPr>
    <p:cSldViewPr snapToGrid="0" snapToObjects="1">
      <p:cViewPr>
        <p:scale>
          <a:sx n="71" d="100"/>
          <a:sy n="71" d="100"/>
        </p:scale>
        <p:origin x="-1140" y="-1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43DEAF-2002-4854-B519-65B6D732D3E4}" type="doc">
      <dgm:prSet loTypeId="urn:microsoft.com/office/officeart/2005/8/layout/hProcess9" loCatId="process" qsTypeId="urn:microsoft.com/office/officeart/2005/8/quickstyle/simple1" qsCatId="simple" csTypeId="urn:microsoft.com/office/officeart/2005/8/colors/accent1_2" csCatId="accent1" phldr="1"/>
      <dgm:spPr/>
    </dgm:pt>
    <dgm:pt modelId="{92E2A851-EE66-4CBD-9FC9-085794EFEF2D}">
      <dgm:prSet phldrT="[Text]"/>
      <dgm:spPr>
        <a:solidFill>
          <a:srgbClr val="E97403"/>
        </a:solidFill>
      </dgm:spPr>
      <dgm:t>
        <a:bodyPr/>
        <a:lstStyle/>
        <a:p>
          <a:r>
            <a:rPr lang="cs-CZ" b="1" dirty="0" smtClean="0"/>
            <a:t>Režijní náklady</a:t>
          </a:r>
          <a:endParaRPr lang="cs-CZ" b="1" dirty="0"/>
        </a:p>
      </dgm:t>
    </dgm:pt>
    <dgm:pt modelId="{DF349D3B-59A7-4444-8BB1-39CC462860A0}" type="parTrans" cxnId="{125BCDA0-1712-4040-9AFF-D57671133515}">
      <dgm:prSet/>
      <dgm:spPr/>
      <dgm:t>
        <a:bodyPr/>
        <a:lstStyle/>
        <a:p>
          <a:endParaRPr lang="cs-CZ"/>
        </a:p>
      </dgm:t>
    </dgm:pt>
    <dgm:pt modelId="{23FE3C76-1072-4C0B-92EA-20C7AFE2FADA}" type="sibTrans" cxnId="{125BCDA0-1712-4040-9AFF-D57671133515}">
      <dgm:prSet/>
      <dgm:spPr/>
      <dgm:t>
        <a:bodyPr/>
        <a:lstStyle/>
        <a:p>
          <a:endParaRPr lang="cs-CZ"/>
        </a:p>
      </dgm:t>
    </dgm:pt>
    <dgm:pt modelId="{EB4DD806-0744-4DD9-912A-FEEC58236F3F}">
      <dgm:prSet phldrT="[Text]"/>
      <dgm:spPr>
        <a:solidFill>
          <a:srgbClr val="E97403"/>
        </a:solidFill>
      </dgm:spPr>
      <dgm:t>
        <a:bodyPr/>
        <a:lstStyle/>
        <a:p>
          <a:r>
            <a:rPr lang="cs-CZ" b="1" dirty="0" smtClean="0"/>
            <a:t>Peer </a:t>
          </a:r>
          <a:r>
            <a:rPr lang="cs-CZ" b="1" dirty="0" err="1" smtClean="0"/>
            <a:t>review</a:t>
          </a:r>
          <a:endParaRPr lang="cs-CZ" b="1" dirty="0"/>
        </a:p>
      </dgm:t>
    </dgm:pt>
    <dgm:pt modelId="{BD883F86-D85B-4B73-90E5-6B2A6447053D}" type="parTrans" cxnId="{5554FE9F-6337-4BB5-96BC-1556A7045567}">
      <dgm:prSet/>
      <dgm:spPr/>
      <dgm:t>
        <a:bodyPr/>
        <a:lstStyle/>
        <a:p>
          <a:endParaRPr lang="cs-CZ"/>
        </a:p>
      </dgm:t>
    </dgm:pt>
    <dgm:pt modelId="{EE4161A1-9FE9-4A05-9713-1063C685AE4C}" type="sibTrans" cxnId="{5554FE9F-6337-4BB5-96BC-1556A7045567}">
      <dgm:prSet/>
      <dgm:spPr/>
      <dgm:t>
        <a:bodyPr/>
        <a:lstStyle/>
        <a:p>
          <a:endParaRPr lang="cs-CZ"/>
        </a:p>
      </dgm:t>
    </dgm:pt>
    <dgm:pt modelId="{4C70A567-634C-4919-B09B-85A24A0FDD71}">
      <dgm:prSet phldrT="[Text]"/>
      <dgm:spPr>
        <a:solidFill>
          <a:srgbClr val="E97403"/>
        </a:solidFill>
      </dgm:spPr>
      <dgm:t>
        <a:bodyPr/>
        <a:lstStyle/>
        <a:p>
          <a:r>
            <a:rPr lang="cs-CZ" b="1" dirty="0" smtClean="0"/>
            <a:t>Editace</a:t>
          </a:r>
          <a:r>
            <a:rPr lang="cs-CZ" dirty="0" smtClean="0"/>
            <a:t>, </a:t>
          </a:r>
          <a:r>
            <a:rPr lang="cs-CZ" b="1" dirty="0" smtClean="0"/>
            <a:t>korektury</a:t>
          </a:r>
          <a:endParaRPr lang="cs-CZ" b="1" dirty="0"/>
        </a:p>
      </dgm:t>
    </dgm:pt>
    <dgm:pt modelId="{A6C2F89A-66BE-4C09-9D82-7EB0B0A7B216}" type="parTrans" cxnId="{8B89DFE9-A3AF-41A8-A644-31013D090EA0}">
      <dgm:prSet/>
      <dgm:spPr/>
      <dgm:t>
        <a:bodyPr/>
        <a:lstStyle/>
        <a:p>
          <a:endParaRPr lang="cs-CZ"/>
        </a:p>
      </dgm:t>
    </dgm:pt>
    <dgm:pt modelId="{74427C67-467E-4AC4-AB07-BE77E906A8EC}" type="sibTrans" cxnId="{8B89DFE9-A3AF-41A8-A644-31013D090EA0}">
      <dgm:prSet/>
      <dgm:spPr/>
      <dgm:t>
        <a:bodyPr/>
        <a:lstStyle/>
        <a:p>
          <a:endParaRPr lang="cs-CZ"/>
        </a:p>
      </dgm:t>
    </dgm:pt>
    <dgm:pt modelId="{D7AD3F20-690E-4081-BF3C-6D302446F45B}">
      <dgm:prSet/>
      <dgm:spPr>
        <a:solidFill>
          <a:srgbClr val="E97403"/>
        </a:solidFill>
      </dgm:spPr>
      <dgm:t>
        <a:bodyPr/>
        <a:lstStyle/>
        <a:p>
          <a:r>
            <a:rPr lang="cs-CZ" b="1" dirty="0" smtClean="0"/>
            <a:t>Příprava digitálního souboru</a:t>
          </a:r>
          <a:endParaRPr lang="cs-CZ" b="1" dirty="0"/>
        </a:p>
      </dgm:t>
    </dgm:pt>
    <dgm:pt modelId="{8E5B952E-51DF-4794-B629-94214C348239}" type="parTrans" cxnId="{A5658854-E514-4BDD-AA53-20A0D200009A}">
      <dgm:prSet/>
      <dgm:spPr/>
      <dgm:t>
        <a:bodyPr/>
        <a:lstStyle/>
        <a:p>
          <a:endParaRPr lang="cs-CZ"/>
        </a:p>
      </dgm:t>
    </dgm:pt>
    <dgm:pt modelId="{F4FCC10F-7875-49BE-817F-2F264B0AE075}" type="sibTrans" cxnId="{A5658854-E514-4BDD-AA53-20A0D200009A}">
      <dgm:prSet/>
      <dgm:spPr/>
      <dgm:t>
        <a:bodyPr/>
        <a:lstStyle/>
        <a:p>
          <a:endParaRPr lang="cs-CZ"/>
        </a:p>
      </dgm:t>
    </dgm:pt>
    <dgm:pt modelId="{861D4DAC-88C5-442B-8BC4-0868262C2077}">
      <dgm:prSet/>
      <dgm:spPr>
        <a:solidFill>
          <a:srgbClr val="E97403"/>
        </a:solidFill>
      </dgm:spPr>
      <dgm:t>
        <a:bodyPr/>
        <a:lstStyle/>
        <a:p>
          <a:r>
            <a:rPr lang="cs-CZ" b="1" dirty="0" smtClean="0"/>
            <a:t>Základní marketing</a:t>
          </a:r>
          <a:endParaRPr lang="cs-CZ" b="1" dirty="0"/>
        </a:p>
      </dgm:t>
    </dgm:pt>
    <dgm:pt modelId="{7B9B8BAC-1458-476B-9878-6CA034B1488E}" type="parTrans" cxnId="{28A5930F-FFBC-4A3F-8095-41D4FF4AF6F7}">
      <dgm:prSet/>
      <dgm:spPr/>
      <dgm:t>
        <a:bodyPr/>
        <a:lstStyle/>
        <a:p>
          <a:endParaRPr lang="cs-CZ"/>
        </a:p>
      </dgm:t>
    </dgm:pt>
    <dgm:pt modelId="{2C1F0001-A812-42C0-9C7D-A05BDFF677A1}" type="sibTrans" cxnId="{28A5930F-FFBC-4A3F-8095-41D4FF4AF6F7}">
      <dgm:prSet/>
      <dgm:spPr/>
      <dgm:t>
        <a:bodyPr/>
        <a:lstStyle/>
        <a:p>
          <a:endParaRPr lang="cs-CZ"/>
        </a:p>
      </dgm:t>
    </dgm:pt>
    <dgm:pt modelId="{F3C35CA0-0D05-4398-B06A-B99D3C790F20}">
      <dgm:prSet/>
      <dgm:spPr>
        <a:solidFill>
          <a:srgbClr val="E97403"/>
        </a:solidFill>
      </dgm:spPr>
      <dgm:t>
        <a:bodyPr/>
        <a:lstStyle/>
        <a:p>
          <a:r>
            <a:rPr lang="cs-CZ" b="1" dirty="0" smtClean="0"/>
            <a:t>Formátování, design</a:t>
          </a:r>
          <a:endParaRPr lang="cs-CZ" b="1" dirty="0"/>
        </a:p>
      </dgm:t>
    </dgm:pt>
    <dgm:pt modelId="{46AED883-C782-4585-B26F-1BC43A1C02E1}" type="parTrans" cxnId="{38F0F1A6-72F1-4320-A328-321C10257EEB}">
      <dgm:prSet/>
      <dgm:spPr/>
      <dgm:t>
        <a:bodyPr/>
        <a:lstStyle/>
        <a:p>
          <a:endParaRPr lang="cs-CZ"/>
        </a:p>
      </dgm:t>
    </dgm:pt>
    <dgm:pt modelId="{FE25DED6-069A-4917-9BEE-D65BB2BBF745}" type="sibTrans" cxnId="{38F0F1A6-72F1-4320-A328-321C10257EEB}">
      <dgm:prSet/>
      <dgm:spPr/>
      <dgm:t>
        <a:bodyPr/>
        <a:lstStyle/>
        <a:p>
          <a:endParaRPr lang="cs-CZ"/>
        </a:p>
      </dgm:t>
    </dgm:pt>
    <dgm:pt modelId="{2C50DA3D-F640-4A51-9C66-E522386B375F}">
      <dgm:prSet/>
      <dgm:spPr>
        <a:solidFill>
          <a:srgbClr val="E97403"/>
        </a:solidFill>
      </dgm:spPr>
      <dgm:t>
        <a:bodyPr/>
        <a:lstStyle/>
        <a:p>
          <a:r>
            <a:rPr lang="cs-CZ" b="1" dirty="0" smtClean="0"/>
            <a:t>Výběr</a:t>
          </a:r>
          <a:endParaRPr lang="cs-CZ" b="1" dirty="0"/>
        </a:p>
      </dgm:t>
    </dgm:pt>
    <dgm:pt modelId="{E919EA46-9CB8-4C20-A42E-7419F1CAF51C}" type="parTrans" cxnId="{41829B1A-E7B5-4138-9976-D60A937CF350}">
      <dgm:prSet/>
      <dgm:spPr/>
      <dgm:t>
        <a:bodyPr/>
        <a:lstStyle/>
        <a:p>
          <a:endParaRPr lang="cs-CZ"/>
        </a:p>
      </dgm:t>
    </dgm:pt>
    <dgm:pt modelId="{634BE8B2-EC45-49D0-9F44-F18CF7A1BD7A}" type="sibTrans" cxnId="{41829B1A-E7B5-4138-9976-D60A937CF350}">
      <dgm:prSet/>
      <dgm:spPr/>
      <dgm:t>
        <a:bodyPr/>
        <a:lstStyle/>
        <a:p>
          <a:endParaRPr lang="cs-CZ"/>
        </a:p>
      </dgm:t>
    </dgm:pt>
    <dgm:pt modelId="{093A2DA3-6E94-41BC-B85F-6BD6AED61846}" type="pres">
      <dgm:prSet presAssocID="{FD43DEAF-2002-4854-B519-65B6D732D3E4}" presName="CompostProcess" presStyleCnt="0">
        <dgm:presLayoutVars>
          <dgm:dir/>
          <dgm:resizeHandles val="exact"/>
        </dgm:presLayoutVars>
      </dgm:prSet>
      <dgm:spPr/>
    </dgm:pt>
    <dgm:pt modelId="{0352B568-D96E-4F11-998A-022B6261B611}" type="pres">
      <dgm:prSet presAssocID="{FD43DEAF-2002-4854-B519-65B6D732D3E4}" presName="arrow" presStyleLbl="bgShp" presStyleIdx="0" presStyleCnt="1"/>
      <dgm:spPr>
        <a:solidFill>
          <a:srgbClr val="FECB98"/>
        </a:solidFill>
      </dgm:spPr>
    </dgm:pt>
    <dgm:pt modelId="{0AA545BE-1BF0-452D-8A5E-B1E4A86678BD}" type="pres">
      <dgm:prSet presAssocID="{FD43DEAF-2002-4854-B519-65B6D732D3E4}" presName="linearProcess" presStyleCnt="0"/>
      <dgm:spPr/>
    </dgm:pt>
    <dgm:pt modelId="{8F6E39FF-8891-4047-83D2-56F711270BC3}" type="pres">
      <dgm:prSet presAssocID="{92E2A851-EE66-4CBD-9FC9-085794EFEF2D}" presName="textNode" presStyleLbl="node1" presStyleIdx="0" presStyleCnt="7">
        <dgm:presLayoutVars>
          <dgm:bulletEnabled val="1"/>
        </dgm:presLayoutVars>
      </dgm:prSet>
      <dgm:spPr/>
      <dgm:t>
        <a:bodyPr/>
        <a:lstStyle/>
        <a:p>
          <a:endParaRPr lang="cs-CZ"/>
        </a:p>
      </dgm:t>
    </dgm:pt>
    <dgm:pt modelId="{4D0E47E4-0D2A-4E6A-B8AF-24830C776F4E}" type="pres">
      <dgm:prSet presAssocID="{23FE3C76-1072-4C0B-92EA-20C7AFE2FADA}" presName="sibTrans" presStyleCnt="0"/>
      <dgm:spPr/>
    </dgm:pt>
    <dgm:pt modelId="{C57C4AAE-71EB-4CE3-B531-ADEC1BFD0862}" type="pres">
      <dgm:prSet presAssocID="{2C50DA3D-F640-4A51-9C66-E522386B375F}" presName="textNode" presStyleLbl="node1" presStyleIdx="1" presStyleCnt="7">
        <dgm:presLayoutVars>
          <dgm:bulletEnabled val="1"/>
        </dgm:presLayoutVars>
      </dgm:prSet>
      <dgm:spPr/>
      <dgm:t>
        <a:bodyPr/>
        <a:lstStyle/>
        <a:p>
          <a:endParaRPr lang="cs-CZ"/>
        </a:p>
      </dgm:t>
    </dgm:pt>
    <dgm:pt modelId="{87515591-29C5-48E7-A146-D40FD8493A2F}" type="pres">
      <dgm:prSet presAssocID="{634BE8B2-EC45-49D0-9F44-F18CF7A1BD7A}" presName="sibTrans" presStyleCnt="0"/>
      <dgm:spPr/>
    </dgm:pt>
    <dgm:pt modelId="{A9F2CCC8-04BA-4864-AA00-E064B03B4E6A}" type="pres">
      <dgm:prSet presAssocID="{EB4DD806-0744-4DD9-912A-FEEC58236F3F}" presName="textNode" presStyleLbl="node1" presStyleIdx="2" presStyleCnt="7">
        <dgm:presLayoutVars>
          <dgm:bulletEnabled val="1"/>
        </dgm:presLayoutVars>
      </dgm:prSet>
      <dgm:spPr/>
      <dgm:t>
        <a:bodyPr/>
        <a:lstStyle/>
        <a:p>
          <a:endParaRPr lang="cs-CZ"/>
        </a:p>
      </dgm:t>
    </dgm:pt>
    <dgm:pt modelId="{F1857A16-3D33-4723-9C4A-693610EDD8B4}" type="pres">
      <dgm:prSet presAssocID="{EE4161A1-9FE9-4A05-9713-1063C685AE4C}" presName="sibTrans" presStyleCnt="0"/>
      <dgm:spPr/>
    </dgm:pt>
    <dgm:pt modelId="{221C5B0A-679B-42B1-9164-FFFCA1C835ED}" type="pres">
      <dgm:prSet presAssocID="{4C70A567-634C-4919-B09B-85A24A0FDD71}" presName="textNode" presStyleLbl="node1" presStyleIdx="3" presStyleCnt="7">
        <dgm:presLayoutVars>
          <dgm:bulletEnabled val="1"/>
        </dgm:presLayoutVars>
      </dgm:prSet>
      <dgm:spPr/>
      <dgm:t>
        <a:bodyPr/>
        <a:lstStyle/>
        <a:p>
          <a:endParaRPr lang="cs-CZ"/>
        </a:p>
      </dgm:t>
    </dgm:pt>
    <dgm:pt modelId="{1663F0D8-49A8-4EAE-8193-FB89E300793F}" type="pres">
      <dgm:prSet presAssocID="{74427C67-467E-4AC4-AB07-BE77E906A8EC}" presName="sibTrans" presStyleCnt="0"/>
      <dgm:spPr/>
    </dgm:pt>
    <dgm:pt modelId="{C3477F01-E79D-4AD0-A831-59DC60E0E26E}" type="pres">
      <dgm:prSet presAssocID="{F3C35CA0-0D05-4398-B06A-B99D3C790F20}" presName="textNode" presStyleLbl="node1" presStyleIdx="4" presStyleCnt="7">
        <dgm:presLayoutVars>
          <dgm:bulletEnabled val="1"/>
        </dgm:presLayoutVars>
      </dgm:prSet>
      <dgm:spPr/>
      <dgm:t>
        <a:bodyPr/>
        <a:lstStyle/>
        <a:p>
          <a:endParaRPr lang="cs-CZ"/>
        </a:p>
      </dgm:t>
    </dgm:pt>
    <dgm:pt modelId="{6F7A4406-321A-49CC-9299-DDD593D16CEA}" type="pres">
      <dgm:prSet presAssocID="{FE25DED6-069A-4917-9BEE-D65BB2BBF745}" presName="sibTrans" presStyleCnt="0"/>
      <dgm:spPr/>
    </dgm:pt>
    <dgm:pt modelId="{039B6191-65BD-492B-B27E-5E56491D5754}" type="pres">
      <dgm:prSet presAssocID="{D7AD3F20-690E-4081-BF3C-6D302446F45B}" presName="textNode" presStyleLbl="node1" presStyleIdx="5" presStyleCnt="7">
        <dgm:presLayoutVars>
          <dgm:bulletEnabled val="1"/>
        </dgm:presLayoutVars>
      </dgm:prSet>
      <dgm:spPr/>
      <dgm:t>
        <a:bodyPr/>
        <a:lstStyle/>
        <a:p>
          <a:endParaRPr lang="cs-CZ"/>
        </a:p>
      </dgm:t>
    </dgm:pt>
    <dgm:pt modelId="{5D5CB32E-8B4D-476B-A869-D1D5F20EDF2F}" type="pres">
      <dgm:prSet presAssocID="{F4FCC10F-7875-49BE-817F-2F264B0AE075}" presName="sibTrans" presStyleCnt="0"/>
      <dgm:spPr/>
    </dgm:pt>
    <dgm:pt modelId="{95E8EE23-3683-49C4-B0AA-8A50696879A0}" type="pres">
      <dgm:prSet presAssocID="{861D4DAC-88C5-442B-8BC4-0868262C2077}" presName="textNode" presStyleLbl="node1" presStyleIdx="6" presStyleCnt="7">
        <dgm:presLayoutVars>
          <dgm:bulletEnabled val="1"/>
        </dgm:presLayoutVars>
      </dgm:prSet>
      <dgm:spPr/>
      <dgm:t>
        <a:bodyPr/>
        <a:lstStyle/>
        <a:p>
          <a:endParaRPr lang="cs-CZ"/>
        </a:p>
      </dgm:t>
    </dgm:pt>
  </dgm:ptLst>
  <dgm:cxnLst>
    <dgm:cxn modelId="{03913644-1B14-4A4E-B47D-64EB728D1563}" type="presOf" srcId="{92E2A851-EE66-4CBD-9FC9-085794EFEF2D}" destId="{8F6E39FF-8891-4047-83D2-56F711270BC3}" srcOrd="0" destOrd="0" presId="urn:microsoft.com/office/officeart/2005/8/layout/hProcess9"/>
    <dgm:cxn modelId="{E6FBEBBF-A2AE-4C83-AF86-9066D96D1379}" type="presOf" srcId="{861D4DAC-88C5-442B-8BC4-0868262C2077}" destId="{95E8EE23-3683-49C4-B0AA-8A50696879A0}" srcOrd="0" destOrd="0" presId="urn:microsoft.com/office/officeart/2005/8/layout/hProcess9"/>
    <dgm:cxn modelId="{125BCDA0-1712-4040-9AFF-D57671133515}" srcId="{FD43DEAF-2002-4854-B519-65B6D732D3E4}" destId="{92E2A851-EE66-4CBD-9FC9-085794EFEF2D}" srcOrd="0" destOrd="0" parTransId="{DF349D3B-59A7-4444-8BB1-39CC462860A0}" sibTransId="{23FE3C76-1072-4C0B-92EA-20C7AFE2FADA}"/>
    <dgm:cxn modelId="{A5658854-E514-4BDD-AA53-20A0D200009A}" srcId="{FD43DEAF-2002-4854-B519-65B6D732D3E4}" destId="{D7AD3F20-690E-4081-BF3C-6D302446F45B}" srcOrd="5" destOrd="0" parTransId="{8E5B952E-51DF-4794-B629-94214C348239}" sibTransId="{F4FCC10F-7875-49BE-817F-2F264B0AE075}"/>
    <dgm:cxn modelId="{32FF9CB4-EDAB-43FA-9D2F-1121085B09D4}" type="presOf" srcId="{F3C35CA0-0D05-4398-B06A-B99D3C790F20}" destId="{C3477F01-E79D-4AD0-A831-59DC60E0E26E}" srcOrd="0" destOrd="0" presId="urn:microsoft.com/office/officeart/2005/8/layout/hProcess9"/>
    <dgm:cxn modelId="{41829B1A-E7B5-4138-9976-D60A937CF350}" srcId="{FD43DEAF-2002-4854-B519-65B6D732D3E4}" destId="{2C50DA3D-F640-4A51-9C66-E522386B375F}" srcOrd="1" destOrd="0" parTransId="{E919EA46-9CB8-4C20-A42E-7419F1CAF51C}" sibTransId="{634BE8B2-EC45-49D0-9F44-F18CF7A1BD7A}"/>
    <dgm:cxn modelId="{28A5930F-FFBC-4A3F-8095-41D4FF4AF6F7}" srcId="{FD43DEAF-2002-4854-B519-65B6D732D3E4}" destId="{861D4DAC-88C5-442B-8BC4-0868262C2077}" srcOrd="6" destOrd="0" parTransId="{7B9B8BAC-1458-476B-9878-6CA034B1488E}" sibTransId="{2C1F0001-A812-42C0-9C7D-A05BDFF677A1}"/>
    <dgm:cxn modelId="{4E7993C4-A620-4370-BC7D-E9A144892042}" type="presOf" srcId="{2C50DA3D-F640-4A51-9C66-E522386B375F}" destId="{C57C4AAE-71EB-4CE3-B531-ADEC1BFD0862}" srcOrd="0" destOrd="0" presId="urn:microsoft.com/office/officeart/2005/8/layout/hProcess9"/>
    <dgm:cxn modelId="{38F0F1A6-72F1-4320-A328-321C10257EEB}" srcId="{FD43DEAF-2002-4854-B519-65B6D732D3E4}" destId="{F3C35CA0-0D05-4398-B06A-B99D3C790F20}" srcOrd="4" destOrd="0" parTransId="{46AED883-C782-4585-B26F-1BC43A1C02E1}" sibTransId="{FE25DED6-069A-4917-9BEE-D65BB2BBF745}"/>
    <dgm:cxn modelId="{782792B1-250F-4C47-87CC-E9E34D8CC9C0}" type="presOf" srcId="{FD43DEAF-2002-4854-B519-65B6D732D3E4}" destId="{093A2DA3-6E94-41BC-B85F-6BD6AED61846}" srcOrd="0" destOrd="0" presId="urn:microsoft.com/office/officeart/2005/8/layout/hProcess9"/>
    <dgm:cxn modelId="{ACC288B0-6799-40FB-B9A7-F2800B1DA59C}" type="presOf" srcId="{D7AD3F20-690E-4081-BF3C-6D302446F45B}" destId="{039B6191-65BD-492B-B27E-5E56491D5754}" srcOrd="0" destOrd="0" presId="urn:microsoft.com/office/officeart/2005/8/layout/hProcess9"/>
    <dgm:cxn modelId="{337A5859-3ADD-4121-943D-1742F0564482}" type="presOf" srcId="{4C70A567-634C-4919-B09B-85A24A0FDD71}" destId="{221C5B0A-679B-42B1-9164-FFFCA1C835ED}" srcOrd="0" destOrd="0" presId="urn:microsoft.com/office/officeart/2005/8/layout/hProcess9"/>
    <dgm:cxn modelId="{5554FE9F-6337-4BB5-96BC-1556A7045567}" srcId="{FD43DEAF-2002-4854-B519-65B6D732D3E4}" destId="{EB4DD806-0744-4DD9-912A-FEEC58236F3F}" srcOrd="2" destOrd="0" parTransId="{BD883F86-D85B-4B73-90E5-6B2A6447053D}" sibTransId="{EE4161A1-9FE9-4A05-9713-1063C685AE4C}"/>
    <dgm:cxn modelId="{034EA729-2E25-4D3A-B5E6-466313B72D79}" type="presOf" srcId="{EB4DD806-0744-4DD9-912A-FEEC58236F3F}" destId="{A9F2CCC8-04BA-4864-AA00-E064B03B4E6A}" srcOrd="0" destOrd="0" presId="urn:microsoft.com/office/officeart/2005/8/layout/hProcess9"/>
    <dgm:cxn modelId="{8B89DFE9-A3AF-41A8-A644-31013D090EA0}" srcId="{FD43DEAF-2002-4854-B519-65B6D732D3E4}" destId="{4C70A567-634C-4919-B09B-85A24A0FDD71}" srcOrd="3" destOrd="0" parTransId="{A6C2F89A-66BE-4C09-9D82-7EB0B0A7B216}" sibTransId="{74427C67-467E-4AC4-AB07-BE77E906A8EC}"/>
    <dgm:cxn modelId="{8C850D4C-9C62-46B3-96CA-A1A3B0788019}" type="presParOf" srcId="{093A2DA3-6E94-41BC-B85F-6BD6AED61846}" destId="{0352B568-D96E-4F11-998A-022B6261B611}" srcOrd="0" destOrd="0" presId="urn:microsoft.com/office/officeart/2005/8/layout/hProcess9"/>
    <dgm:cxn modelId="{FE6F1B26-9141-448D-B0D1-4429E30C6B86}" type="presParOf" srcId="{093A2DA3-6E94-41BC-B85F-6BD6AED61846}" destId="{0AA545BE-1BF0-452D-8A5E-B1E4A86678BD}" srcOrd="1" destOrd="0" presId="urn:microsoft.com/office/officeart/2005/8/layout/hProcess9"/>
    <dgm:cxn modelId="{6BC71D98-1FA9-48D0-A908-0238F1870C77}" type="presParOf" srcId="{0AA545BE-1BF0-452D-8A5E-B1E4A86678BD}" destId="{8F6E39FF-8891-4047-83D2-56F711270BC3}" srcOrd="0" destOrd="0" presId="urn:microsoft.com/office/officeart/2005/8/layout/hProcess9"/>
    <dgm:cxn modelId="{9E5F9D74-89C2-44F6-BD7C-FA33B879B3DD}" type="presParOf" srcId="{0AA545BE-1BF0-452D-8A5E-B1E4A86678BD}" destId="{4D0E47E4-0D2A-4E6A-B8AF-24830C776F4E}" srcOrd="1" destOrd="0" presId="urn:microsoft.com/office/officeart/2005/8/layout/hProcess9"/>
    <dgm:cxn modelId="{67E5E67C-3673-4C85-B5A8-648912B67A24}" type="presParOf" srcId="{0AA545BE-1BF0-452D-8A5E-B1E4A86678BD}" destId="{C57C4AAE-71EB-4CE3-B531-ADEC1BFD0862}" srcOrd="2" destOrd="0" presId="urn:microsoft.com/office/officeart/2005/8/layout/hProcess9"/>
    <dgm:cxn modelId="{87ED2F3A-0432-4B9F-87CC-60C5A37ADBD9}" type="presParOf" srcId="{0AA545BE-1BF0-452D-8A5E-B1E4A86678BD}" destId="{87515591-29C5-48E7-A146-D40FD8493A2F}" srcOrd="3" destOrd="0" presId="urn:microsoft.com/office/officeart/2005/8/layout/hProcess9"/>
    <dgm:cxn modelId="{E1E23D25-DC02-4D1C-9A82-0451A3343D00}" type="presParOf" srcId="{0AA545BE-1BF0-452D-8A5E-B1E4A86678BD}" destId="{A9F2CCC8-04BA-4864-AA00-E064B03B4E6A}" srcOrd="4" destOrd="0" presId="urn:microsoft.com/office/officeart/2005/8/layout/hProcess9"/>
    <dgm:cxn modelId="{A1AB1CA9-7E9A-4875-8AE0-17A97ABCAC61}" type="presParOf" srcId="{0AA545BE-1BF0-452D-8A5E-B1E4A86678BD}" destId="{F1857A16-3D33-4723-9C4A-693610EDD8B4}" srcOrd="5" destOrd="0" presId="urn:microsoft.com/office/officeart/2005/8/layout/hProcess9"/>
    <dgm:cxn modelId="{B5359BB0-2C32-4A37-9C37-DC6988EE80EC}" type="presParOf" srcId="{0AA545BE-1BF0-452D-8A5E-B1E4A86678BD}" destId="{221C5B0A-679B-42B1-9164-FFFCA1C835ED}" srcOrd="6" destOrd="0" presId="urn:microsoft.com/office/officeart/2005/8/layout/hProcess9"/>
    <dgm:cxn modelId="{6BAB7967-1B8A-4B91-86FF-53C0567261BE}" type="presParOf" srcId="{0AA545BE-1BF0-452D-8A5E-B1E4A86678BD}" destId="{1663F0D8-49A8-4EAE-8193-FB89E300793F}" srcOrd="7" destOrd="0" presId="urn:microsoft.com/office/officeart/2005/8/layout/hProcess9"/>
    <dgm:cxn modelId="{0AD247CC-3384-4006-887E-9C0F2A7583B4}" type="presParOf" srcId="{0AA545BE-1BF0-452D-8A5E-B1E4A86678BD}" destId="{C3477F01-E79D-4AD0-A831-59DC60E0E26E}" srcOrd="8" destOrd="0" presId="urn:microsoft.com/office/officeart/2005/8/layout/hProcess9"/>
    <dgm:cxn modelId="{45EEE262-664F-4ECD-9413-6C133B4F8C7B}" type="presParOf" srcId="{0AA545BE-1BF0-452D-8A5E-B1E4A86678BD}" destId="{6F7A4406-321A-49CC-9299-DDD593D16CEA}" srcOrd="9" destOrd="0" presId="urn:microsoft.com/office/officeart/2005/8/layout/hProcess9"/>
    <dgm:cxn modelId="{52BB6624-5AF3-40E0-9FD1-6A42D980CACF}" type="presParOf" srcId="{0AA545BE-1BF0-452D-8A5E-B1E4A86678BD}" destId="{039B6191-65BD-492B-B27E-5E56491D5754}" srcOrd="10" destOrd="0" presId="urn:microsoft.com/office/officeart/2005/8/layout/hProcess9"/>
    <dgm:cxn modelId="{B2A56545-ED00-4D0E-8DE7-E94CD80A6256}" type="presParOf" srcId="{0AA545BE-1BF0-452D-8A5E-B1E4A86678BD}" destId="{5D5CB32E-8B4D-476B-A869-D1D5F20EDF2F}" srcOrd="11" destOrd="0" presId="urn:microsoft.com/office/officeart/2005/8/layout/hProcess9"/>
    <dgm:cxn modelId="{E69A3C5E-BDB9-4357-970F-5F2B8C730642}" type="presParOf" srcId="{0AA545BE-1BF0-452D-8A5E-B1E4A86678BD}" destId="{95E8EE23-3683-49C4-B0AA-8A50696879A0}" srcOrd="1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52B568-D96E-4F11-998A-022B6261B611}">
      <dsp:nvSpPr>
        <dsp:cNvPr id="0" name=""/>
        <dsp:cNvSpPr/>
      </dsp:nvSpPr>
      <dsp:spPr>
        <a:xfrm>
          <a:off x="685799" y="0"/>
          <a:ext cx="7772400" cy="4340505"/>
        </a:xfrm>
        <a:prstGeom prst="rightArrow">
          <a:avLst/>
        </a:prstGeom>
        <a:solidFill>
          <a:srgbClr val="FECB98"/>
        </a:solidFill>
        <a:ln>
          <a:noFill/>
        </a:ln>
        <a:effectLst/>
      </dsp:spPr>
      <dsp:style>
        <a:lnRef idx="0">
          <a:scrgbClr r="0" g="0" b="0"/>
        </a:lnRef>
        <a:fillRef idx="1">
          <a:scrgbClr r="0" g="0" b="0"/>
        </a:fillRef>
        <a:effectRef idx="0">
          <a:scrgbClr r="0" g="0" b="0"/>
        </a:effectRef>
        <a:fontRef idx="minor"/>
      </dsp:style>
    </dsp:sp>
    <dsp:sp modelId="{8F6E39FF-8891-4047-83D2-56F711270BC3}">
      <dsp:nvSpPr>
        <dsp:cNvPr id="0" name=""/>
        <dsp:cNvSpPr/>
      </dsp:nvSpPr>
      <dsp:spPr>
        <a:xfrm>
          <a:off x="781" y="1302151"/>
          <a:ext cx="1252388" cy="1736202"/>
        </a:xfrm>
        <a:prstGeom prst="roundRect">
          <a:avLst/>
        </a:prstGeom>
        <a:solidFill>
          <a:srgbClr val="E9740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cs-CZ" sz="1400" b="1" kern="1200" dirty="0" smtClean="0"/>
            <a:t>Režijní náklady</a:t>
          </a:r>
          <a:endParaRPr lang="cs-CZ" sz="1400" b="1" kern="1200" dirty="0"/>
        </a:p>
      </dsp:txBody>
      <dsp:txXfrm>
        <a:off x="61918" y="1363288"/>
        <a:ext cx="1130114" cy="1613928"/>
      </dsp:txXfrm>
    </dsp:sp>
    <dsp:sp modelId="{C57C4AAE-71EB-4CE3-B531-ADEC1BFD0862}">
      <dsp:nvSpPr>
        <dsp:cNvPr id="0" name=""/>
        <dsp:cNvSpPr/>
      </dsp:nvSpPr>
      <dsp:spPr>
        <a:xfrm>
          <a:off x="1315789" y="1302151"/>
          <a:ext cx="1252388" cy="1736202"/>
        </a:xfrm>
        <a:prstGeom prst="roundRect">
          <a:avLst/>
        </a:prstGeom>
        <a:solidFill>
          <a:srgbClr val="E9740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cs-CZ" sz="1400" b="1" kern="1200" dirty="0" smtClean="0"/>
            <a:t>Výběr</a:t>
          </a:r>
          <a:endParaRPr lang="cs-CZ" sz="1400" b="1" kern="1200" dirty="0"/>
        </a:p>
      </dsp:txBody>
      <dsp:txXfrm>
        <a:off x="1376926" y="1363288"/>
        <a:ext cx="1130114" cy="1613928"/>
      </dsp:txXfrm>
    </dsp:sp>
    <dsp:sp modelId="{A9F2CCC8-04BA-4864-AA00-E064B03B4E6A}">
      <dsp:nvSpPr>
        <dsp:cNvPr id="0" name=""/>
        <dsp:cNvSpPr/>
      </dsp:nvSpPr>
      <dsp:spPr>
        <a:xfrm>
          <a:off x="2630797" y="1302151"/>
          <a:ext cx="1252388" cy="1736202"/>
        </a:xfrm>
        <a:prstGeom prst="roundRect">
          <a:avLst/>
        </a:prstGeom>
        <a:solidFill>
          <a:srgbClr val="E9740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cs-CZ" sz="1400" b="1" kern="1200" dirty="0" smtClean="0"/>
            <a:t>Peer </a:t>
          </a:r>
          <a:r>
            <a:rPr lang="cs-CZ" sz="1400" b="1" kern="1200" dirty="0" err="1" smtClean="0"/>
            <a:t>review</a:t>
          </a:r>
          <a:endParaRPr lang="cs-CZ" sz="1400" b="1" kern="1200" dirty="0"/>
        </a:p>
      </dsp:txBody>
      <dsp:txXfrm>
        <a:off x="2691934" y="1363288"/>
        <a:ext cx="1130114" cy="1613928"/>
      </dsp:txXfrm>
    </dsp:sp>
    <dsp:sp modelId="{221C5B0A-679B-42B1-9164-FFFCA1C835ED}">
      <dsp:nvSpPr>
        <dsp:cNvPr id="0" name=""/>
        <dsp:cNvSpPr/>
      </dsp:nvSpPr>
      <dsp:spPr>
        <a:xfrm>
          <a:off x="3945805" y="1302151"/>
          <a:ext cx="1252388" cy="1736202"/>
        </a:xfrm>
        <a:prstGeom prst="roundRect">
          <a:avLst/>
        </a:prstGeom>
        <a:solidFill>
          <a:srgbClr val="E9740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cs-CZ" sz="1400" b="1" kern="1200" dirty="0" smtClean="0"/>
            <a:t>Editace</a:t>
          </a:r>
          <a:r>
            <a:rPr lang="cs-CZ" sz="1400" kern="1200" dirty="0" smtClean="0"/>
            <a:t>, </a:t>
          </a:r>
          <a:r>
            <a:rPr lang="cs-CZ" sz="1400" b="1" kern="1200" dirty="0" smtClean="0"/>
            <a:t>korektury</a:t>
          </a:r>
          <a:endParaRPr lang="cs-CZ" sz="1400" b="1" kern="1200" dirty="0"/>
        </a:p>
      </dsp:txBody>
      <dsp:txXfrm>
        <a:off x="4006942" y="1363288"/>
        <a:ext cx="1130114" cy="1613928"/>
      </dsp:txXfrm>
    </dsp:sp>
    <dsp:sp modelId="{C3477F01-E79D-4AD0-A831-59DC60E0E26E}">
      <dsp:nvSpPr>
        <dsp:cNvPr id="0" name=""/>
        <dsp:cNvSpPr/>
      </dsp:nvSpPr>
      <dsp:spPr>
        <a:xfrm>
          <a:off x="5260813" y="1302151"/>
          <a:ext cx="1252388" cy="1736202"/>
        </a:xfrm>
        <a:prstGeom prst="roundRect">
          <a:avLst/>
        </a:prstGeom>
        <a:solidFill>
          <a:srgbClr val="E9740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cs-CZ" sz="1400" b="1" kern="1200" dirty="0" smtClean="0"/>
            <a:t>Formátování, design</a:t>
          </a:r>
          <a:endParaRPr lang="cs-CZ" sz="1400" b="1" kern="1200" dirty="0"/>
        </a:p>
      </dsp:txBody>
      <dsp:txXfrm>
        <a:off x="5321950" y="1363288"/>
        <a:ext cx="1130114" cy="1613928"/>
      </dsp:txXfrm>
    </dsp:sp>
    <dsp:sp modelId="{039B6191-65BD-492B-B27E-5E56491D5754}">
      <dsp:nvSpPr>
        <dsp:cNvPr id="0" name=""/>
        <dsp:cNvSpPr/>
      </dsp:nvSpPr>
      <dsp:spPr>
        <a:xfrm>
          <a:off x="6575821" y="1302151"/>
          <a:ext cx="1252388" cy="1736202"/>
        </a:xfrm>
        <a:prstGeom prst="roundRect">
          <a:avLst/>
        </a:prstGeom>
        <a:solidFill>
          <a:srgbClr val="E9740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cs-CZ" sz="1400" b="1" kern="1200" dirty="0" smtClean="0"/>
            <a:t>Příprava digitálního souboru</a:t>
          </a:r>
          <a:endParaRPr lang="cs-CZ" sz="1400" b="1" kern="1200" dirty="0"/>
        </a:p>
      </dsp:txBody>
      <dsp:txXfrm>
        <a:off x="6636958" y="1363288"/>
        <a:ext cx="1130114" cy="1613928"/>
      </dsp:txXfrm>
    </dsp:sp>
    <dsp:sp modelId="{95E8EE23-3683-49C4-B0AA-8A50696879A0}">
      <dsp:nvSpPr>
        <dsp:cNvPr id="0" name=""/>
        <dsp:cNvSpPr/>
      </dsp:nvSpPr>
      <dsp:spPr>
        <a:xfrm>
          <a:off x="7890829" y="1302151"/>
          <a:ext cx="1252388" cy="1736202"/>
        </a:xfrm>
        <a:prstGeom prst="roundRect">
          <a:avLst/>
        </a:prstGeom>
        <a:solidFill>
          <a:srgbClr val="E9740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cs-CZ" sz="1400" b="1" kern="1200" dirty="0" smtClean="0"/>
            <a:t>Základní marketing</a:t>
          </a:r>
          <a:endParaRPr lang="cs-CZ" sz="1400" b="1" kern="1200" dirty="0"/>
        </a:p>
      </dsp:txBody>
      <dsp:txXfrm>
        <a:off x="7951966" y="1363288"/>
        <a:ext cx="1130114" cy="161392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6144E1-0471-DB49-A4B8-100585DA28EA}" type="datetimeFigureOut">
              <a:rPr lang="en-US" smtClean="0"/>
              <a:t>12/3/2013</a:t>
            </a:fld>
            <a:endParaRPr lang="cs-CZ"/>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cs-CZ" smtClean="0"/>
              <a:t>Click to edit Master text styles</a:t>
            </a:r>
          </a:p>
          <a:p>
            <a:pPr lvl="1"/>
            <a:r>
              <a:rPr lang="cs-CZ" smtClean="0"/>
              <a:t>Second level</a:t>
            </a:r>
          </a:p>
          <a:p>
            <a:pPr lvl="2"/>
            <a:r>
              <a:rPr lang="cs-CZ" smtClean="0"/>
              <a:t>Third level</a:t>
            </a:r>
          </a:p>
          <a:p>
            <a:pPr lvl="3"/>
            <a:r>
              <a:rPr lang="cs-CZ" smtClean="0"/>
              <a:t>Fourth level</a:t>
            </a:r>
          </a:p>
          <a:p>
            <a:pPr lvl="4"/>
            <a:r>
              <a:rPr lang="cs-CZ" smtClean="0"/>
              <a:t>Fifth level</a:t>
            </a:r>
            <a:endParaRPr lang="cs-CZ"/>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7381E4-9340-204A-94B2-58A5A98B515E}" type="slidenum">
              <a:rPr lang="cs-CZ" smtClean="0"/>
              <a:t>‹#›</a:t>
            </a:fld>
            <a:endParaRPr lang="cs-CZ"/>
          </a:p>
        </p:txBody>
      </p:sp>
    </p:spTree>
    <p:extLst>
      <p:ext uri="{BB962C8B-B14F-4D97-AF65-F5344CB8AC3E}">
        <p14:creationId xmlns:p14="http://schemas.microsoft.com/office/powerpoint/2010/main" val="198000979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Content Placeholder 21"/>
          <p:cNvSpPr>
            <a:spLocks noGrp="1"/>
          </p:cNvSpPr>
          <p:nvPr>
            <p:ph sz="quarter" idx="10" hasCustomPrompt="1"/>
          </p:nvPr>
        </p:nvSpPr>
        <p:spPr>
          <a:xfrm>
            <a:off x="127919" y="3857090"/>
            <a:ext cx="6757987" cy="528637"/>
          </a:xfrm>
          <a:prstGeom prst="rect">
            <a:avLst/>
          </a:prstGeom>
        </p:spPr>
        <p:txBody>
          <a:bodyPr vert="horz"/>
          <a:lstStyle>
            <a:lvl1pPr marL="0" indent="0">
              <a:buNone/>
              <a:defRPr>
                <a:solidFill>
                  <a:srgbClr val="FFFFFF"/>
                </a:solidFill>
              </a:defRPr>
            </a:lvl1pPr>
          </a:lstStyle>
          <a:p>
            <a:pPr lvl="0"/>
            <a:r>
              <a:rPr lang="cs-CZ" dirty="0" smtClean="0"/>
              <a:t>Ústav</a:t>
            </a:r>
            <a:endParaRPr lang="cs-CZ" dirty="0"/>
          </a:p>
        </p:txBody>
      </p:sp>
      <p:sp>
        <p:nvSpPr>
          <p:cNvPr id="23" name="Content Placeholder 21"/>
          <p:cNvSpPr>
            <a:spLocks noGrp="1"/>
          </p:cNvSpPr>
          <p:nvPr>
            <p:ph sz="quarter" idx="11" hasCustomPrompt="1"/>
          </p:nvPr>
        </p:nvSpPr>
        <p:spPr>
          <a:xfrm>
            <a:off x="128588" y="4571505"/>
            <a:ext cx="6757987" cy="528637"/>
          </a:xfrm>
          <a:prstGeom prst="rect">
            <a:avLst/>
          </a:prstGeom>
        </p:spPr>
        <p:txBody>
          <a:bodyPr vert="horz"/>
          <a:lstStyle>
            <a:lvl1pPr marL="0" indent="0">
              <a:buNone/>
              <a:defRPr>
                <a:solidFill>
                  <a:srgbClr val="FFFFFF"/>
                </a:solidFill>
              </a:defRPr>
            </a:lvl1pPr>
          </a:lstStyle>
          <a:p>
            <a:pPr lvl="0"/>
            <a:r>
              <a:rPr lang="cs-CZ" dirty="0" smtClean="0"/>
              <a:t>Název přednášky</a:t>
            </a:r>
            <a:endParaRPr lang="cs-CZ" dirty="0"/>
          </a:p>
        </p:txBody>
      </p:sp>
      <p:pic>
        <p:nvPicPr>
          <p:cNvPr id="9" name="Picture 8" descr="FF-1001-version1-FFUK_logo_barevne_pol_neg.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14016" y="260699"/>
            <a:ext cx="5705018" cy="2720273"/>
          </a:xfrm>
          <a:prstGeom prst="rect">
            <a:avLst/>
          </a:prstGeom>
        </p:spPr>
      </p:pic>
      <p:sp>
        <p:nvSpPr>
          <p:cNvPr id="3" name="TextBox 2"/>
          <p:cNvSpPr txBox="1"/>
          <p:nvPr userDrawn="1"/>
        </p:nvSpPr>
        <p:spPr>
          <a:xfrm>
            <a:off x="7496219" y="5955704"/>
            <a:ext cx="184666" cy="369332"/>
          </a:xfrm>
          <a:prstGeom prst="rect">
            <a:avLst/>
          </a:prstGeom>
          <a:noFill/>
        </p:spPr>
        <p:txBody>
          <a:bodyPr wrap="none" rtlCol="0">
            <a:spAutoFit/>
          </a:bodyPr>
          <a:lstStyle/>
          <a:p>
            <a:endParaRPr lang="en-US" dirty="0"/>
          </a:p>
        </p:txBody>
      </p:sp>
      <p:sp>
        <p:nvSpPr>
          <p:cNvPr id="4" name="TextBox 3"/>
          <p:cNvSpPr txBox="1"/>
          <p:nvPr userDrawn="1"/>
        </p:nvSpPr>
        <p:spPr>
          <a:xfrm>
            <a:off x="2700682" y="5904613"/>
            <a:ext cx="184666" cy="369332"/>
          </a:xfrm>
          <a:prstGeom prst="rect">
            <a:avLst/>
          </a:prstGeom>
          <a:noFill/>
        </p:spPr>
        <p:txBody>
          <a:bodyPr wrap="none" rtlCol="0">
            <a:spAutoFit/>
          </a:bodyPr>
          <a:lstStyle/>
          <a:p>
            <a:endParaRPr lang="en-US" dirty="0"/>
          </a:p>
        </p:txBody>
      </p:sp>
      <p:sp>
        <p:nvSpPr>
          <p:cNvPr id="5" name="TextBox 4"/>
          <p:cNvSpPr txBox="1"/>
          <p:nvPr userDrawn="1"/>
        </p:nvSpPr>
        <p:spPr>
          <a:xfrm>
            <a:off x="6518134" y="6240351"/>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54197942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Content Placeholder 2"/>
          <p:cNvSpPr>
            <a:spLocks noGrp="1"/>
          </p:cNvSpPr>
          <p:nvPr>
            <p:ph sz="quarter" idx="11" hasCustomPrompt="1"/>
          </p:nvPr>
        </p:nvSpPr>
        <p:spPr>
          <a:xfrm>
            <a:off x="0" y="608571"/>
            <a:ext cx="9144000" cy="5398223"/>
          </a:xfrm>
          <a:prstGeom prst="rect">
            <a:avLst/>
          </a:prstGeom>
        </p:spPr>
        <p:txBody>
          <a:bodyPr vert="horz"/>
          <a:lstStyle>
            <a:lvl1pPr marL="0" indent="0">
              <a:buNone/>
              <a:defRPr sz="2800" baseline="0"/>
            </a:lvl1pPr>
          </a:lstStyle>
          <a:p>
            <a:pPr lvl="0"/>
            <a:r>
              <a:rPr lang="cs-CZ" dirty="0" smtClean="0"/>
              <a:t>Text, obrázek, graf</a:t>
            </a:r>
            <a:endParaRPr lang="cs-CZ" dirty="0"/>
          </a:p>
        </p:txBody>
      </p:sp>
      <p:sp>
        <p:nvSpPr>
          <p:cNvPr id="2" name="Title 1"/>
          <p:cNvSpPr>
            <a:spLocks noGrp="1"/>
          </p:cNvSpPr>
          <p:nvPr>
            <p:ph type="title" hasCustomPrompt="1"/>
          </p:nvPr>
        </p:nvSpPr>
        <p:spPr>
          <a:xfrm>
            <a:off x="0" y="0"/>
            <a:ext cx="9144000" cy="564707"/>
          </a:xfrm>
          <a:prstGeom prst="rect">
            <a:avLst/>
          </a:prstGeom>
        </p:spPr>
        <p:txBody>
          <a:bodyPr vert="horz" anchor="t" anchorCtr="1"/>
          <a:lstStyle>
            <a:lvl1pPr algn="ctr">
              <a:defRPr sz="3600">
                <a:solidFill>
                  <a:schemeClr val="tx1"/>
                </a:solidFill>
                <a:latin typeface="+mj-lt"/>
              </a:defRPr>
            </a:lvl1pPr>
          </a:lstStyle>
          <a:p>
            <a:pPr lvl="0"/>
            <a:r>
              <a:rPr lang="cs-CZ" dirty="0" smtClean="0"/>
              <a:t>Nadpis</a:t>
            </a:r>
            <a:endParaRPr lang="cs-CZ" dirty="0"/>
          </a:p>
        </p:txBody>
      </p:sp>
    </p:spTree>
    <p:extLst>
      <p:ext uri="{BB962C8B-B14F-4D97-AF65-F5344CB8AC3E}">
        <p14:creationId xmlns:p14="http://schemas.microsoft.com/office/powerpoint/2010/main" val="71385328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Content Placeholder 2"/>
          <p:cNvSpPr>
            <a:spLocks noGrp="1"/>
          </p:cNvSpPr>
          <p:nvPr>
            <p:ph sz="quarter" idx="11" hasCustomPrompt="1"/>
          </p:nvPr>
        </p:nvSpPr>
        <p:spPr>
          <a:xfrm>
            <a:off x="0" y="666960"/>
            <a:ext cx="4525468" cy="5337187"/>
          </a:xfrm>
          <a:prstGeom prst="rect">
            <a:avLst/>
          </a:prstGeom>
        </p:spPr>
        <p:txBody>
          <a:bodyPr vert="horz"/>
          <a:lstStyle>
            <a:lvl1pPr marL="0" indent="0">
              <a:buNone/>
              <a:defRPr sz="2800" baseline="0"/>
            </a:lvl1pPr>
          </a:lstStyle>
          <a:p>
            <a:pPr lvl="0"/>
            <a:r>
              <a:rPr lang="cs-CZ" dirty="0" smtClean="0"/>
              <a:t>Text, obrázek, graf</a:t>
            </a:r>
            <a:endParaRPr lang="cs-CZ" dirty="0"/>
          </a:p>
        </p:txBody>
      </p:sp>
      <p:sp>
        <p:nvSpPr>
          <p:cNvPr id="4" name="Content Placeholder 2"/>
          <p:cNvSpPr>
            <a:spLocks noGrp="1"/>
          </p:cNvSpPr>
          <p:nvPr>
            <p:ph sz="quarter" idx="12" hasCustomPrompt="1"/>
          </p:nvPr>
        </p:nvSpPr>
        <p:spPr>
          <a:xfrm>
            <a:off x="4618532" y="666960"/>
            <a:ext cx="4525468" cy="5337187"/>
          </a:xfrm>
          <a:prstGeom prst="rect">
            <a:avLst/>
          </a:prstGeom>
        </p:spPr>
        <p:txBody>
          <a:bodyPr vert="horz"/>
          <a:lstStyle>
            <a:lvl1pPr marL="0" indent="0">
              <a:buNone/>
              <a:defRPr sz="2800" baseline="0"/>
            </a:lvl1pPr>
          </a:lstStyle>
          <a:p>
            <a:pPr lvl="0"/>
            <a:r>
              <a:rPr lang="cs-CZ" dirty="0" smtClean="0"/>
              <a:t>Text, obrázek, graf</a:t>
            </a:r>
            <a:endParaRPr lang="cs-CZ" dirty="0"/>
          </a:p>
        </p:txBody>
      </p:sp>
      <p:sp>
        <p:nvSpPr>
          <p:cNvPr id="5" name="Title 1"/>
          <p:cNvSpPr>
            <a:spLocks noGrp="1"/>
          </p:cNvSpPr>
          <p:nvPr>
            <p:ph type="title" hasCustomPrompt="1"/>
          </p:nvPr>
        </p:nvSpPr>
        <p:spPr>
          <a:xfrm>
            <a:off x="0" y="0"/>
            <a:ext cx="9144000" cy="564707"/>
          </a:xfrm>
          <a:prstGeom prst="rect">
            <a:avLst/>
          </a:prstGeom>
        </p:spPr>
        <p:txBody>
          <a:bodyPr vert="horz" anchor="t" anchorCtr="1"/>
          <a:lstStyle>
            <a:lvl1pPr algn="ctr">
              <a:defRPr sz="3600">
                <a:solidFill>
                  <a:schemeClr val="tx1"/>
                </a:solidFill>
                <a:latin typeface="+mj-lt"/>
              </a:defRPr>
            </a:lvl1pPr>
          </a:lstStyle>
          <a:p>
            <a:pPr lvl="0"/>
            <a:r>
              <a:rPr lang="cs-CZ" dirty="0" smtClean="0"/>
              <a:t>Nadpis</a:t>
            </a:r>
            <a:endParaRPr lang="cs-CZ" dirty="0"/>
          </a:p>
        </p:txBody>
      </p:sp>
    </p:spTree>
    <p:extLst>
      <p:ext uri="{BB962C8B-B14F-4D97-AF65-F5344CB8AC3E}">
        <p14:creationId xmlns:p14="http://schemas.microsoft.com/office/powerpoint/2010/main" val="381157256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2544" y="4686734"/>
            <a:ext cx="5507312" cy="653288"/>
          </a:xfrm>
          <a:prstGeom prst="rect">
            <a:avLst/>
          </a:prstGeom>
          <a:noFill/>
          <a:ln>
            <a:solidFill>
              <a:srgbClr val="FFFFFF"/>
            </a:solidFill>
          </a:ln>
        </p:spPr>
        <p:txBody>
          <a:bodyPr vert="horz" lIns="91440" tIns="45720" rIns="91440" bIns="45720" rtlCol="0" anchor="ctr">
            <a:noAutofit/>
          </a:bodyPr>
          <a:lstStyle/>
          <a:p>
            <a:endParaRPr lang="cs-CZ" dirty="0"/>
          </a:p>
        </p:txBody>
      </p:sp>
      <p:sp>
        <p:nvSpPr>
          <p:cNvPr id="9" name="Title Placeholder 1"/>
          <p:cNvSpPr txBox="1">
            <a:spLocks/>
          </p:cNvSpPr>
          <p:nvPr userDrawn="1"/>
        </p:nvSpPr>
        <p:spPr>
          <a:xfrm>
            <a:off x="127978" y="5836619"/>
            <a:ext cx="5391304" cy="653288"/>
          </a:xfrm>
          <a:prstGeom prst="rect">
            <a:avLst/>
          </a:prstGeom>
          <a:noFill/>
          <a:ln>
            <a:noFill/>
          </a:ln>
        </p:spPr>
        <p:txBody>
          <a:bodyPr vert="horz" lIns="91440" tIns="45720" rIns="91440" bIns="45720" rtlCol="0" anchor="ctr">
            <a:noAutofit/>
          </a:bodyPr>
          <a:lstStyle>
            <a:lvl1pPr algn="l" defTabSz="457200" rtl="0" eaLnBrk="1" latinLnBrk="0" hangingPunct="1">
              <a:spcBef>
                <a:spcPct val="0"/>
              </a:spcBef>
              <a:buNone/>
              <a:defRPr sz="4400" b="1" i="0" kern="1200">
                <a:solidFill>
                  <a:schemeClr val="bg1"/>
                </a:solidFill>
                <a:latin typeface="Amor Sans Pro"/>
                <a:ea typeface="+mj-ea"/>
                <a:cs typeface="Amor Sans Pro"/>
              </a:defRPr>
            </a:lvl1pPr>
          </a:lstStyle>
          <a:p>
            <a:r>
              <a:rPr lang="cs-CZ" sz="4000" b="0" dirty="0" smtClean="0">
                <a:solidFill>
                  <a:schemeClr val="bg1"/>
                </a:solidFill>
                <a:latin typeface="Amor Serif Pro"/>
                <a:cs typeface="Amor Serif Pro"/>
              </a:rPr>
              <a:t>*den vědy (2012)</a:t>
            </a:r>
            <a:endParaRPr lang="cs-CZ" sz="4000" b="0" dirty="0">
              <a:solidFill>
                <a:schemeClr val="bg1"/>
              </a:solidFill>
              <a:latin typeface="Amor Serif Pro"/>
              <a:cs typeface="Amor Serif Pro"/>
            </a:endParaRPr>
          </a:p>
        </p:txBody>
      </p:sp>
      <p:sp>
        <p:nvSpPr>
          <p:cNvPr id="6" name="Rectangle 5"/>
          <p:cNvSpPr/>
          <p:nvPr userDrawn="1"/>
        </p:nvSpPr>
        <p:spPr>
          <a:xfrm>
            <a:off x="-2" y="0"/>
            <a:ext cx="9144001" cy="6858000"/>
          </a:xfrm>
          <a:prstGeom prst="rect">
            <a:avLst/>
          </a:prstGeom>
          <a:solidFill>
            <a:srgbClr val="E97403"/>
          </a:solidFill>
          <a:ln>
            <a:solidFill>
              <a:schemeClr val="accent1">
                <a:shade val="95000"/>
                <a:satMod val="10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cs-CZ" dirty="0"/>
          </a:p>
        </p:txBody>
      </p:sp>
      <p:pic>
        <p:nvPicPr>
          <p:cNvPr id="3" name="Picture 2" descr="FF-1001-version1-FFUK_logo_barevne_pol_neg.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14016" y="260699"/>
            <a:ext cx="5705018" cy="2720273"/>
          </a:xfrm>
          <a:prstGeom prst="rect">
            <a:avLst/>
          </a:prstGeom>
        </p:spPr>
      </p:pic>
    </p:spTree>
    <p:extLst>
      <p:ext uri="{BB962C8B-B14F-4D97-AF65-F5344CB8AC3E}">
        <p14:creationId xmlns:p14="http://schemas.microsoft.com/office/powerpoint/2010/main" val="3460538427"/>
      </p:ext>
    </p:extLst>
  </p:cSld>
  <p:clrMap bg1="lt1" tx1="dk1" bg2="lt2" tx2="dk2" accent1="accent1" accent2="accent2" accent3="accent3" accent4="accent4" accent5="accent5" accent6="accent6" hlink="hlink" folHlink="folHlink"/>
  <p:sldLayoutIdLst>
    <p:sldLayoutId id="2147483649" r:id="rId1"/>
  </p:sldLayoutIdLst>
  <p:timing>
    <p:tnLst>
      <p:par>
        <p:cTn id="1" dur="indefinite" restart="never" nodeType="tmRoot"/>
      </p:par>
    </p:tnLst>
  </p:timing>
  <p:txStyles>
    <p:titleStyle>
      <a:lvl1pPr algn="l" defTabSz="457200" rtl="0" eaLnBrk="1" latinLnBrk="0" hangingPunct="1">
        <a:spcBef>
          <a:spcPct val="0"/>
        </a:spcBef>
        <a:buNone/>
        <a:defRPr sz="4000" b="1" i="0" kern="1200">
          <a:solidFill>
            <a:schemeClr val="bg1"/>
          </a:solidFill>
          <a:latin typeface="Amor Sans Pro"/>
          <a:ea typeface="+mj-ea"/>
          <a:cs typeface="Amor Sans Pro"/>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1" y="6041033"/>
            <a:ext cx="9143999" cy="780102"/>
          </a:xfrm>
          <a:prstGeom prst="rect">
            <a:avLst/>
          </a:prstGeom>
          <a:solidFill>
            <a:srgbClr val="E9740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cs-CZ" dirty="0"/>
          </a:p>
        </p:txBody>
      </p:sp>
      <p:pic>
        <p:nvPicPr>
          <p:cNvPr id="2" name="Picture 1" descr="FF-1001-version1-FFUK_znacka_bar_poz.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314" y="5972556"/>
            <a:ext cx="929154" cy="987961"/>
          </a:xfrm>
          <a:prstGeom prst="rect">
            <a:avLst/>
          </a:prstGeom>
        </p:spPr>
      </p:pic>
    </p:spTree>
    <p:extLst>
      <p:ext uri="{BB962C8B-B14F-4D97-AF65-F5344CB8AC3E}">
        <p14:creationId xmlns:p14="http://schemas.microsoft.com/office/powerpoint/2010/main" val="1626462045"/>
      </p:ext>
    </p:extLst>
  </p:cSld>
  <p:clrMap bg1="lt1" tx1="dk1" bg2="lt2" tx2="dk2" accent1="accent1" accent2="accent2" accent3="accent3" accent4="accent4" accent5="accent5" accent6="accent6" hlink="hlink" folHlink="folHlink"/>
  <p:sldLayoutIdLst>
    <p:sldLayoutId id="2147483651" r:id="rId1"/>
  </p:sldLayoutIdLst>
  <p:timing>
    <p:tnLst>
      <p:par>
        <p:cTn id="1" dur="indefinite" restart="never" nodeType="tmRoot"/>
      </p:par>
    </p:tnLst>
  </p:timing>
  <p:txStyles>
    <p:titleStyle>
      <a:lvl1pPr algn="l" defTabSz="457200" rtl="0" eaLnBrk="1" latinLnBrk="0" hangingPunct="1">
        <a:spcBef>
          <a:spcPct val="0"/>
        </a:spcBef>
        <a:buNone/>
        <a:defRPr sz="4000" b="1" i="0" kern="1200">
          <a:solidFill>
            <a:schemeClr val="bg1"/>
          </a:solidFill>
          <a:latin typeface="Amor Sans Pro"/>
          <a:ea typeface="+mj-ea"/>
          <a:cs typeface="Amor Sans Pro"/>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1" y="6041033"/>
            <a:ext cx="9143999" cy="780102"/>
          </a:xfrm>
          <a:prstGeom prst="rect">
            <a:avLst/>
          </a:prstGeom>
          <a:solidFill>
            <a:srgbClr val="E9740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cs-CZ" dirty="0"/>
          </a:p>
        </p:txBody>
      </p:sp>
      <p:pic>
        <p:nvPicPr>
          <p:cNvPr id="2" name="Picture 1" descr="FF-1001-version1-FFUK_znacka_bar_poz.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314" y="5972556"/>
            <a:ext cx="929154" cy="987961"/>
          </a:xfrm>
          <a:prstGeom prst="rect">
            <a:avLst/>
          </a:prstGeom>
        </p:spPr>
      </p:pic>
    </p:spTree>
    <p:extLst>
      <p:ext uri="{BB962C8B-B14F-4D97-AF65-F5344CB8AC3E}">
        <p14:creationId xmlns:p14="http://schemas.microsoft.com/office/powerpoint/2010/main" val="3647823979"/>
      </p:ext>
    </p:extLst>
  </p:cSld>
  <p:clrMap bg1="lt1" tx1="dk1" bg2="lt2" tx2="dk2" accent1="accent1" accent2="accent2" accent3="accent3" accent4="accent4" accent5="accent5" accent6="accent6" hlink="hlink" folHlink="folHlink"/>
  <p:sldLayoutIdLst>
    <p:sldLayoutId id="2147483653" r:id="rId1"/>
  </p:sldLayoutIdLst>
  <p:timing>
    <p:tnLst>
      <p:par>
        <p:cTn id="1" dur="indefinite" restart="never" nodeType="tmRoot"/>
      </p:par>
    </p:tnLst>
  </p:timing>
  <p:txStyles>
    <p:titleStyle>
      <a:lvl1pPr algn="l" defTabSz="457200" rtl="0" eaLnBrk="1" latinLnBrk="0" hangingPunct="1">
        <a:spcBef>
          <a:spcPct val="0"/>
        </a:spcBef>
        <a:buNone/>
        <a:defRPr sz="4000" b="1" i="0" kern="1200">
          <a:solidFill>
            <a:schemeClr val="bg1"/>
          </a:solidFill>
          <a:latin typeface="Amor Sans Pro"/>
          <a:ea typeface="+mj-ea"/>
          <a:cs typeface="Amor Sans Pro"/>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wikiskripta.eu/index.php/Home" TargetMode="External"/><Relationship Id="rId2" Type="http://schemas.openxmlformats.org/officeDocument/2006/relationships/hyperlink" Target="http://bookboon.com/en/textbooks-ebook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www.oapen.org/home" TargetMode="External"/><Relationship Id="rId3" Type="http://schemas.openxmlformats.org/officeDocument/2006/relationships/hyperlink" Target="http://www.nap.edu/" TargetMode="External"/><Relationship Id="rId7" Type="http://schemas.openxmlformats.org/officeDocument/2006/relationships/hyperlink" Target="http://www.doabooks.org/" TargetMode="External"/><Relationship Id="rId2" Type="http://schemas.openxmlformats.org/officeDocument/2006/relationships/hyperlink" Target="http://www.intechopen.com/" TargetMode="External"/><Relationship Id="rId1" Type="http://schemas.openxmlformats.org/officeDocument/2006/relationships/slideLayout" Target="../slideLayouts/slideLayout2.xml"/><Relationship Id="rId6" Type="http://schemas.openxmlformats.org/officeDocument/2006/relationships/hyperlink" Target="http://oreilly.com/openbook/" TargetMode="External"/><Relationship Id="rId5" Type="http://schemas.openxmlformats.org/officeDocument/2006/relationships/hyperlink" Target="http://www.openbookpublishers.com/" TargetMode="External"/><Relationship Id="rId4" Type="http://schemas.openxmlformats.org/officeDocument/2006/relationships/hyperlink" Target="http://openhumanitiespress.org/" TargetMode="External"/><Relationship Id="rId9" Type="http://schemas.openxmlformats.org/officeDocument/2006/relationships/hyperlink" Target="http://books.openedition.org/catalogue"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bit.ly/OABooksNTK"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pez.cuni.cz/prehled/zdroj.php?id=617&amp;lang=cs" TargetMode="External"/><Relationship Id="rId2" Type="http://schemas.openxmlformats.org/officeDocument/2006/relationships/hyperlink" Target="http://pez.cuni.cz/"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sites.google.com/site/eknihyproknihovny"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sites.google.com/site/eknihyproknihovny"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oapen.org/" TargetMode="External"/><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hyperlink" Target="http://youtu.be/YfvF0HAC_ck" TargetMode="External"/><Relationship Id="rId4" Type="http://schemas.openxmlformats.org/officeDocument/2006/relationships/hyperlink" Target="http://doabooks.org/"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http://www.jisc.ac.uk/blog/is-open-access-the-future-for-monographs-15-jul-2013" TargetMode="External"/><Relationship Id="rId7" Type="http://schemas.openxmlformats.org/officeDocument/2006/relationships/hyperlink" Target="http://www.knowledgeunlatched.org/" TargetMode="External"/><Relationship Id="rId2" Type="http://schemas.openxmlformats.org/officeDocument/2006/relationships/hyperlink" Target="http://webclipart.about.com/od/bookorig/ss/Stack-Of-Books-3.htm" TargetMode="External"/><Relationship Id="rId1" Type="http://schemas.openxmlformats.org/officeDocument/2006/relationships/slideLayout" Target="../slideLayouts/slideLayout2.xml"/><Relationship Id="rId6" Type="http://schemas.openxmlformats.org/officeDocument/2006/relationships/hyperlink" Target="http://www.unglue.it/" TargetMode="External"/><Relationship Id="rId5" Type="http://schemas.openxmlformats.org/officeDocument/2006/relationships/hyperlink" Target="http://www.freemium.org/" TargetMode="External"/><Relationship Id="rId4" Type="http://schemas.openxmlformats.org/officeDocument/2006/relationships/hyperlink" Target="http://www.slideshare.net/OAbooks/ellen-collins"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bit.ly/18XldQM" TargetMode="External"/><Relationship Id="rId3" Type="http://schemas.openxmlformats.org/officeDocument/2006/relationships/hyperlink" Target="http://bit.ly/1gATbwj" TargetMode="External"/><Relationship Id="rId7" Type="http://schemas.openxmlformats.org/officeDocument/2006/relationships/hyperlink" Target="https://sites.google.com/site/eknihyproknihovny" TargetMode="External"/><Relationship Id="rId2" Type="http://schemas.openxmlformats.org/officeDocument/2006/relationships/hyperlink" Target="http://ckis.cuni.cz/" TargetMode="External"/><Relationship Id="rId1" Type="http://schemas.openxmlformats.org/officeDocument/2006/relationships/slideLayout" Target="../slideLayouts/slideLayout2.xml"/><Relationship Id="rId6" Type="http://schemas.openxmlformats.org/officeDocument/2006/relationships/hyperlink" Target="http://sfx.jib.cz/sfxlcl3/azbook" TargetMode="External"/><Relationship Id="rId5" Type="http://schemas.openxmlformats.org/officeDocument/2006/relationships/hyperlink" Target="http://info.jib.cz/news/open-access-e-knihy" TargetMode="External"/><Relationship Id="rId4" Type="http://schemas.openxmlformats.org/officeDocument/2006/relationships/hyperlink" Target="http://www.jib.cz/"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5"/>
          <p:cNvSpPr>
            <a:spLocks noGrp="1"/>
          </p:cNvSpPr>
          <p:nvPr>
            <p:ph sz="quarter" idx="10"/>
          </p:nvPr>
        </p:nvSpPr>
        <p:spPr>
          <a:xfrm>
            <a:off x="369966" y="4509020"/>
            <a:ext cx="6757987" cy="528637"/>
          </a:xfrm>
        </p:spPr>
        <p:txBody>
          <a:bodyPr/>
          <a:lstStyle/>
          <a:p>
            <a:r>
              <a:rPr lang="cs-CZ" dirty="0" smtClean="0"/>
              <a:t>Knihovna FF UK</a:t>
            </a:r>
          </a:p>
          <a:p>
            <a:endParaRPr lang="cs-CZ" dirty="0"/>
          </a:p>
        </p:txBody>
      </p:sp>
      <p:sp>
        <p:nvSpPr>
          <p:cNvPr id="17" name="Content Placeholder 16"/>
          <p:cNvSpPr>
            <a:spLocks noGrp="1"/>
          </p:cNvSpPr>
          <p:nvPr>
            <p:ph sz="quarter" idx="11"/>
          </p:nvPr>
        </p:nvSpPr>
        <p:spPr>
          <a:xfrm>
            <a:off x="370635" y="5223435"/>
            <a:ext cx="6757987" cy="528637"/>
          </a:xfrm>
        </p:spPr>
        <p:txBody>
          <a:bodyPr/>
          <a:lstStyle/>
          <a:p>
            <a:r>
              <a:rPr lang="cs-CZ" dirty="0" smtClean="0"/>
              <a:t>Open Access a e-knihy</a:t>
            </a:r>
            <a:endParaRPr lang="cs-CZ" dirty="0"/>
          </a:p>
        </p:txBody>
      </p:sp>
      <p:sp>
        <p:nvSpPr>
          <p:cNvPr id="5" name="Content Placeholder 15"/>
          <p:cNvSpPr txBox="1">
            <a:spLocks/>
          </p:cNvSpPr>
          <p:nvPr/>
        </p:nvSpPr>
        <p:spPr>
          <a:xfrm>
            <a:off x="334108" y="3711386"/>
            <a:ext cx="6757987" cy="779427"/>
          </a:xfrm>
          <a:prstGeom prst="rect">
            <a:avLst/>
          </a:prstGeom>
        </p:spPr>
        <p:txBody>
          <a:bodyPr vert="horz"/>
          <a:lstStyle>
            <a:lvl1pPr marL="0" indent="0" algn="l" defTabSz="457200" rtl="0" eaLnBrk="1" latinLnBrk="0" hangingPunct="1">
              <a:spcBef>
                <a:spcPct val="20000"/>
              </a:spcBef>
              <a:buFont typeface="Arial"/>
              <a:buNone/>
              <a:defRPr sz="3200" kern="1200">
                <a:solidFill>
                  <a:srgbClr val="FFFFFF"/>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s-CZ" b="1" dirty="0" smtClean="0"/>
              <a:t>Tereza Simandlová, Radka Syrová </a:t>
            </a:r>
            <a:endParaRPr lang="cs-CZ" dirty="0"/>
          </a:p>
        </p:txBody>
      </p:sp>
      <p:sp>
        <p:nvSpPr>
          <p:cNvPr id="7" name="Content Placeholder 16"/>
          <p:cNvSpPr txBox="1">
            <a:spLocks/>
          </p:cNvSpPr>
          <p:nvPr/>
        </p:nvSpPr>
        <p:spPr>
          <a:xfrm>
            <a:off x="374449" y="6264974"/>
            <a:ext cx="8567845" cy="528637"/>
          </a:xfrm>
          <a:prstGeom prst="rect">
            <a:avLst/>
          </a:prstGeom>
        </p:spPr>
        <p:txBody>
          <a:bodyPr vert="horz"/>
          <a:lstStyle>
            <a:lvl1pPr marL="0" indent="0" algn="l" defTabSz="457200" rtl="0" eaLnBrk="1" latinLnBrk="0" hangingPunct="1">
              <a:spcBef>
                <a:spcPct val="20000"/>
              </a:spcBef>
              <a:buFont typeface="Arial"/>
              <a:buNone/>
              <a:defRPr sz="3200" kern="1200">
                <a:solidFill>
                  <a:srgbClr val="FFFFFF"/>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s-CZ" sz="2000" dirty="0"/>
              <a:t>Seminář E-knihy 3	</a:t>
            </a:r>
            <a:r>
              <a:rPr lang="cs-CZ" sz="2000" b="1" dirty="0" smtClean="0"/>
              <a:t>			</a:t>
            </a:r>
            <a:r>
              <a:rPr lang="cs-CZ" sz="2000" dirty="0" smtClean="0"/>
              <a:t>						3. 12. </a:t>
            </a:r>
            <a:r>
              <a:rPr lang="cs-CZ" sz="2000" dirty="0"/>
              <a:t>2013 </a:t>
            </a:r>
            <a:r>
              <a:rPr lang="cs-CZ" sz="2000" dirty="0" smtClean="0"/>
              <a:t>v NTK</a:t>
            </a:r>
            <a:endParaRPr lang="cs-CZ" sz="2000" dirty="0"/>
          </a:p>
        </p:txBody>
      </p:sp>
    </p:spTree>
    <p:extLst>
      <p:ext uri="{BB962C8B-B14F-4D97-AF65-F5344CB8AC3E}">
        <p14:creationId xmlns:p14="http://schemas.microsoft.com/office/powerpoint/2010/main" val="15850298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sz="quarter" idx="11"/>
          </p:nvPr>
        </p:nvSpPr>
        <p:spPr/>
        <p:txBody>
          <a:bodyPr rIns="288000"/>
          <a:lstStyle/>
          <a:p>
            <a:pPr marL="174625" algn="just"/>
            <a:endParaRPr lang="cs-CZ" i="1" dirty="0" smtClean="0"/>
          </a:p>
          <a:p>
            <a:pPr marL="174625" algn="just"/>
            <a:r>
              <a:rPr lang="en-US" i="1" dirty="0" smtClean="0"/>
              <a:t>“</a:t>
            </a:r>
            <a:r>
              <a:rPr lang="en-US" i="1" dirty="0"/>
              <a:t>The author(s) and right holder(s) of such contributions grant(s) to all users a free, irrevocable, worldwide, right of access to, and a license to copy, use, distribute, transmit and display the work publicly and to make and distribute derivative works, in any digital medium for any responsible purpose, subject to proper attribution of authorship, as well as the right to make small numbers of printed copies for their personal use.” </a:t>
            </a:r>
            <a:endParaRPr lang="cs-CZ" i="1" dirty="0" smtClean="0"/>
          </a:p>
          <a:p>
            <a:pPr marL="174625"/>
            <a:endParaRPr lang="cs-CZ" dirty="0"/>
          </a:p>
          <a:p>
            <a:pPr marL="174625"/>
            <a:r>
              <a:rPr lang="en-US" sz="1800" dirty="0" smtClean="0"/>
              <a:t>Berlin </a:t>
            </a:r>
            <a:r>
              <a:rPr lang="en-US" sz="1800" dirty="0"/>
              <a:t>Declaration on Open Access to Knowledge in the Sciences and Humanities (2003)</a:t>
            </a:r>
            <a:endParaRPr lang="cs-CZ" sz="1800" dirty="0"/>
          </a:p>
        </p:txBody>
      </p:sp>
      <p:sp>
        <p:nvSpPr>
          <p:cNvPr id="3" name="Nadpis 2"/>
          <p:cNvSpPr>
            <a:spLocks noGrp="1"/>
          </p:cNvSpPr>
          <p:nvPr>
            <p:ph type="title"/>
          </p:nvPr>
        </p:nvSpPr>
        <p:spPr/>
        <p:txBody>
          <a:bodyPr/>
          <a:lstStyle/>
          <a:p>
            <a:r>
              <a:rPr lang="pl-PL" dirty="0"/>
              <a:t>Co je OA, co je smyslem?</a:t>
            </a:r>
            <a:endParaRPr lang="cs-CZ" dirty="0"/>
          </a:p>
        </p:txBody>
      </p:sp>
      <p:sp>
        <p:nvSpPr>
          <p:cNvPr id="6" name="Obdélník 5"/>
          <p:cNvSpPr/>
          <p:nvPr/>
        </p:nvSpPr>
        <p:spPr>
          <a:xfrm>
            <a:off x="1137118" y="6201351"/>
            <a:ext cx="2968185" cy="461665"/>
          </a:xfrm>
          <a:prstGeom prst="rect">
            <a:avLst/>
          </a:prstGeom>
        </p:spPr>
        <p:txBody>
          <a:bodyPr wrap="none">
            <a:spAutoFit/>
          </a:bodyPr>
          <a:lstStyle/>
          <a:p>
            <a:r>
              <a:rPr lang="cs-CZ" sz="2400" dirty="0">
                <a:solidFill>
                  <a:schemeClr val="bg1"/>
                </a:solidFill>
              </a:rPr>
              <a:t>Open Access a e-knihy</a:t>
            </a:r>
          </a:p>
        </p:txBody>
      </p:sp>
    </p:spTree>
    <p:extLst>
      <p:ext uri="{BB962C8B-B14F-4D97-AF65-F5344CB8AC3E}">
        <p14:creationId xmlns:p14="http://schemas.microsoft.com/office/powerpoint/2010/main" val="32561178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symbol pro obsah 3"/>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0" y="980825"/>
            <a:ext cx="9144000" cy="4895508"/>
          </a:xfrm>
        </p:spPr>
      </p:pic>
      <p:sp>
        <p:nvSpPr>
          <p:cNvPr id="3" name="Nadpis 2"/>
          <p:cNvSpPr>
            <a:spLocks noGrp="1"/>
          </p:cNvSpPr>
          <p:nvPr>
            <p:ph type="title"/>
          </p:nvPr>
        </p:nvSpPr>
        <p:spPr/>
        <p:txBody>
          <a:bodyPr/>
          <a:lstStyle/>
          <a:p>
            <a:r>
              <a:rPr lang="cs-CZ" dirty="0"/>
              <a:t>Otevřené cesty</a:t>
            </a:r>
          </a:p>
        </p:txBody>
      </p:sp>
      <p:sp>
        <p:nvSpPr>
          <p:cNvPr id="6" name="Obdélník 5"/>
          <p:cNvSpPr/>
          <p:nvPr/>
        </p:nvSpPr>
        <p:spPr>
          <a:xfrm>
            <a:off x="1137118" y="6201351"/>
            <a:ext cx="2968185" cy="461665"/>
          </a:xfrm>
          <a:prstGeom prst="rect">
            <a:avLst/>
          </a:prstGeom>
        </p:spPr>
        <p:txBody>
          <a:bodyPr wrap="none">
            <a:spAutoFit/>
          </a:bodyPr>
          <a:lstStyle/>
          <a:p>
            <a:r>
              <a:rPr lang="cs-CZ" sz="2400" dirty="0">
                <a:solidFill>
                  <a:schemeClr val="bg1"/>
                </a:solidFill>
              </a:rPr>
              <a:t>Open Access a e-knihy</a:t>
            </a:r>
          </a:p>
        </p:txBody>
      </p:sp>
    </p:spTree>
    <p:extLst>
      <p:ext uri="{BB962C8B-B14F-4D97-AF65-F5344CB8AC3E}">
        <p14:creationId xmlns:p14="http://schemas.microsoft.com/office/powerpoint/2010/main" val="32561178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symbol pro obsah 3"/>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2039107" y="1309588"/>
            <a:ext cx="5065786" cy="3995936"/>
          </a:xfrm>
        </p:spPr>
      </p:pic>
      <p:sp>
        <p:nvSpPr>
          <p:cNvPr id="3" name="Nadpis 2"/>
          <p:cNvSpPr>
            <a:spLocks noGrp="1"/>
          </p:cNvSpPr>
          <p:nvPr>
            <p:ph type="title"/>
          </p:nvPr>
        </p:nvSpPr>
        <p:spPr/>
        <p:txBody>
          <a:bodyPr/>
          <a:lstStyle/>
          <a:p>
            <a:r>
              <a:rPr lang="cs-CZ" dirty="0" err="1"/>
              <a:t>eJournals</a:t>
            </a:r>
            <a:r>
              <a:rPr lang="cs-CZ" dirty="0"/>
              <a:t> ✓ … </a:t>
            </a:r>
            <a:r>
              <a:rPr lang="cs-CZ" dirty="0" err="1"/>
              <a:t>eBooks</a:t>
            </a:r>
            <a:r>
              <a:rPr lang="cs-CZ" dirty="0"/>
              <a:t> ?</a:t>
            </a:r>
          </a:p>
        </p:txBody>
      </p:sp>
      <p:sp>
        <p:nvSpPr>
          <p:cNvPr id="6" name="Obdélník 5"/>
          <p:cNvSpPr/>
          <p:nvPr/>
        </p:nvSpPr>
        <p:spPr>
          <a:xfrm>
            <a:off x="1137118" y="6201351"/>
            <a:ext cx="2968185" cy="461665"/>
          </a:xfrm>
          <a:prstGeom prst="rect">
            <a:avLst/>
          </a:prstGeom>
        </p:spPr>
        <p:txBody>
          <a:bodyPr wrap="none">
            <a:spAutoFit/>
          </a:bodyPr>
          <a:lstStyle/>
          <a:p>
            <a:r>
              <a:rPr lang="cs-CZ" sz="2400" dirty="0">
                <a:solidFill>
                  <a:schemeClr val="bg1"/>
                </a:solidFill>
              </a:rPr>
              <a:t>Open Access a e-knihy</a:t>
            </a:r>
          </a:p>
        </p:txBody>
      </p:sp>
    </p:spTree>
    <p:extLst>
      <p:ext uri="{BB962C8B-B14F-4D97-AF65-F5344CB8AC3E}">
        <p14:creationId xmlns:p14="http://schemas.microsoft.com/office/powerpoint/2010/main" val="32561178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sz="quarter" idx="11"/>
          </p:nvPr>
        </p:nvSpPr>
        <p:spPr>
          <a:xfrm>
            <a:off x="558894" y="1828800"/>
            <a:ext cx="8020330" cy="2541494"/>
          </a:xfrm>
        </p:spPr>
        <p:txBody>
          <a:bodyPr/>
          <a:lstStyle/>
          <a:p>
            <a:pPr algn="just"/>
            <a:r>
              <a:rPr lang="cs-CZ" sz="4000" i="1" dirty="0"/>
              <a:t>“Digitální publikování není pouze </a:t>
            </a:r>
            <a:r>
              <a:rPr lang="cs-CZ" sz="4000" i="1" dirty="0" smtClean="0"/>
              <a:t/>
            </a:r>
            <a:br>
              <a:rPr lang="cs-CZ" sz="4000" i="1" dirty="0" smtClean="0"/>
            </a:br>
            <a:r>
              <a:rPr lang="cs-CZ" sz="4000" i="1" dirty="0" smtClean="0"/>
              <a:t>o </a:t>
            </a:r>
            <a:r>
              <a:rPr lang="cs-CZ" sz="4000" i="1" dirty="0"/>
              <a:t>replikaci tisku, ale také o využití konektivity, kterou web umožňuje.” </a:t>
            </a:r>
            <a:r>
              <a:rPr lang="cs-CZ" sz="4000" dirty="0"/>
              <a:t>[</a:t>
            </a:r>
            <a:r>
              <a:rPr lang="cs-CZ" sz="4000" dirty="0" smtClean="0"/>
              <a:t>JISC, </a:t>
            </a:r>
            <a:r>
              <a:rPr lang="cs-CZ" sz="4000" dirty="0"/>
              <a:t>2013]</a:t>
            </a:r>
          </a:p>
        </p:txBody>
      </p:sp>
      <p:sp>
        <p:nvSpPr>
          <p:cNvPr id="6" name="Obdélník 5"/>
          <p:cNvSpPr/>
          <p:nvPr/>
        </p:nvSpPr>
        <p:spPr>
          <a:xfrm>
            <a:off x="1137118" y="6201351"/>
            <a:ext cx="2968185" cy="461665"/>
          </a:xfrm>
          <a:prstGeom prst="rect">
            <a:avLst/>
          </a:prstGeom>
        </p:spPr>
        <p:txBody>
          <a:bodyPr wrap="none">
            <a:spAutoFit/>
          </a:bodyPr>
          <a:lstStyle/>
          <a:p>
            <a:r>
              <a:rPr lang="cs-CZ" sz="2400" dirty="0">
                <a:solidFill>
                  <a:schemeClr val="bg1"/>
                </a:solidFill>
              </a:rPr>
              <a:t>Open Access a e-knihy</a:t>
            </a:r>
          </a:p>
        </p:txBody>
      </p:sp>
    </p:spTree>
    <p:extLst>
      <p:ext uri="{BB962C8B-B14F-4D97-AF65-F5344CB8AC3E}">
        <p14:creationId xmlns:p14="http://schemas.microsoft.com/office/powerpoint/2010/main" val="4692803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sz="quarter" idx="11"/>
          </p:nvPr>
        </p:nvSpPr>
        <p:spPr/>
        <p:txBody>
          <a:bodyPr/>
          <a:lstStyle/>
          <a:p>
            <a:pPr marL="631825" indent="-457200">
              <a:buFont typeface="+mj-lt"/>
              <a:buAutoNum type="arabicPeriod"/>
            </a:pPr>
            <a:endParaRPr lang="cs-CZ" dirty="0" smtClean="0"/>
          </a:p>
          <a:p>
            <a:pPr marL="631825" indent="-457200">
              <a:buFont typeface="+mj-lt"/>
              <a:buAutoNum type="arabicPeriod"/>
            </a:pPr>
            <a:r>
              <a:rPr lang="cs-CZ" dirty="0" smtClean="0"/>
              <a:t>Náklady na vydání</a:t>
            </a:r>
          </a:p>
          <a:p>
            <a:pPr marL="631825" indent="-457200">
              <a:buFont typeface="+mj-lt"/>
              <a:buAutoNum type="arabicPeriod"/>
            </a:pPr>
            <a:endParaRPr lang="cs-CZ" dirty="0" smtClean="0"/>
          </a:p>
          <a:p>
            <a:pPr marL="631825" indent="-457200">
              <a:buFont typeface="+mj-lt"/>
              <a:buAutoNum type="arabicPeriod"/>
            </a:pPr>
            <a:r>
              <a:rPr lang="cs-CZ" dirty="0" smtClean="0"/>
              <a:t>Preference </a:t>
            </a:r>
            <a:r>
              <a:rPr lang="cs-CZ" dirty="0"/>
              <a:t>tištěných knih před elektronickými </a:t>
            </a:r>
            <a:endParaRPr lang="cs-CZ" dirty="0" smtClean="0"/>
          </a:p>
          <a:p>
            <a:pPr marL="631825" indent="-457200">
              <a:buFont typeface="+mj-lt"/>
              <a:buAutoNum type="arabicPeriod"/>
            </a:pPr>
            <a:endParaRPr lang="cs-CZ" dirty="0" smtClean="0"/>
          </a:p>
          <a:p>
            <a:pPr marL="631825" indent="-457200">
              <a:buFont typeface="+mj-lt"/>
              <a:buAutoNum type="arabicPeriod"/>
            </a:pPr>
            <a:r>
              <a:rPr lang="cs-CZ" dirty="0" smtClean="0"/>
              <a:t>Byznys </a:t>
            </a:r>
            <a:r>
              <a:rPr lang="cs-CZ" dirty="0"/>
              <a:t>prostředí pro vydavatele odborných knih </a:t>
            </a:r>
            <a:endParaRPr lang="cs-CZ" dirty="0" smtClean="0"/>
          </a:p>
          <a:p>
            <a:pPr marL="631825" indent="-457200">
              <a:buFont typeface="+mj-lt"/>
              <a:buAutoNum type="arabicPeriod"/>
            </a:pPr>
            <a:endParaRPr lang="cs-CZ" dirty="0" smtClean="0"/>
          </a:p>
          <a:p>
            <a:pPr marL="631825" indent="-457200">
              <a:buFont typeface="+mj-lt"/>
              <a:buAutoNum type="arabicPeriod"/>
            </a:pPr>
            <a:r>
              <a:rPr lang="cs-CZ" dirty="0" smtClean="0"/>
              <a:t>(</a:t>
            </a:r>
            <a:r>
              <a:rPr lang="cs-CZ" dirty="0"/>
              <a:t>Neznalost, neochota, …)</a:t>
            </a:r>
          </a:p>
        </p:txBody>
      </p:sp>
      <p:sp>
        <p:nvSpPr>
          <p:cNvPr id="3" name="Nadpis 2"/>
          <p:cNvSpPr>
            <a:spLocks noGrp="1"/>
          </p:cNvSpPr>
          <p:nvPr>
            <p:ph type="title"/>
          </p:nvPr>
        </p:nvSpPr>
        <p:spPr/>
        <p:txBody>
          <a:bodyPr/>
          <a:lstStyle/>
          <a:p>
            <a:r>
              <a:rPr lang="cs-CZ" dirty="0"/>
              <a:t>Překážky pro </a:t>
            </a:r>
            <a:r>
              <a:rPr lang="cs-CZ" dirty="0" err="1"/>
              <a:t>OAbooks</a:t>
            </a:r>
            <a:endParaRPr lang="cs-CZ" dirty="0"/>
          </a:p>
        </p:txBody>
      </p:sp>
      <p:sp>
        <p:nvSpPr>
          <p:cNvPr id="6" name="Obdélník 5"/>
          <p:cNvSpPr/>
          <p:nvPr/>
        </p:nvSpPr>
        <p:spPr>
          <a:xfrm>
            <a:off x="1137118" y="6201351"/>
            <a:ext cx="2968185" cy="461665"/>
          </a:xfrm>
          <a:prstGeom prst="rect">
            <a:avLst/>
          </a:prstGeom>
        </p:spPr>
        <p:txBody>
          <a:bodyPr wrap="none">
            <a:spAutoFit/>
          </a:bodyPr>
          <a:lstStyle/>
          <a:p>
            <a:r>
              <a:rPr lang="cs-CZ" sz="2400" dirty="0">
                <a:solidFill>
                  <a:schemeClr val="bg1"/>
                </a:solidFill>
              </a:rPr>
              <a:t>Open Access a e-knihy</a:t>
            </a:r>
          </a:p>
        </p:txBody>
      </p:sp>
    </p:spTree>
    <p:extLst>
      <p:ext uri="{BB962C8B-B14F-4D97-AF65-F5344CB8AC3E}">
        <p14:creationId xmlns:p14="http://schemas.microsoft.com/office/powerpoint/2010/main" val="3303883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sz="quarter" idx="11"/>
          </p:nvPr>
        </p:nvSpPr>
        <p:spPr/>
        <p:txBody>
          <a:bodyPr/>
          <a:lstStyle/>
          <a:p>
            <a:pPr marL="174625"/>
            <a:endParaRPr lang="cs-CZ" dirty="0" smtClean="0"/>
          </a:p>
          <a:p>
            <a:pPr marL="174625"/>
            <a:r>
              <a:rPr lang="cs-CZ" dirty="0" smtClean="0"/>
              <a:t>Jaký zvolit business model? Kdo </a:t>
            </a:r>
            <a:r>
              <a:rPr lang="cs-CZ" dirty="0"/>
              <a:t>zafinancuje vydávání? </a:t>
            </a:r>
            <a:endParaRPr lang="cs-CZ" dirty="0" smtClean="0"/>
          </a:p>
          <a:p>
            <a:pPr marL="174625"/>
            <a:r>
              <a:rPr lang="cs-CZ" dirty="0" smtClean="0"/>
              <a:t>Jak </a:t>
            </a:r>
            <a:r>
              <a:rPr lang="cs-CZ" dirty="0"/>
              <a:t>knihy zpřístupnit? </a:t>
            </a:r>
            <a:endParaRPr lang="cs-CZ" dirty="0" smtClean="0"/>
          </a:p>
          <a:p>
            <a:pPr marL="174625"/>
            <a:endParaRPr lang="cs-CZ" dirty="0"/>
          </a:p>
          <a:p>
            <a:pPr marL="174625"/>
            <a:r>
              <a:rPr lang="cs-CZ" dirty="0" smtClean="0">
                <a:solidFill>
                  <a:schemeClr val="accent3">
                    <a:lumMod val="75000"/>
                  </a:schemeClr>
                </a:solidFill>
              </a:rPr>
              <a:t>V </a:t>
            </a:r>
            <a:r>
              <a:rPr lang="cs-CZ" dirty="0">
                <a:solidFill>
                  <a:schemeClr val="accent3">
                    <a:lumMod val="75000"/>
                  </a:schemeClr>
                </a:solidFill>
              </a:rPr>
              <a:t>jakém formátu knihy vydávat? </a:t>
            </a:r>
            <a:endParaRPr lang="cs-CZ" dirty="0" smtClean="0">
              <a:solidFill>
                <a:schemeClr val="accent3">
                  <a:lumMod val="75000"/>
                </a:schemeClr>
              </a:solidFill>
            </a:endParaRPr>
          </a:p>
          <a:p>
            <a:pPr marL="174625"/>
            <a:r>
              <a:rPr lang="cs-CZ" dirty="0" smtClean="0">
                <a:solidFill>
                  <a:schemeClr val="accent3">
                    <a:lumMod val="75000"/>
                  </a:schemeClr>
                </a:solidFill>
              </a:rPr>
              <a:t>Co </a:t>
            </a:r>
            <a:r>
              <a:rPr lang="cs-CZ" dirty="0">
                <a:solidFill>
                  <a:schemeClr val="accent3">
                    <a:lumMod val="75000"/>
                  </a:schemeClr>
                </a:solidFill>
              </a:rPr>
              <a:t>s copyrightem? Licence? </a:t>
            </a:r>
            <a:endParaRPr lang="cs-CZ" dirty="0" smtClean="0">
              <a:solidFill>
                <a:schemeClr val="accent3">
                  <a:lumMod val="75000"/>
                </a:schemeClr>
              </a:solidFill>
            </a:endParaRPr>
          </a:p>
          <a:p>
            <a:pPr marL="174625"/>
            <a:r>
              <a:rPr lang="cs-CZ" dirty="0" smtClean="0">
                <a:solidFill>
                  <a:schemeClr val="accent3">
                    <a:lumMod val="75000"/>
                  </a:schemeClr>
                </a:solidFill>
              </a:rPr>
              <a:t>A </a:t>
            </a:r>
            <a:r>
              <a:rPr lang="cs-CZ" dirty="0">
                <a:solidFill>
                  <a:schemeClr val="accent3">
                    <a:lumMod val="75000"/>
                  </a:schemeClr>
                </a:solidFill>
              </a:rPr>
              <a:t>co identifikátory? </a:t>
            </a:r>
            <a:endParaRPr lang="cs-CZ" dirty="0" smtClean="0">
              <a:solidFill>
                <a:schemeClr val="accent3">
                  <a:lumMod val="75000"/>
                </a:schemeClr>
              </a:solidFill>
            </a:endParaRPr>
          </a:p>
          <a:p>
            <a:pPr marL="174625"/>
            <a:r>
              <a:rPr lang="cs-CZ" dirty="0" smtClean="0">
                <a:solidFill>
                  <a:schemeClr val="accent3">
                    <a:lumMod val="75000"/>
                  </a:schemeClr>
                </a:solidFill>
              </a:rPr>
              <a:t>...</a:t>
            </a:r>
            <a:endParaRPr lang="cs-CZ" dirty="0">
              <a:solidFill>
                <a:schemeClr val="accent3">
                  <a:lumMod val="75000"/>
                </a:schemeClr>
              </a:solidFill>
            </a:endParaRPr>
          </a:p>
        </p:txBody>
      </p:sp>
      <p:sp>
        <p:nvSpPr>
          <p:cNvPr id="3" name="Nadpis 2"/>
          <p:cNvSpPr>
            <a:spLocks noGrp="1"/>
          </p:cNvSpPr>
          <p:nvPr>
            <p:ph type="title"/>
          </p:nvPr>
        </p:nvSpPr>
        <p:spPr/>
        <p:txBody>
          <a:bodyPr/>
          <a:lstStyle/>
          <a:p>
            <a:r>
              <a:rPr lang="cs-CZ" dirty="0"/>
              <a:t>Otevřít, či neotevřít?</a:t>
            </a:r>
          </a:p>
        </p:txBody>
      </p:sp>
      <p:sp>
        <p:nvSpPr>
          <p:cNvPr id="6" name="Obdélník 5"/>
          <p:cNvSpPr/>
          <p:nvPr/>
        </p:nvSpPr>
        <p:spPr>
          <a:xfrm>
            <a:off x="1137118" y="6201351"/>
            <a:ext cx="2968185" cy="461665"/>
          </a:xfrm>
          <a:prstGeom prst="rect">
            <a:avLst/>
          </a:prstGeom>
        </p:spPr>
        <p:txBody>
          <a:bodyPr wrap="none">
            <a:spAutoFit/>
          </a:bodyPr>
          <a:lstStyle/>
          <a:p>
            <a:r>
              <a:rPr lang="cs-CZ" sz="2400" dirty="0">
                <a:solidFill>
                  <a:schemeClr val="bg1"/>
                </a:solidFill>
              </a:rPr>
              <a:t>Open Access a e-knihy</a:t>
            </a:r>
          </a:p>
        </p:txBody>
      </p:sp>
    </p:spTree>
    <p:extLst>
      <p:ext uri="{BB962C8B-B14F-4D97-AF65-F5344CB8AC3E}">
        <p14:creationId xmlns:p14="http://schemas.microsoft.com/office/powerpoint/2010/main" val="33228146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p:txBody>
          <a:bodyPr/>
          <a:lstStyle/>
          <a:p>
            <a:r>
              <a:rPr lang="cs-CZ" dirty="0"/>
              <a:t>Fixní náklady na knihu</a:t>
            </a:r>
          </a:p>
        </p:txBody>
      </p:sp>
      <p:sp>
        <p:nvSpPr>
          <p:cNvPr id="6" name="Obdélník 5"/>
          <p:cNvSpPr/>
          <p:nvPr/>
        </p:nvSpPr>
        <p:spPr>
          <a:xfrm>
            <a:off x="1137118" y="6201351"/>
            <a:ext cx="2968185" cy="461665"/>
          </a:xfrm>
          <a:prstGeom prst="rect">
            <a:avLst/>
          </a:prstGeom>
        </p:spPr>
        <p:txBody>
          <a:bodyPr wrap="none">
            <a:spAutoFit/>
          </a:bodyPr>
          <a:lstStyle/>
          <a:p>
            <a:r>
              <a:rPr lang="cs-CZ" sz="2400" dirty="0">
                <a:solidFill>
                  <a:schemeClr val="bg1"/>
                </a:solidFill>
              </a:rPr>
              <a:t>Open Access a e-knihy</a:t>
            </a:r>
          </a:p>
        </p:txBody>
      </p:sp>
      <p:graphicFrame>
        <p:nvGraphicFramePr>
          <p:cNvPr id="7" name="Zástupný symbol pro obsah 6"/>
          <p:cNvGraphicFramePr>
            <a:graphicFrameLocks noGrp="1"/>
          </p:cNvGraphicFramePr>
          <p:nvPr>
            <p:ph sz="quarter" idx="11"/>
            <p:extLst>
              <p:ext uri="{D42A27DB-BD31-4B8C-83A1-F6EECF244321}">
                <p14:modId xmlns:p14="http://schemas.microsoft.com/office/powerpoint/2010/main" val="1337487649"/>
              </p:ext>
            </p:extLst>
          </p:nvPr>
        </p:nvGraphicFramePr>
        <p:xfrm>
          <a:off x="0" y="1132447"/>
          <a:ext cx="9144000" cy="43405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5538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sz="quarter" idx="11"/>
          </p:nvPr>
        </p:nvSpPr>
        <p:spPr/>
        <p:txBody>
          <a:bodyPr/>
          <a:lstStyle/>
          <a:p>
            <a:endParaRPr lang="cs-CZ" dirty="0"/>
          </a:p>
        </p:txBody>
      </p:sp>
      <p:sp>
        <p:nvSpPr>
          <p:cNvPr id="3" name="Nadpis 2"/>
          <p:cNvSpPr>
            <a:spLocks noGrp="1"/>
          </p:cNvSpPr>
          <p:nvPr>
            <p:ph type="title"/>
          </p:nvPr>
        </p:nvSpPr>
        <p:spPr/>
        <p:txBody>
          <a:bodyPr/>
          <a:lstStyle/>
          <a:p>
            <a:endParaRPr lang="cs-CZ"/>
          </a:p>
        </p:txBody>
      </p:sp>
      <p:sp>
        <p:nvSpPr>
          <p:cNvPr id="6" name="Obdélník 5"/>
          <p:cNvSpPr/>
          <p:nvPr/>
        </p:nvSpPr>
        <p:spPr>
          <a:xfrm>
            <a:off x="1137118" y="6201351"/>
            <a:ext cx="2968185" cy="461665"/>
          </a:xfrm>
          <a:prstGeom prst="rect">
            <a:avLst/>
          </a:prstGeom>
        </p:spPr>
        <p:txBody>
          <a:bodyPr wrap="none">
            <a:spAutoFit/>
          </a:bodyPr>
          <a:lstStyle/>
          <a:p>
            <a:r>
              <a:rPr lang="cs-CZ" sz="2400" dirty="0">
                <a:solidFill>
                  <a:schemeClr val="bg1"/>
                </a:solidFill>
              </a:rPr>
              <a:t>Open Access a e-knihy</a:t>
            </a:r>
          </a:p>
        </p:txBody>
      </p:sp>
      <p:pic>
        <p:nvPicPr>
          <p:cNvPr id="1026" name="Picture 2" descr="https://lh3.googleusercontent.com/SWZTorP3h7lFr3N7UuiND8Y1OdgpSq0-MufIpId1kqYI0VK5ELI7sZS5OnEr6fQSYzquNeZcd0DhUZN7akyGtI9v_DsHkR9izA3wPwkDGht33ni6yy8YFqmAIca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9991"/>
            <a:ext cx="9144000" cy="6818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70410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symbol pro obsah 3"/>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0" y="-21061"/>
            <a:ext cx="9144000" cy="6879062"/>
          </a:xfrm>
        </p:spPr>
      </p:pic>
    </p:spTree>
    <p:extLst>
      <p:ext uri="{BB962C8B-B14F-4D97-AF65-F5344CB8AC3E}">
        <p14:creationId xmlns:p14="http://schemas.microsoft.com/office/powerpoint/2010/main" val="26134594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symbol pro obsah 3"/>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0" y="416859"/>
            <a:ext cx="9161012" cy="6441142"/>
          </a:xfrm>
        </p:spPr>
      </p:pic>
    </p:spTree>
    <p:extLst>
      <p:ext uri="{BB962C8B-B14F-4D97-AF65-F5344CB8AC3E}">
        <p14:creationId xmlns:p14="http://schemas.microsoft.com/office/powerpoint/2010/main" val="34570328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symbol pro obsah 3"/>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0" y="0"/>
            <a:ext cx="9144000" cy="6840259"/>
          </a:xfrm>
        </p:spPr>
      </p:pic>
      <p:sp>
        <p:nvSpPr>
          <p:cNvPr id="6" name="Obdélník 5"/>
          <p:cNvSpPr/>
          <p:nvPr/>
        </p:nvSpPr>
        <p:spPr>
          <a:xfrm>
            <a:off x="1137118" y="6201351"/>
            <a:ext cx="2968185" cy="461665"/>
          </a:xfrm>
          <a:prstGeom prst="rect">
            <a:avLst/>
          </a:prstGeom>
        </p:spPr>
        <p:txBody>
          <a:bodyPr wrap="none">
            <a:spAutoFit/>
          </a:bodyPr>
          <a:lstStyle/>
          <a:p>
            <a:r>
              <a:rPr lang="cs-CZ" sz="2400" dirty="0">
                <a:solidFill>
                  <a:schemeClr val="bg1"/>
                </a:solidFill>
              </a:rPr>
              <a:t>Open Access a e-knihy</a:t>
            </a:r>
          </a:p>
        </p:txBody>
      </p:sp>
    </p:spTree>
    <p:extLst>
      <p:ext uri="{BB962C8B-B14F-4D97-AF65-F5344CB8AC3E}">
        <p14:creationId xmlns:p14="http://schemas.microsoft.com/office/powerpoint/2010/main" val="4736645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sz="quarter" idx="11"/>
          </p:nvPr>
        </p:nvSpPr>
        <p:spPr/>
        <p:txBody>
          <a:bodyPr/>
          <a:lstStyle/>
          <a:p>
            <a:pPr marL="174625"/>
            <a:endParaRPr lang="cs-CZ" dirty="0" smtClean="0"/>
          </a:p>
          <a:p>
            <a:pPr marL="174625"/>
            <a:r>
              <a:rPr lang="cs-CZ" dirty="0" smtClean="0"/>
              <a:t>(</a:t>
            </a:r>
            <a:r>
              <a:rPr lang="cs-CZ" dirty="0"/>
              <a:t>OA) učebnice a skripta jsou přeci také knihy!</a:t>
            </a:r>
          </a:p>
          <a:p>
            <a:pPr marL="174625"/>
            <a:r>
              <a:rPr lang="cs-CZ" dirty="0"/>
              <a:t/>
            </a:r>
            <a:br>
              <a:rPr lang="cs-CZ" dirty="0"/>
            </a:br>
            <a:r>
              <a:rPr lang="cs-CZ" u="sng" dirty="0" err="1">
                <a:hlinkClick r:id="rId2"/>
              </a:rPr>
              <a:t>BookBoon</a:t>
            </a:r>
            <a:endParaRPr lang="cs-CZ" dirty="0"/>
          </a:p>
          <a:p>
            <a:pPr marL="174625"/>
            <a:r>
              <a:rPr lang="cs-CZ" dirty="0"/>
              <a:t/>
            </a:r>
            <a:br>
              <a:rPr lang="cs-CZ" dirty="0"/>
            </a:br>
            <a:r>
              <a:rPr lang="cs-CZ" u="sng" dirty="0" err="1">
                <a:hlinkClick r:id="rId3"/>
              </a:rPr>
              <a:t>Wikiskripta</a:t>
            </a:r>
            <a:endParaRPr lang="cs-CZ" dirty="0"/>
          </a:p>
          <a:p>
            <a:pPr marL="174625"/>
            <a:r>
              <a:rPr lang="cs-CZ" dirty="0"/>
              <a:t/>
            </a:r>
            <a:br>
              <a:rPr lang="cs-CZ" dirty="0"/>
            </a:br>
            <a:endParaRPr lang="cs-CZ" dirty="0"/>
          </a:p>
        </p:txBody>
      </p:sp>
      <p:sp>
        <p:nvSpPr>
          <p:cNvPr id="3" name="Nadpis 2"/>
          <p:cNvSpPr>
            <a:spLocks noGrp="1"/>
          </p:cNvSpPr>
          <p:nvPr>
            <p:ph type="title"/>
          </p:nvPr>
        </p:nvSpPr>
        <p:spPr/>
        <p:txBody>
          <a:bodyPr/>
          <a:lstStyle/>
          <a:p>
            <a:r>
              <a:rPr lang="cs-CZ" dirty="0"/>
              <a:t>Open </a:t>
            </a:r>
            <a:r>
              <a:rPr lang="cs-CZ" dirty="0" err="1"/>
              <a:t>Educational</a:t>
            </a:r>
            <a:r>
              <a:rPr lang="cs-CZ" dirty="0"/>
              <a:t> </a:t>
            </a:r>
            <a:r>
              <a:rPr lang="cs-CZ" dirty="0" err="1"/>
              <a:t>Resources</a:t>
            </a:r>
            <a:endParaRPr lang="cs-CZ" dirty="0"/>
          </a:p>
        </p:txBody>
      </p:sp>
      <p:sp>
        <p:nvSpPr>
          <p:cNvPr id="6" name="Obdélník 5"/>
          <p:cNvSpPr/>
          <p:nvPr/>
        </p:nvSpPr>
        <p:spPr>
          <a:xfrm>
            <a:off x="1137118" y="6201351"/>
            <a:ext cx="2968185" cy="461665"/>
          </a:xfrm>
          <a:prstGeom prst="rect">
            <a:avLst/>
          </a:prstGeom>
        </p:spPr>
        <p:txBody>
          <a:bodyPr wrap="none">
            <a:spAutoFit/>
          </a:bodyPr>
          <a:lstStyle/>
          <a:p>
            <a:r>
              <a:rPr lang="cs-CZ" sz="2400" dirty="0">
                <a:solidFill>
                  <a:schemeClr val="bg1"/>
                </a:solidFill>
              </a:rPr>
              <a:t>Open Access a e-knihy</a:t>
            </a:r>
          </a:p>
        </p:txBody>
      </p:sp>
    </p:spTree>
    <p:extLst>
      <p:ext uri="{BB962C8B-B14F-4D97-AF65-F5344CB8AC3E}">
        <p14:creationId xmlns:p14="http://schemas.microsoft.com/office/powerpoint/2010/main" val="12914010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sz="quarter" idx="11"/>
          </p:nvPr>
        </p:nvSpPr>
        <p:spPr/>
        <p:txBody>
          <a:bodyPr/>
          <a:lstStyle/>
          <a:p>
            <a:pPr marL="174625"/>
            <a:endParaRPr lang="cs-CZ" sz="1500" u="sng" dirty="0" smtClean="0">
              <a:hlinkClick r:id="rId2"/>
            </a:endParaRPr>
          </a:p>
          <a:p>
            <a:pPr marL="174625"/>
            <a:r>
              <a:rPr lang="en-US" u="sng" dirty="0" err="1" smtClean="0">
                <a:hlinkClick r:id="rId2"/>
              </a:rPr>
              <a:t>InTech</a:t>
            </a:r>
            <a:endParaRPr lang="en-US" dirty="0"/>
          </a:p>
          <a:p>
            <a:pPr marL="174625"/>
            <a:r>
              <a:rPr lang="en-US" u="sng" dirty="0">
                <a:hlinkClick r:id="rId3"/>
              </a:rPr>
              <a:t>The National Academies Press</a:t>
            </a:r>
            <a:r>
              <a:rPr lang="en-US" dirty="0"/>
              <a:t> (NAP)</a:t>
            </a:r>
          </a:p>
          <a:p>
            <a:pPr marL="174625"/>
            <a:r>
              <a:rPr lang="en-US" u="sng" dirty="0">
                <a:hlinkClick r:id="rId4"/>
              </a:rPr>
              <a:t>Open Humanities Press</a:t>
            </a:r>
            <a:endParaRPr lang="en-US" dirty="0"/>
          </a:p>
          <a:p>
            <a:pPr marL="174625"/>
            <a:r>
              <a:rPr lang="en-US" u="sng" dirty="0">
                <a:hlinkClick r:id="rId5"/>
              </a:rPr>
              <a:t>Open Book Publishers</a:t>
            </a:r>
            <a:endParaRPr lang="en-US" dirty="0"/>
          </a:p>
          <a:p>
            <a:pPr marL="174625"/>
            <a:r>
              <a:rPr lang="en-US" u="sng" dirty="0">
                <a:hlinkClick r:id="rId6"/>
              </a:rPr>
              <a:t>O'Reilly Open Books Project</a:t>
            </a:r>
            <a:endParaRPr lang="en-US" dirty="0"/>
          </a:p>
          <a:p>
            <a:pPr marL="174625"/>
            <a:r>
              <a:rPr lang="en-US" dirty="0"/>
              <a:t/>
            </a:r>
            <a:br>
              <a:rPr lang="en-US" dirty="0"/>
            </a:br>
            <a:r>
              <a:rPr lang="en-US" u="sng" dirty="0">
                <a:hlinkClick r:id="rId7"/>
              </a:rPr>
              <a:t>Directory of Open Access Books</a:t>
            </a:r>
            <a:r>
              <a:rPr lang="en-US" dirty="0"/>
              <a:t> (DOAB)</a:t>
            </a:r>
          </a:p>
          <a:p>
            <a:pPr marL="174625"/>
            <a:r>
              <a:rPr lang="en-US" u="sng" dirty="0">
                <a:hlinkClick r:id="rId8"/>
              </a:rPr>
              <a:t>OAPEN Library</a:t>
            </a:r>
            <a:endParaRPr lang="en-US" dirty="0"/>
          </a:p>
          <a:p>
            <a:pPr marL="174625"/>
            <a:r>
              <a:rPr lang="en-US" u="sng" dirty="0" err="1">
                <a:hlinkClick r:id="rId9"/>
              </a:rPr>
              <a:t>OpenEdition</a:t>
            </a:r>
            <a:endParaRPr lang="en-US" dirty="0"/>
          </a:p>
          <a:p>
            <a:pPr marL="174625"/>
            <a:r>
              <a:rPr lang="en-US" dirty="0"/>
              <a:t/>
            </a:r>
            <a:br>
              <a:rPr lang="en-US" dirty="0"/>
            </a:br>
            <a:endParaRPr lang="cs-CZ" dirty="0"/>
          </a:p>
        </p:txBody>
      </p:sp>
      <p:sp>
        <p:nvSpPr>
          <p:cNvPr id="3" name="Nadpis 2"/>
          <p:cNvSpPr>
            <a:spLocks noGrp="1"/>
          </p:cNvSpPr>
          <p:nvPr>
            <p:ph type="title"/>
          </p:nvPr>
        </p:nvSpPr>
        <p:spPr/>
        <p:txBody>
          <a:bodyPr/>
          <a:lstStyle/>
          <a:p>
            <a:r>
              <a:rPr lang="cs-CZ" dirty="0"/>
              <a:t>Otevření vydavatelé a </a:t>
            </a:r>
            <a:r>
              <a:rPr lang="cs-CZ" dirty="0" smtClean="0"/>
              <a:t>databáze</a:t>
            </a:r>
            <a:endParaRPr lang="cs-CZ" dirty="0"/>
          </a:p>
        </p:txBody>
      </p:sp>
      <p:sp>
        <p:nvSpPr>
          <p:cNvPr id="6" name="Obdélník 5"/>
          <p:cNvSpPr/>
          <p:nvPr/>
        </p:nvSpPr>
        <p:spPr>
          <a:xfrm>
            <a:off x="1137118" y="6201351"/>
            <a:ext cx="2968185" cy="461665"/>
          </a:xfrm>
          <a:prstGeom prst="rect">
            <a:avLst/>
          </a:prstGeom>
        </p:spPr>
        <p:txBody>
          <a:bodyPr wrap="none">
            <a:spAutoFit/>
          </a:bodyPr>
          <a:lstStyle/>
          <a:p>
            <a:r>
              <a:rPr lang="cs-CZ" sz="2400" dirty="0">
                <a:solidFill>
                  <a:schemeClr val="bg1"/>
                </a:solidFill>
              </a:rPr>
              <a:t>Open Access a e-knihy</a:t>
            </a:r>
          </a:p>
        </p:txBody>
      </p:sp>
    </p:spTree>
    <p:extLst>
      <p:ext uri="{BB962C8B-B14F-4D97-AF65-F5344CB8AC3E}">
        <p14:creationId xmlns:p14="http://schemas.microsoft.com/office/powerpoint/2010/main" val="423606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délník 5"/>
          <p:cNvSpPr/>
          <p:nvPr/>
        </p:nvSpPr>
        <p:spPr>
          <a:xfrm>
            <a:off x="1137118" y="6201351"/>
            <a:ext cx="2968185" cy="461665"/>
          </a:xfrm>
          <a:prstGeom prst="rect">
            <a:avLst/>
          </a:prstGeom>
        </p:spPr>
        <p:txBody>
          <a:bodyPr wrap="none">
            <a:spAutoFit/>
          </a:bodyPr>
          <a:lstStyle/>
          <a:p>
            <a:r>
              <a:rPr lang="cs-CZ" sz="2400" dirty="0">
                <a:solidFill>
                  <a:schemeClr val="bg1"/>
                </a:solidFill>
              </a:rPr>
              <a:t>Open Access a e-knihy</a:t>
            </a:r>
          </a:p>
        </p:txBody>
      </p:sp>
      <p:sp>
        <p:nvSpPr>
          <p:cNvPr id="5" name="Zástupný symbol pro obsah 1"/>
          <p:cNvSpPr txBox="1">
            <a:spLocks/>
          </p:cNvSpPr>
          <p:nvPr/>
        </p:nvSpPr>
        <p:spPr>
          <a:xfrm>
            <a:off x="295834" y="1398494"/>
            <a:ext cx="8565777" cy="3173506"/>
          </a:xfrm>
          <a:prstGeom prst="rect">
            <a:avLst/>
          </a:prstGeom>
        </p:spPr>
        <p:txBody>
          <a:bodyPr vert="horz"/>
          <a:lstStyle>
            <a:lvl1pPr marL="0" indent="0" algn="l" defTabSz="457200" rtl="0" eaLnBrk="1" latinLnBrk="0" hangingPunct="1">
              <a:spcBef>
                <a:spcPct val="20000"/>
              </a:spcBef>
              <a:buFont typeface="Arial"/>
              <a:buNone/>
              <a:defRPr sz="2800" kern="1200" baseline="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en-US" sz="4000" dirty="0" smtClean="0"/>
              <a:t>Cameron </a:t>
            </a:r>
            <a:r>
              <a:rPr lang="en-US" sz="4000" dirty="0" err="1"/>
              <a:t>Neylon</a:t>
            </a:r>
            <a:r>
              <a:rPr lang="en-US" sz="4000" dirty="0"/>
              <a:t>: </a:t>
            </a:r>
            <a:r>
              <a:rPr lang="en-US" sz="4000" i="1" dirty="0"/>
              <a:t>“The whole point of a monograph is to generate discussion and the further development of ideas – how better to make sure it is accessible than via open access?”</a:t>
            </a:r>
            <a:r>
              <a:rPr lang="en-US" sz="4000" dirty="0"/>
              <a:t> [</a:t>
            </a:r>
            <a:r>
              <a:rPr lang="en-US" sz="4000" dirty="0" smtClean="0"/>
              <a:t>J</a:t>
            </a:r>
            <a:r>
              <a:rPr lang="cs-CZ" sz="4000" dirty="0" smtClean="0"/>
              <a:t>ISC</a:t>
            </a:r>
            <a:r>
              <a:rPr lang="en-US" sz="4000" dirty="0" smtClean="0"/>
              <a:t>, </a:t>
            </a:r>
            <a:r>
              <a:rPr lang="en-US" sz="4000" dirty="0"/>
              <a:t>2013]</a:t>
            </a:r>
            <a:endParaRPr lang="cs-CZ" sz="4000" dirty="0"/>
          </a:p>
        </p:txBody>
      </p:sp>
    </p:spTree>
    <p:extLst>
      <p:ext uri="{BB962C8B-B14F-4D97-AF65-F5344CB8AC3E}">
        <p14:creationId xmlns:p14="http://schemas.microsoft.com/office/powerpoint/2010/main" val="5459812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p:txBody>
          <a:bodyPr/>
          <a:lstStyle/>
          <a:p>
            <a:r>
              <a:rPr lang="cs-CZ" dirty="0" smtClean="0"/>
              <a:t>Závěrem k úvodu ;)</a:t>
            </a:r>
            <a:endParaRPr lang="cs-CZ" dirty="0"/>
          </a:p>
        </p:txBody>
      </p:sp>
      <p:sp>
        <p:nvSpPr>
          <p:cNvPr id="4" name="Zástupný symbol pro obsah 1"/>
          <p:cNvSpPr txBox="1">
            <a:spLocks/>
          </p:cNvSpPr>
          <p:nvPr/>
        </p:nvSpPr>
        <p:spPr>
          <a:xfrm>
            <a:off x="295834" y="1398494"/>
            <a:ext cx="8565777" cy="3173506"/>
          </a:xfrm>
          <a:prstGeom prst="rect">
            <a:avLst/>
          </a:prstGeom>
        </p:spPr>
        <p:txBody>
          <a:bodyPr vert="horz"/>
          <a:lstStyle>
            <a:lvl1pPr marL="0" indent="0" algn="l" defTabSz="457200" rtl="0" eaLnBrk="1" latinLnBrk="0" hangingPunct="1">
              <a:spcBef>
                <a:spcPct val="20000"/>
              </a:spcBef>
              <a:buFont typeface="Arial"/>
              <a:buNone/>
              <a:defRPr sz="2800" kern="1200" baseline="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s-CZ" sz="4000" dirty="0" smtClean="0"/>
              <a:t>Nelze dát rovnítko mezi značku „</a:t>
            </a:r>
            <a:r>
              <a:rPr lang="cs-CZ" sz="4000" i="1" dirty="0" smtClean="0"/>
              <a:t>Open Access“</a:t>
            </a:r>
            <a:r>
              <a:rPr lang="cs-CZ" sz="4000" dirty="0" smtClean="0"/>
              <a:t> a soubor knih s přístupem zdarma v předplaceném balíku EIZ, milí vydavatelé.</a:t>
            </a:r>
          </a:p>
          <a:p>
            <a:pPr algn="just"/>
            <a:endParaRPr lang="cs-CZ" sz="4000" dirty="0"/>
          </a:p>
          <a:p>
            <a:pPr algn="just"/>
            <a:r>
              <a:rPr lang="cs-CZ" sz="4000" dirty="0" smtClean="0">
                <a:hlinkClick r:id="rId2"/>
              </a:rPr>
              <a:t>bit.ly/</a:t>
            </a:r>
            <a:r>
              <a:rPr lang="cs-CZ" sz="4000" dirty="0" err="1" smtClean="0">
                <a:hlinkClick r:id="rId2"/>
              </a:rPr>
              <a:t>OABooksNTK</a:t>
            </a:r>
            <a:r>
              <a:rPr lang="cs-CZ" sz="4000" dirty="0" smtClean="0"/>
              <a:t> - shrnutí </a:t>
            </a:r>
            <a:endParaRPr lang="cs-CZ" sz="4000" dirty="0"/>
          </a:p>
        </p:txBody>
      </p:sp>
    </p:spTree>
    <p:extLst>
      <p:ext uri="{BB962C8B-B14F-4D97-AF65-F5344CB8AC3E}">
        <p14:creationId xmlns:p14="http://schemas.microsoft.com/office/powerpoint/2010/main" val="10863196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p:txBody>
          <a:bodyPr/>
          <a:lstStyle/>
          <a:p>
            <a:r>
              <a:rPr lang="cs-CZ" dirty="0" smtClean="0"/>
              <a:t>OA e-knihy pro čtenáře a knihovníky</a:t>
            </a:r>
            <a:endParaRPr lang="cs-CZ" dirty="0"/>
          </a:p>
        </p:txBody>
      </p:sp>
      <p:sp>
        <p:nvSpPr>
          <p:cNvPr id="5" name="Obdélník 4"/>
          <p:cNvSpPr/>
          <p:nvPr/>
        </p:nvSpPr>
        <p:spPr>
          <a:xfrm>
            <a:off x="1137118" y="6201351"/>
            <a:ext cx="2968185" cy="461665"/>
          </a:xfrm>
          <a:prstGeom prst="rect">
            <a:avLst/>
          </a:prstGeom>
        </p:spPr>
        <p:txBody>
          <a:bodyPr wrap="none">
            <a:spAutoFit/>
          </a:bodyPr>
          <a:lstStyle/>
          <a:p>
            <a:r>
              <a:rPr lang="cs-CZ" sz="2400" dirty="0">
                <a:solidFill>
                  <a:schemeClr val="bg1"/>
                </a:solidFill>
              </a:rPr>
              <a:t>Open Access a e-knihy</a:t>
            </a:r>
          </a:p>
        </p:txBody>
      </p:sp>
      <p:pic>
        <p:nvPicPr>
          <p:cNvPr id="2052" name="Picture 4" descr="https://scontent-a-vie.xx.fbcdn.net/hphotos-ash2/s720x720/315887_155492877880100_1971783436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646" y="591601"/>
            <a:ext cx="8168154" cy="5445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65974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sz="quarter" idx="11"/>
          </p:nvPr>
        </p:nvSpPr>
        <p:spPr/>
        <p:txBody>
          <a:bodyPr/>
          <a:lstStyle/>
          <a:p>
            <a:pPr marL="571500" indent="-571500">
              <a:buClr>
                <a:srgbClr val="6BBC34"/>
              </a:buClr>
            </a:pPr>
            <a:r>
              <a:rPr lang="cs-CZ" b="1" dirty="0"/>
              <a:t>jednotlivé e-knihy v katalogu</a:t>
            </a:r>
            <a:r>
              <a:rPr lang="cs-CZ" sz="1400" b="1" dirty="0">
                <a:solidFill>
                  <a:schemeClr val="bg1">
                    <a:lumMod val="50000"/>
                  </a:schemeClr>
                </a:solidFill>
              </a:rPr>
              <a:t> </a:t>
            </a:r>
            <a:endParaRPr lang="cs-CZ" sz="1600" b="1" dirty="0" smtClean="0">
              <a:solidFill>
                <a:schemeClr val="bg1">
                  <a:lumMod val="50000"/>
                </a:schemeClr>
              </a:solidFill>
            </a:endParaRPr>
          </a:p>
          <a:p>
            <a:pPr marL="1314450" lvl="1" indent="-571500">
              <a:buClr>
                <a:srgbClr val="EE7700"/>
              </a:buClr>
              <a:buFont typeface="Wingdings" panose="05000000000000000000" pitchFamily="2" charset="2"/>
              <a:buChar char="§"/>
            </a:pPr>
            <a:r>
              <a:rPr lang="cs-CZ" b="1" dirty="0">
                <a:solidFill>
                  <a:schemeClr val="bg1">
                    <a:lumMod val="50000"/>
                  </a:schemeClr>
                </a:solidFill>
              </a:rPr>
              <a:t>p</a:t>
            </a:r>
            <a:r>
              <a:rPr lang="cs-CZ" b="1" dirty="0" smtClean="0">
                <a:solidFill>
                  <a:schemeClr val="bg1">
                    <a:lumMod val="50000"/>
                  </a:schemeClr>
                </a:solidFill>
              </a:rPr>
              <a:t>ouze zakoupené </a:t>
            </a:r>
            <a:r>
              <a:rPr lang="cs-CZ" b="1" dirty="0">
                <a:solidFill>
                  <a:schemeClr val="bg1">
                    <a:lumMod val="50000"/>
                  </a:schemeClr>
                </a:solidFill>
              </a:rPr>
              <a:t>a </a:t>
            </a:r>
            <a:r>
              <a:rPr lang="cs-CZ" b="1" dirty="0" smtClean="0">
                <a:solidFill>
                  <a:schemeClr val="bg1">
                    <a:lumMod val="50000"/>
                  </a:schemeClr>
                </a:solidFill>
              </a:rPr>
              <a:t>předplacené </a:t>
            </a:r>
          </a:p>
          <a:p>
            <a:pPr marL="1314450" lvl="1" indent="-571500">
              <a:buClr>
                <a:srgbClr val="EE7700"/>
              </a:buClr>
              <a:buFont typeface="Wingdings" panose="05000000000000000000" pitchFamily="2" charset="2"/>
              <a:buChar char="§"/>
            </a:pPr>
            <a:r>
              <a:rPr lang="cs-CZ" b="1" dirty="0" smtClean="0">
                <a:solidFill>
                  <a:schemeClr val="bg1">
                    <a:lumMod val="50000"/>
                  </a:schemeClr>
                </a:solidFill>
              </a:rPr>
              <a:t>bez </a:t>
            </a:r>
            <a:r>
              <a:rPr lang="cs-CZ" b="1" dirty="0">
                <a:solidFill>
                  <a:schemeClr val="bg1">
                    <a:lumMod val="50000"/>
                  </a:schemeClr>
                </a:solidFill>
              </a:rPr>
              <a:t>volně </a:t>
            </a:r>
            <a:r>
              <a:rPr lang="cs-CZ" b="1" dirty="0" smtClean="0">
                <a:solidFill>
                  <a:schemeClr val="bg1">
                    <a:lumMod val="50000"/>
                  </a:schemeClr>
                </a:solidFill>
              </a:rPr>
              <a:t>dostupných</a:t>
            </a:r>
          </a:p>
          <a:p>
            <a:pPr marL="1314450" lvl="1" indent="-571500">
              <a:buClr>
                <a:srgbClr val="EE7700"/>
              </a:buClr>
              <a:buFont typeface="Wingdings" panose="05000000000000000000" pitchFamily="2" charset="2"/>
              <a:buChar char="§"/>
            </a:pPr>
            <a:endParaRPr lang="cs-CZ" b="1" dirty="0" smtClean="0"/>
          </a:p>
          <a:p>
            <a:pPr marL="571500" indent="-571500">
              <a:buClr>
                <a:srgbClr val="6BBC34"/>
              </a:buClr>
            </a:pPr>
            <a:r>
              <a:rPr lang="cs-CZ" b="1" dirty="0" smtClean="0"/>
              <a:t>volně </a:t>
            </a:r>
            <a:r>
              <a:rPr lang="cs-CZ" b="1" dirty="0"/>
              <a:t>dostupné e-knihy (</a:t>
            </a:r>
            <a:r>
              <a:rPr lang="cs-CZ" b="1" dirty="0" smtClean="0"/>
              <a:t>OA, </a:t>
            </a:r>
            <a:r>
              <a:rPr lang="cs-CZ" b="1" dirty="0"/>
              <a:t>Public </a:t>
            </a:r>
            <a:r>
              <a:rPr lang="cs-CZ" b="1" dirty="0" err="1" smtClean="0"/>
              <a:t>Domain</a:t>
            </a:r>
            <a:r>
              <a:rPr lang="cs-CZ" b="1" dirty="0" smtClean="0"/>
              <a:t> </a:t>
            </a:r>
            <a:r>
              <a:rPr lang="cs-CZ" b="1" dirty="0"/>
              <a:t>i</a:t>
            </a:r>
            <a:r>
              <a:rPr lang="cs-CZ" b="1" dirty="0" smtClean="0"/>
              <a:t> bonusové) </a:t>
            </a:r>
          </a:p>
          <a:p>
            <a:pPr marL="571500" indent="-571500">
              <a:buClr>
                <a:srgbClr val="6BBC34"/>
              </a:buClr>
            </a:pPr>
            <a:r>
              <a:rPr lang="cs-CZ" b="1" dirty="0" smtClean="0"/>
              <a:t>v nadstavbových nástrojích EIZ:</a:t>
            </a:r>
          </a:p>
          <a:p>
            <a:pPr marL="1314450" lvl="1" indent="-571500">
              <a:buClr>
                <a:srgbClr val="EE7700"/>
              </a:buClr>
              <a:buFont typeface="Wingdings" panose="05000000000000000000" pitchFamily="2" charset="2"/>
              <a:buChar char="§"/>
            </a:pPr>
            <a:r>
              <a:rPr lang="cs-CZ" b="1" dirty="0">
                <a:solidFill>
                  <a:srgbClr val="EE7700"/>
                </a:solidFill>
              </a:rPr>
              <a:t>v</a:t>
            </a:r>
            <a:r>
              <a:rPr lang="cs-CZ" b="1" dirty="0" smtClean="0">
                <a:solidFill>
                  <a:srgbClr val="EE7700"/>
                </a:solidFill>
              </a:rPr>
              <a:t>yhledávací a link. služby (</a:t>
            </a:r>
            <a:r>
              <a:rPr lang="cs-CZ" b="1" dirty="0" err="1" smtClean="0">
                <a:solidFill>
                  <a:srgbClr val="EE7700"/>
                </a:solidFill>
              </a:rPr>
              <a:t>Metalib</a:t>
            </a:r>
            <a:r>
              <a:rPr lang="cs-CZ" b="1" dirty="0" smtClean="0">
                <a:solidFill>
                  <a:srgbClr val="EE7700"/>
                </a:solidFill>
              </a:rPr>
              <a:t>/SFX)</a:t>
            </a:r>
          </a:p>
          <a:p>
            <a:pPr marL="1314450" lvl="1" indent="-571500">
              <a:buClr>
                <a:srgbClr val="EE7700"/>
              </a:buClr>
              <a:buFont typeface="Wingdings" panose="05000000000000000000" pitchFamily="2" charset="2"/>
              <a:buChar char="§"/>
            </a:pPr>
            <a:r>
              <a:rPr lang="cs-CZ" b="1" dirty="0" smtClean="0">
                <a:solidFill>
                  <a:srgbClr val="EE7700"/>
                </a:solidFill>
              </a:rPr>
              <a:t>Google </a:t>
            </a:r>
            <a:r>
              <a:rPr lang="cs-CZ" b="1" dirty="0" err="1" smtClean="0">
                <a:solidFill>
                  <a:srgbClr val="EE7700"/>
                </a:solidFill>
              </a:rPr>
              <a:t>Scholar</a:t>
            </a:r>
            <a:r>
              <a:rPr lang="cs-CZ" b="1" dirty="0" smtClean="0">
                <a:solidFill>
                  <a:srgbClr val="EE7700"/>
                </a:solidFill>
              </a:rPr>
              <a:t>, JIB</a:t>
            </a:r>
          </a:p>
          <a:p>
            <a:pPr marL="1314450" lvl="1" indent="-571500">
              <a:buClr>
                <a:srgbClr val="EE7700"/>
              </a:buClr>
              <a:buFont typeface="Wingdings" panose="05000000000000000000" pitchFamily="2" charset="2"/>
              <a:buChar char="§"/>
            </a:pPr>
            <a:endParaRPr lang="cs-CZ" sz="1200" b="1" dirty="0">
              <a:solidFill>
                <a:srgbClr val="EE7700"/>
              </a:solidFill>
            </a:endParaRPr>
          </a:p>
          <a:p>
            <a:pPr>
              <a:buClr>
                <a:srgbClr val="EE7700"/>
              </a:buClr>
            </a:pPr>
            <a:r>
              <a:rPr lang="cs-CZ" b="1" dirty="0">
                <a:solidFill>
                  <a:schemeClr val="tx1">
                    <a:lumMod val="50000"/>
                    <a:lumOff val="50000"/>
                  </a:schemeClr>
                </a:solidFill>
              </a:rPr>
              <a:t>kolekce UK na </a:t>
            </a:r>
            <a:r>
              <a:rPr lang="cs-CZ" b="1" dirty="0">
                <a:solidFill>
                  <a:schemeClr val="tx1">
                    <a:lumMod val="50000"/>
                    <a:lumOff val="50000"/>
                  </a:schemeClr>
                </a:solidFill>
                <a:hlinkClick r:id="rId2"/>
              </a:rPr>
              <a:t>pez.cuni.cz</a:t>
            </a:r>
            <a:r>
              <a:rPr lang="cs-CZ" b="1" dirty="0">
                <a:solidFill>
                  <a:schemeClr val="tx1">
                    <a:lumMod val="50000"/>
                    <a:lumOff val="50000"/>
                  </a:schemeClr>
                </a:solidFill>
              </a:rPr>
              <a:t> a </a:t>
            </a:r>
            <a:r>
              <a:rPr lang="cs-CZ" b="1" dirty="0">
                <a:solidFill>
                  <a:schemeClr val="tx1">
                    <a:lumMod val="50000"/>
                    <a:lumOff val="50000"/>
                  </a:schemeClr>
                </a:solidFill>
                <a:hlinkClick r:id="rId3"/>
              </a:rPr>
              <a:t>eknihy.cuni.cz</a:t>
            </a:r>
            <a:endParaRPr lang="cs-CZ" b="1" dirty="0">
              <a:solidFill>
                <a:schemeClr val="tx1">
                  <a:lumMod val="50000"/>
                  <a:lumOff val="50000"/>
                </a:schemeClr>
              </a:solidFill>
            </a:endParaRPr>
          </a:p>
          <a:p>
            <a:pPr marL="571500" indent="-571500">
              <a:lnSpc>
                <a:spcPct val="170000"/>
              </a:lnSpc>
              <a:buClr>
                <a:srgbClr val="6BBC34"/>
              </a:buClr>
            </a:pPr>
            <a:endParaRPr lang="cs-CZ" b="1" dirty="0">
              <a:solidFill>
                <a:schemeClr val="bg1">
                  <a:lumMod val="50000"/>
                </a:schemeClr>
              </a:solidFill>
            </a:endParaRPr>
          </a:p>
          <a:p>
            <a:endParaRPr lang="cs-CZ" dirty="0"/>
          </a:p>
        </p:txBody>
      </p:sp>
      <p:sp>
        <p:nvSpPr>
          <p:cNvPr id="3" name="Nadpis 2"/>
          <p:cNvSpPr>
            <a:spLocks noGrp="1"/>
          </p:cNvSpPr>
          <p:nvPr>
            <p:ph type="title"/>
          </p:nvPr>
        </p:nvSpPr>
        <p:spPr/>
        <p:txBody>
          <a:bodyPr/>
          <a:lstStyle/>
          <a:p>
            <a:r>
              <a:rPr lang="cs-CZ" dirty="0"/>
              <a:t>Kde hledat </a:t>
            </a:r>
            <a:r>
              <a:rPr lang="cs-CZ" dirty="0" smtClean="0"/>
              <a:t>e-knihy na UK</a:t>
            </a:r>
            <a:endParaRPr lang="cs-CZ" dirty="0"/>
          </a:p>
        </p:txBody>
      </p:sp>
      <p:sp>
        <p:nvSpPr>
          <p:cNvPr id="6" name="Obdélník 5"/>
          <p:cNvSpPr/>
          <p:nvPr/>
        </p:nvSpPr>
        <p:spPr>
          <a:xfrm>
            <a:off x="1137118" y="6201351"/>
            <a:ext cx="2968185" cy="461665"/>
          </a:xfrm>
          <a:prstGeom prst="rect">
            <a:avLst/>
          </a:prstGeom>
        </p:spPr>
        <p:txBody>
          <a:bodyPr wrap="none">
            <a:spAutoFit/>
          </a:bodyPr>
          <a:lstStyle/>
          <a:p>
            <a:r>
              <a:rPr lang="cs-CZ" sz="2400" dirty="0">
                <a:solidFill>
                  <a:schemeClr val="bg1"/>
                </a:solidFill>
              </a:rPr>
              <a:t>Open Access a e-knihy</a:t>
            </a:r>
          </a:p>
        </p:txBody>
      </p:sp>
    </p:spTree>
    <p:extLst>
      <p:ext uri="{BB962C8B-B14F-4D97-AF65-F5344CB8AC3E}">
        <p14:creationId xmlns:p14="http://schemas.microsoft.com/office/powerpoint/2010/main" val="24906734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sz="quarter" idx="11"/>
          </p:nvPr>
        </p:nvSpPr>
        <p:spPr/>
        <p:txBody>
          <a:bodyPr/>
          <a:lstStyle/>
          <a:p>
            <a:endParaRPr lang="cs-CZ" sz="3200" b="1" dirty="0" smtClean="0"/>
          </a:p>
          <a:p>
            <a:r>
              <a:rPr lang="cs-CZ" sz="3200" b="1" dirty="0" smtClean="0"/>
              <a:t>Čtenář</a:t>
            </a:r>
          </a:p>
          <a:p>
            <a:pPr marL="1200150" lvl="1" indent="-457200">
              <a:buClr>
                <a:srgbClr val="EE7700"/>
              </a:buClr>
              <a:buFont typeface="Wingdings" panose="05000000000000000000" pitchFamily="2" charset="2"/>
              <a:buChar char="§"/>
            </a:pPr>
            <a:r>
              <a:rPr lang="cs-CZ" sz="3200" b="1" dirty="0">
                <a:solidFill>
                  <a:schemeClr val="bg1">
                    <a:lumMod val="50000"/>
                  </a:schemeClr>
                </a:solidFill>
              </a:rPr>
              <a:t>k</a:t>
            </a:r>
            <a:r>
              <a:rPr lang="cs-CZ" sz="3200" b="1" dirty="0" smtClean="0">
                <a:solidFill>
                  <a:schemeClr val="bg1">
                    <a:lumMod val="50000"/>
                  </a:schemeClr>
                </a:solidFill>
              </a:rPr>
              <a:t>atalog </a:t>
            </a:r>
          </a:p>
          <a:p>
            <a:pPr lvl="1" indent="0">
              <a:buClr>
                <a:srgbClr val="EE7700"/>
              </a:buClr>
              <a:buNone/>
            </a:pPr>
            <a:endParaRPr lang="cs-CZ" sz="1800" b="1" dirty="0" smtClean="0">
              <a:solidFill>
                <a:schemeClr val="bg1">
                  <a:lumMod val="50000"/>
                </a:schemeClr>
              </a:solidFill>
            </a:endParaRPr>
          </a:p>
          <a:p>
            <a:r>
              <a:rPr lang="cs-CZ" sz="3200" b="1" dirty="0" smtClean="0"/>
              <a:t>Pokročilý čtenář</a:t>
            </a:r>
          </a:p>
          <a:p>
            <a:pPr marL="1200150" lvl="1" indent="-457200">
              <a:buClr>
                <a:srgbClr val="EE7700"/>
              </a:buClr>
              <a:buFont typeface="Wingdings" panose="05000000000000000000" pitchFamily="2" charset="2"/>
              <a:buChar char="§"/>
            </a:pPr>
            <a:r>
              <a:rPr lang="cs-CZ" sz="3200" b="1" dirty="0">
                <a:solidFill>
                  <a:schemeClr val="bg1">
                    <a:lumMod val="50000"/>
                  </a:schemeClr>
                </a:solidFill>
              </a:rPr>
              <a:t>katalog</a:t>
            </a:r>
          </a:p>
          <a:p>
            <a:pPr marL="1200150" lvl="1" indent="-457200">
              <a:buClr>
                <a:srgbClr val="EE7700"/>
              </a:buClr>
              <a:buFont typeface="Wingdings" panose="05000000000000000000" pitchFamily="2" charset="2"/>
              <a:buChar char="§"/>
            </a:pPr>
            <a:r>
              <a:rPr lang="cs-CZ" sz="3200" b="1" dirty="0" smtClean="0">
                <a:solidFill>
                  <a:srgbClr val="EE7700"/>
                </a:solidFill>
              </a:rPr>
              <a:t>EIZ </a:t>
            </a:r>
            <a:r>
              <a:rPr lang="cs-CZ" sz="3200" b="1" dirty="0">
                <a:solidFill>
                  <a:srgbClr val="EE7700"/>
                </a:solidFill>
              </a:rPr>
              <a:t>(vyhledávací a link. služby</a:t>
            </a:r>
            <a:r>
              <a:rPr lang="cs-CZ" sz="3200" b="1" dirty="0" smtClean="0">
                <a:solidFill>
                  <a:srgbClr val="EE7700"/>
                </a:solidFill>
              </a:rPr>
              <a:t>)</a:t>
            </a:r>
          </a:p>
          <a:p>
            <a:pPr marL="1200150" lvl="1" indent="-457200">
              <a:buClr>
                <a:srgbClr val="EE7700"/>
              </a:buClr>
              <a:buFont typeface="Wingdings" panose="05000000000000000000" pitchFamily="2" charset="2"/>
              <a:buChar char="§"/>
            </a:pPr>
            <a:r>
              <a:rPr lang="cs-CZ" sz="3200" b="1" dirty="0" smtClean="0">
                <a:solidFill>
                  <a:srgbClr val="EE7700"/>
                </a:solidFill>
              </a:rPr>
              <a:t>Google </a:t>
            </a:r>
            <a:r>
              <a:rPr lang="cs-CZ" sz="3200" b="1" dirty="0" err="1" smtClean="0">
                <a:solidFill>
                  <a:srgbClr val="EE7700"/>
                </a:solidFill>
              </a:rPr>
              <a:t>Scholar</a:t>
            </a:r>
            <a:endParaRPr lang="cs-CZ" sz="3200" b="1" dirty="0" smtClean="0">
              <a:solidFill>
                <a:srgbClr val="EE7700"/>
              </a:solidFill>
            </a:endParaRPr>
          </a:p>
          <a:p>
            <a:pPr marL="1200150" lvl="1" indent="-457200">
              <a:buClr>
                <a:srgbClr val="EE7700"/>
              </a:buClr>
              <a:buFont typeface="Wingdings" panose="05000000000000000000" pitchFamily="2" charset="2"/>
              <a:buChar char="§"/>
            </a:pPr>
            <a:r>
              <a:rPr lang="cs-CZ" sz="3200" b="1" dirty="0" smtClean="0">
                <a:solidFill>
                  <a:srgbClr val="EE7700"/>
                </a:solidFill>
              </a:rPr>
              <a:t>JIB</a:t>
            </a:r>
          </a:p>
        </p:txBody>
      </p:sp>
      <p:sp>
        <p:nvSpPr>
          <p:cNvPr id="3" name="Nadpis 2"/>
          <p:cNvSpPr>
            <a:spLocks noGrp="1"/>
          </p:cNvSpPr>
          <p:nvPr>
            <p:ph type="title"/>
          </p:nvPr>
        </p:nvSpPr>
        <p:spPr/>
        <p:txBody>
          <a:bodyPr/>
          <a:lstStyle/>
          <a:p>
            <a:r>
              <a:rPr lang="cs-CZ" dirty="0" smtClean="0"/>
              <a:t>Kde hledají e-knihy</a:t>
            </a:r>
            <a:endParaRPr lang="cs-CZ" dirty="0"/>
          </a:p>
        </p:txBody>
      </p:sp>
      <p:sp>
        <p:nvSpPr>
          <p:cNvPr id="6" name="Obdélník 5"/>
          <p:cNvSpPr/>
          <p:nvPr/>
        </p:nvSpPr>
        <p:spPr>
          <a:xfrm>
            <a:off x="1137118" y="6201351"/>
            <a:ext cx="2968185" cy="461665"/>
          </a:xfrm>
          <a:prstGeom prst="rect">
            <a:avLst/>
          </a:prstGeom>
        </p:spPr>
        <p:txBody>
          <a:bodyPr wrap="none">
            <a:spAutoFit/>
          </a:bodyPr>
          <a:lstStyle/>
          <a:p>
            <a:r>
              <a:rPr lang="cs-CZ" sz="2400" dirty="0">
                <a:solidFill>
                  <a:schemeClr val="bg1"/>
                </a:solidFill>
              </a:rPr>
              <a:t>Open Access a e-knihy</a:t>
            </a:r>
          </a:p>
        </p:txBody>
      </p:sp>
    </p:spTree>
    <p:extLst>
      <p:ext uri="{BB962C8B-B14F-4D97-AF65-F5344CB8AC3E}">
        <p14:creationId xmlns:p14="http://schemas.microsoft.com/office/powerpoint/2010/main" val="20986162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sz="quarter" idx="11"/>
          </p:nvPr>
        </p:nvSpPr>
        <p:spPr/>
        <p:txBody>
          <a:bodyPr/>
          <a:lstStyle/>
          <a:p>
            <a:endParaRPr lang="cs-CZ" dirty="0"/>
          </a:p>
        </p:txBody>
      </p:sp>
      <p:sp>
        <p:nvSpPr>
          <p:cNvPr id="3" name="Nadpis 2"/>
          <p:cNvSpPr>
            <a:spLocks noGrp="1"/>
          </p:cNvSpPr>
          <p:nvPr>
            <p:ph type="title"/>
          </p:nvPr>
        </p:nvSpPr>
        <p:spPr/>
        <p:txBody>
          <a:bodyPr/>
          <a:lstStyle/>
          <a:p>
            <a:r>
              <a:rPr lang="cs-CZ" dirty="0"/>
              <a:t>E-kniha v </a:t>
            </a:r>
            <a:r>
              <a:rPr lang="cs-CZ" dirty="0" smtClean="0"/>
              <a:t>katalogu UK</a:t>
            </a:r>
            <a:endParaRPr lang="cs-CZ" dirty="0"/>
          </a:p>
        </p:txBody>
      </p:sp>
      <p:sp>
        <p:nvSpPr>
          <p:cNvPr id="5" name="Obdélník 4"/>
          <p:cNvSpPr/>
          <p:nvPr/>
        </p:nvSpPr>
        <p:spPr>
          <a:xfrm>
            <a:off x="1137118" y="6201351"/>
            <a:ext cx="2968185" cy="461665"/>
          </a:xfrm>
          <a:prstGeom prst="rect">
            <a:avLst/>
          </a:prstGeom>
        </p:spPr>
        <p:txBody>
          <a:bodyPr wrap="none">
            <a:spAutoFit/>
          </a:bodyPr>
          <a:lstStyle/>
          <a:p>
            <a:r>
              <a:rPr lang="cs-CZ" sz="2400" dirty="0">
                <a:solidFill>
                  <a:schemeClr val="bg1"/>
                </a:solidFill>
              </a:rPr>
              <a:t>Open Access a e-knihy</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554783"/>
            <a:ext cx="8782050" cy="548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86464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p:txBody>
          <a:bodyPr/>
          <a:lstStyle/>
          <a:p>
            <a:r>
              <a:rPr lang="cs-CZ" dirty="0"/>
              <a:t>Záznam e-knihy v katalogu</a:t>
            </a:r>
          </a:p>
        </p:txBody>
      </p:sp>
      <p:sp>
        <p:nvSpPr>
          <p:cNvPr id="6" name="Obdélník 5"/>
          <p:cNvSpPr/>
          <p:nvPr/>
        </p:nvSpPr>
        <p:spPr>
          <a:xfrm>
            <a:off x="1137118" y="6201351"/>
            <a:ext cx="2968185" cy="461665"/>
          </a:xfrm>
          <a:prstGeom prst="rect">
            <a:avLst/>
          </a:prstGeom>
        </p:spPr>
        <p:txBody>
          <a:bodyPr wrap="none">
            <a:spAutoFit/>
          </a:bodyPr>
          <a:lstStyle/>
          <a:p>
            <a:r>
              <a:rPr lang="cs-CZ" sz="2400" dirty="0">
                <a:solidFill>
                  <a:schemeClr val="bg1"/>
                </a:solidFill>
              </a:rPr>
              <a:t>Open Access a e-knihy</a:t>
            </a:r>
          </a:p>
        </p:txBody>
      </p:sp>
      <p:pic>
        <p:nvPicPr>
          <p:cNvPr id="5" name="Picture 2"/>
          <p:cNvPicPr>
            <a:picLocks noGrp="1" noChangeAspect="1" noChangeArrowheads="1"/>
          </p:cNvPicPr>
          <p:nvPr>
            <p:ph sz="quarter" idx="11"/>
          </p:nvPr>
        </p:nvPicPr>
        <p:blipFill rotWithShape="1">
          <a:blip r:embed="rId2">
            <a:extLst>
              <a:ext uri="{28A0092B-C50C-407E-A947-70E740481C1C}">
                <a14:useLocalDpi xmlns:a14="http://schemas.microsoft.com/office/drawing/2010/main" val="0"/>
              </a:ext>
            </a:extLst>
          </a:blip>
          <a:srcRect b="14257"/>
          <a:stretch/>
        </p:blipFill>
        <p:spPr bwMode="auto">
          <a:xfrm>
            <a:off x="147357" y="975172"/>
            <a:ext cx="8848725" cy="4739829"/>
          </a:xfrm>
          <a:prstGeom prst="rect">
            <a:avLst/>
          </a:prstGeom>
          <a:noFill/>
          <a:ln w="9525">
            <a:solidFill>
              <a:schemeClr val="bg1"/>
            </a:solidFill>
            <a:miter lim="800000"/>
            <a:headEnd/>
            <a:tailEnd/>
          </a:ln>
          <a:extLst>
            <a:ext uri="{909E8E84-426E-40DD-AFC4-6F175D3DCCD1}">
              <a14:hiddenFill xmlns:a14="http://schemas.microsoft.com/office/drawing/2010/main">
                <a:solidFill>
                  <a:schemeClr val="accent1"/>
                </a:solidFill>
              </a14:hiddenFill>
            </a:ext>
          </a:extLst>
        </p:spPr>
      </p:pic>
      <p:sp>
        <p:nvSpPr>
          <p:cNvPr id="7" name="Obdélník 6"/>
          <p:cNvSpPr/>
          <p:nvPr/>
        </p:nvSpPr>
        <p:spPr>
          <a:xfrm>
            <a:off x="6582356" y="5647766"/>
            <a:ext cx="2399439" cy="369332"/>
          </a:xfrm>
          <a:prstGeom prst="rect">
            <a:avLst/>
          </a:prstGeom>
          <a:solidFill>
            <a:srgbClr val="92D050"/>
          </a:solidFill>
        </p:spPr>
        <p:txBody>
          <a:bodyPr wrap="none">
            <a:spAutoFit/>
          </a:bodyPr>
          <a:lstStyle/>
          <a:p>
            <a:r>
              <a:rPr lang="cs-CZ" dirty="0" smtClean="0"/>
              <a:t>Odkaz na předplacenou</a:t>
            </a:r>
            <a:endParaRPr lang="cs-CZ" dirty="0"/>
          </a:p>
        </p:txBody>
      </p:sp>
    </p:spTree>
    <p:extLst>
      <p:ext uri="{BB962C8B-B14F-4D97-AF65-F5344CB8AC3E}">
        <p14:creationId xmlns:p14="http://schemas.microsoft.com/office/powerpoint/2010/main" val="22465008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p:txBody>
          <a:bodyPr/>
          <a:lstStyle/>
          <a:p>
            <a:r>
              <a:rPr lang="cs-CZ" dirty="0" smtClean="0"/>
              <a:t>OA e-kniha </a:t>
            </a:r>
            <a:r>
              <a:rPr lang="cs-CZ" dirty="0"/>
              <a:t>v </a:t>
            </a:r>
            <a:r>
              <a:rPr lang="cs-CZ" dirty="0" smtClean="0"/>
              <a:t>SFX </a:t>
            </a:r>
            <a:r>
              <a:rPr lang="cs-CZ" dirty="0"/>
              <a:t>UK</a:t>
            </a:r>
          </a:p>
        </p:txBody>
      </p:sp>
      <p:pic>
        <p:nvPicPr>
          <p:cNvPr id="3074" name="Picture 2"/>
          <p:cNvPicPr>
            <a:picLocks noGrp="1" noChangeAspect="1" noChangeArrowheads="1"/>
          </p:cNvPicPr>
          <p:nvPr>
            <p:ph sz="quarter" idx="11"/>
          </p:nvPr>
        </p:nvPicPr>
        <p:blipFill>
          <a:blip r:embed="rId2">
            <a:extLst>
              <a:ext uri="{28A0092B-C50C-407E-A947-70E740481C1C}">
                <a14:useLocalDpi xmlns:a14="http://schemas.microsoft.com/office/drawing/2010/main" val="0"/>
              </a:ext>
            </a:extLst>
          </a:blip>
          <a:srcRect/>
          <a:stretch>
            <a:fillRect/>
          </a:stretch>
        </p:blipFill>
        <p:spPr bwMode="auto">
          <a:xfrm>
            <a:off x="1170291" y="581119"/>
            <a:ext cx="6897944" cy="5474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bdélník 4"/>
          <p:cNvSpPr/>
          <p:nvPr/>
        </p:nvSpPr>
        <p:spPr>
          <a:xfrm>
            <a:off x="1137118" y="6201351"/>
            <a:ext cx="2968185" cy="461665"/>
          </a:xfrm>
          <a:prstGeom prst="rect">
            <a:avLst/>
          </a:prstGeom>
        </p:spPr>
        <p:txBody>
          <a:bodyPr wrap="none">
            <a:spAutoFit/>
          </a:bodyPr>
          <a:lstStyle/>
          <a:p>
            <a:r>
              <a:rPr lang="cs-CZ" sz="2400" dirty="0">
                <a:solidFill>
                  <a:schemeClr val="bg1"/>
                </a:solidFill>
              </a:rPr>
              <a:t>Open Access a e-knihy</a:t>
            </a:r>
          </a:p>
        </p:txBody>
      </p:sp>
    </p:spTree>
    <p:extLst>
      <p:ext uri="{BB962C8B-B14F-4D97-AF65-F5344CB8AC3E}">
        <p14:creationId xmlns:p14="http://schemas.microsoft.com/office/powerpoint/2010/main" val="9101513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p:txBody>
          <a:bodyPr/>
          <a:lstStyle/>
          <a:p>
            <a:r>
              <a:rPr lang="cs-CZ" dirty="0" smtClean="0"/>
              <a:t>OA E-kniha v JIB</a:t>
            </a:r>
            <a:endParaRPr lang="cs-CZ" dirty="0"/>
          </a:p>
        </p:txBody>
      </p:sp>
      <p:sp>
        <p:nvSpPr>
          <p:cNvPr id="6" name="Obdélník 5"/>
          <p:cNvSpPr/>
          <p:nvPr/>
        </p:nvSpPr>
        <p:spPr>
          <a:xfrm>
            <a:off x="1137118" y="6201351"/>
            <a:ext cx="2968185" cy="461665"/>
          </a:xfrm>
          <a:prstGeom prst="rect">
            <a:avLst/>
          </a:prstGeom>
        </p:spPr>
        <p:txBody>
          <a:bodyPr wrap="none">
            <a:spAutoFit/>
          </a:bodyPr>
          <a:lstStyle/>
          <a:p>
            <a:r>
              <a:rPr lang="cs-CZ" sz="2400" dirty="0">
                <a:solidFill>
                  <a:schemeClr val="bg1"/>
                </a:solidFill>
              </a:rPr>
              <a:t>Open Access a e-knihy</a:t>
            </a: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8600"/>
          <a:stretch/>
        </p:blipFill>
        <p:spPr bwMode="auto">
          <a:xfrm>
            <a:off x="80682" y="687800"/>
            <a:ext cx="8955742" cy="522325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3502001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sz="quarter" idx="11"/>
          </p:nvPr>
        </p:nvSpPr>
        <p:spPr/>
        <p:txBody>
          <a:bodyPr/>
          <a:lstStyle/>
          <a:p>
            <a:endParaRPr lang="cs-CZ" dirty="0"/>
          </a:p>
        </p:txBody>
      </p:sp>
      <p:sp>
        <p:nvSpPr>
          <p:cNvPr id="3" name="Nadpis 2"/>
          <p:cNvSpPr>
            <a:spLocks noGrp="1"/>
          </p:cNvSpPr>
          <p:nvPr>
            <p:ph type="title"/>
          </p:nvPr>
        </p:nvSpPr>
        <p:spPr/>
        <p:txBody>
          <a:bodyPr/>
          <a:lstStyle/>
          <a:p>
            <a:endParaRPr lang="cs-CZ"/>
          </a:p>
        </p:txBody>
      </p:sp>
      <p:sp>
        <p:nvSpPr>
          <p:cNvPr id="6" name="Obdélník 5"/>
          <p:cNvSpPr/>
          <p:nvPr/>
        </p:nvSpPr>
        <p:spPr>
          <a:xfrm>
            <a:off x="1137118" y="6201351"/>
            <a:ext cx="2968185" cy="461665"/>
          </a:xfrm>
          <a:prstGeom prst="rect">
            <a:avLst/>
          </a:prstGeom>
        </p:spPr>
        <p:txBody>
          <a:bodyPr wrap="none">
            <a:spAutoFit/>
          </a:bodyPr>
          <a:lstStyle/>
          <a:p>
            <a:r>
              <a:rPr lang="cs-CZ" sz="2400" dirty="0">
                <a:solidFill>
                  <a:schemeClr val="bg1"/>
                </a:solidFill>
              </a:rPr>
              <a:t>Open Access a e-knihy</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789"/>
            <a:ext cx="9144000" cy="5930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92297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délník 5"/>
          <p:cNvSpPr/>
          <p:nvPr/>
        </p:nvSpPr>
        <p:spPr>
          <a:xfrm>
            <a:off x="1137118" y="6201351"/>
            <a:ext cx="2968185" cy="461665"/>
          </a:xfrm>
          <a:prstGeom prst="rect">
            <a:avLst/>
          </a:prstGeom>
        </p:spPr>
        <p:txBody>
          <a:bodyPr wrap="none">
            <a:spAutoFit/>
          </a:bodyPr>
          <a:lstStyle/>
          <a:p>
            <a:r>
              <a:rPr lang="cs-CZ" sz="2400" dirty="0">
                <a:solidFill>
                  <a:schemeClr val="bg1"/>
                </a:solidFill>
              </a:rPr>
              <a:t>Open Access a e-knihy</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224" y="15909"/>
            <a:ext cx="8027894" cy="60177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76800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sz="quarter" idx="11"/>
          </p:nvPr>
        </p:nvSpPr>
        <p:spPr/>
        <p:txBody>
          <a:bodyPr/>
          <a:lstStyle/>
          <a:p>
            <a:endParaRPr lang="cs-CZ" sz="3600" b="1" dirty="0" smtClean="0">
              <a:solidFill>
                <a:srgbClr val="E97403"/>
              </a:solidFill>
            </a:endParaRPr>
          </a:p>
          <a:p>
            <a:r>
              <a:rPr lang="cs-CZ" sz="3600" b="1" dirty="0" smtClean="0">
                <a:solidFill>
                  <a:srgbClr val="E97403"/>
                </a:solidFill>
              </a:rPr>
              <a:t>OA e-knihy do katalogu? </a:t>
            </a:r>
            <a:endParaRPr lang="cs-CZ" sz="3600" b="1" dirty="0">
              <a:solidFill>
                <a:srgbClr val="E97403"/>
              </a:solidFill>
            </a:endParaRPr>
          </a:p>
          <a:p>
            <a:endParaRPr lang="cs-CZ" sz="3600" b="1" dirty="0" smtClean="0">
              <a:solidFill>
                <a:srgbClr val="E97403"/>
              </a:solidFill>
            </a:endParaRPr>
          </a:p>
          <a:p>
            <a:r>
              <a:rPr lang="cs-CZ" sz="3600" b="1" dirty="0" smtClean="0">
                <a:solidFill>
                  <a:srgbClr val="E97403"/>
                </a:solidFill>
              </a:rPr>
              <a:t>OA e-knihy do nadstavbových nástrojů EIZ</a:t>
            </a:r>
          </a:p>
          <a:p>
            <a:endParaRPr lang="cs-CZ" sz="3600" b="1" dirty="0" smtClean="0">
              <a:solidFill>
                <a:srgbClr val="E97403"/>
              </a:solidFill>
            </a:endParaRPr>
          </a:p>
          <a:p>
            <a:pPr marL="0" lvl="1" indent="0">
              <a:buNone/>
            </a:pPr>
            <a:r>
              <a:rPr lang="cs-CZ" sz="3600" b="1" dirty="0">
                <a:solidFill>
                  <a:srgbClr val="E97403"/>
                </a:solidFill>
              </a:rPr>
              <a:t>E-knihy </a:t>
            </a:r>
            <a:r>
              <a:rPr lang="cs-CZ" sz="3600" b="1" dirty="0" smtClean="0">
                <a:solidFill>
                  <a:srgbClr val="E97403"/>
                </a:solidFill>
              </a:rPr>
              <a:t>pro knihovny</a:t>
            </a:r>
            <a:r>
              <a:rPr lang="cs-CZ" sz="2900" dirty="0">
                <a:solidFill>
                  <a:schemeClr val="tx1">
                    <a:lumMod val="50000"/>
                    <a:lumOff val="50000"/>
                  </a:schemeClr>
                </a:solidFill>
              </a:rPr>
              <a:t> - rozcestník </a:t>
            </a:r>
            <a:r>
              <a:rPr lang="cs-CZ" sz="2900" dirty="0" smtClean="0">
                <a:solidFill>
                  <a:schemeClr val="tx1">
                    <a:lumMod val="50000"/>
                    <a:lumOff val="50000"/>
                  </a:schemeClr>
                </a:solidFill>
              </a:rPr>
              <a:t>pro akvizici e-knih vč. OA </a:t>
            </a:r>
            <a:r>
              <a:rPr lang="cs-CZ" sz="2900" dirty="0" smtClean="0">
                <a:hlinkClick r:id="rId2"/>
              </a:rPr>
              <a:t>https</a:t>
            </a:r>
            <a:r>
              <a:rPr lang="cs-CZ" sz="2900" dirty="0">
                <a:hlinkClick r:id="rId2"/>
              </a:rPr>
              <a:t>://</a:t>
            </a:r>
            <a:r>
              <a:rPr lang="cs-CZ" sz="2900" dirty="0" smtClean="0">
                <a:hlinkClick r:id="rId2"/>
              </a:rPr>
              <a:t>sites.google.com/site/eknihyproknihovny</a:t>
            </a:r>
            <a:r>
              <a:rPr lang="cs-CZ" sz="2900" dirty="0" smtClean="0">
                <a:solidFill>
                  <a:srgbClr val="E97403"/>
                </a:solidFill>
              </a:rPr>
              <a:t> </a:t>
            </a:r>
            <a:endParaRPr lang="cs-CZ" sz="2900" dirty="0">
              <a:solidFill>
                <a:srgbClr val="E97403"/>
              </a:solidFill>
            </a:endParaRPr>
          </a:p>
        </p:txBody>
      </p:sp>
      <p:sp>
        <p:nvSpPr>
          <p:cNvPr id="3" name="Nadpis 2"/>
          <p:cNvSpPr>
            <a:spLocks noGrp="1"/>
          </p:cNvSpPr>
          <p:nvPr>
            <p:ph type="title"/>
          </p:nvPr>
        </p:nvSpPr>
        <p:spPr/>
        <p:txBody>
          <a:bodyPr/>
          <a:lstStyle/>
          <a:p>
            <a:r>
              <a:rPr lang="cs-CZ" dirty="0" smtClean="0"/>
              <a:t>Akvizice e-knih</a:t>
            </a:r>
            <a:endParaRPr lang="cs-CZ" dirty="0"/>
          </a:p>
        </p:txBody>
      </p:sp>
      <p:sp>
        <p:nvSpPr>
          <p:cNvPr id="5" name="Obdélník 4"/>
          <p:cNvSpPr/>
          <p:nvPr/>
        </p:nvSpPr>
        <p:spPr>
          <a:xfrm>
            <a:off x="1137118" y="6201351"/>
            <a:ext cx="2968185" cy="461665"/>
          </a:xfrm>
          <a:prstGeom prst="rect">
            <a:avLst/>
          </a:prstGeom>
        </p:spPr>
        <p:txBody>
          <a:bodyPr wrap="none">
            <a:spAutoFit/>
          </a:bodyPr>
          <a:lstStyle/>
          <a:p>
            <a:r>
              <a:rPr lang="cs-CZ" sz="2400" dirty="0">
                <a:solidFill>
                  <a:schemeClr val="bg1"/>
                </a:solidFill>
              </a:rPr>
              <a:t>Open Access a e-knihy</a:t>
            </a:r>
          </a:p>
        </p:txBody>
      </p:sp>
    </p:spTree>
    <p:extLst>
      <p:ext uri="{BB962C8B-B14F-4D97-AF65-F5344CB8AC3E}">
        <p14:creationId xmlns:p14="http://schemas.microsoft.com/office/powerpoint/2010/main" val="1984401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délník 5"/>
          <p:cNvSpPr/>
          <p:nvPr/>
        </p:nvSpPr>
        <p:spPr>
          <a:xfrm>
            <a:off x="1137118" y="6201351"/>
            <a:ext cx="2968185" cy="461665"/>
          </a:xfrm>
          <a:prstGeom prst="rect">
            <a:avLst/>
          </a:prstGeom>
        </p:spPr>
        <p:txBody>
          <a:bodyPr wrap="none">
            <a:spAutoFit/>
          </a:bodyPr>
          <a:lstStyle/>
          <a:p>
            <a:r>
              <a:rPr lang="cs-CZ" sz="2400" dirty="0">
                <a:solidFill>
                  <a:schemeClr val="bg1"/>
                </a:solidFill>
              </a:rPr>
              <a:t>Open Access a e-knihy</a:t>
            </a:r>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r="6770"/>
          <a:stretch/>
        </p:blipFill>
        <p:spPr bwMode="auto">
          <a:xfrm>
            <a:off x="5619" y="0"/>
            <a:ext cx="9151293" cy="61828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Obdélník 1"/>
          <p:cNvSpPr/>
          <p:nvPr/>
        </p:nvSpPr>
        <p:spPr>
          <a:xfrm>
            <a:off x="5593977" y="792939"/>
            <a:ext cx="3455894" cy="830997"/>
          </a:xfrm>
          <a:prstGeom prst="rect">
            <a:avLst/>
          </a:prstGeom>
        </p:spPr>
        <p:txBody>
          <a:bodyPr wrap="square">
            <a:spAutoFit/>
          </a:bodyPr>
          <a:lstStyle/>
          <a:p>
            <a:pPr marL="0" lvl="1" indent="0">
              <a:buNone/>
            </a:pPr>
            <a:r>
              <a:rPr lang="cs-CZ" sz="2400" b="1" dirty="0">
                <a:hlinkClick r:id="rId3"/>
              </a:rPr>
              <a:t>https://sites.google.com/site/eknihyproknihovny</a:t>
            </a:r>
            <a:r>
              <a:rPr lang="cs-CZ" sz="2400" b="1" dirty="0"/>
              <a:t> </a:t>
            </a:r>
          </a:p>
        </p:txBody>
      </p:sp>
    </p:spTree>
    <p:extLst>
      <p:ext uri="{BB962C8B-B14F-4D97-AF65-F5344CB8AC3E}">
        <p14:creationId xmlns:p14="http://schemas.microsoft.com/office/powerpoint/2010/main" val="24438388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414" y="637725"/>
            <a:ext cx="6177915" cy="45959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ástupný symbol pro obsah 1"/>
          <p:cNvSpPr>
            <a:spLocks noGrp="1"/>
          </p:cNvSpPr>
          <p:nvPr>
            <p:ph sz="quarter" idx="11"/>
          </p:nvPr>
        </p:nvSpPr>
        <p:spPr/>
        <p:txBody>
          <a:bodyPr/>
          <a:lstStyle/>
          <a:p>
            <a:pPr algn="r"/>
            <a:r>
              <a:rPr lang="cs-CZ" sz="2400" dirty="0" smtClean="0">
                <a:hlinkClick r:id="rId3"/>
              </a:rPr>
              <a:t>http</a:t>
            </a:r>
            <a:r>
              <a:rPr lang="cs-CZ" sz="2400" dirty="0">
                <a:hlinkClick r:id="rId3"/>
              </a:rPr>
              <a:t>://</a:t>
            </a:r>
            <a:r>
              <a:rPr lang="cs-CZ" sz="2400" dirty="0" smtClean="0">
                <a:hlinkClick r:id="rId3"/>
              </a:rPr>
              <a:t>www.oapen.org</a:t>
            </a:r>
            <a:endParaRPr lang="cs-CZ" sz="2400" dirty="0" smtClean="0">
              <a:hlinkClick r:id=""/>
            </a:endParaRPr>
          </a:p>
          <a:p>
            <a:pPr algn="r"/>
            <a:r>
              <a:rPr lang="cs-CZ" sz="2400" dirty="0" smtClean="0">
                <a:hlinkClick r:id=""/>
              </a:rPr>
              <a:t>http</a:t>
            </a:r>
            <a:r>
              <a:rPr lang="cs-CZ" sz="2400" dirty="0">
                <a:hlinkClick r:id="rId4"/>
              </a:rPr>
              <a:t>://</a:t>
            </a:r>
            <a:r>
              <a:rPr lang="cs-CZ" sz="2400" dirty="0" smtClean="0">
                <a:hlinkClick r:id="rId4"/>
              </a:rPr>
              <a:t>doabooks.org</a:t>
            </a:r>
            <a:endParaRPr lang="cs-CZ" sz="2400" dirty="0"/>
          </a:p>
        </p:txBody>
      </p:sp>
      <p:sp>
        <p:nvSpPr>
          <p:cNvPr id="3" name="Nadpis 2"/>
          <p:cNvSpPr>
            <a:spLocks noGrp="1"/>
          </p:cNvSpPr>
          <p:nvPr>
            <p:ph type="title"/>
          </p:nvPr>
        </p:nvSpPr>
        <p:spPr/>
        <p:txBody>
          <a:bodyPr/>
          <a:lstStyle/>
          <a:p>
            <a:r>
              <a:rPr lang="cs-CZ" dirty="0" smtClean="0"/>
              <a:t>Otevřené databáze e-knih OAPEN a DOAB</a:t>
            </a:r>
            <a:endParaRPr lang="cs-CZ" dirty="0"/>
          </a:p>
        </p:txBody>
      </p:sp>
      <p:sp>
        <p:nvSpPr>
          <p:cNvPr id="6" name="Obdélník 5"/>
          <p:cNvSpPr/>
          <p:nvPr/>
        </p:nvSpPr>
        <p:spPr>
          <a:xfrm>
            <a:off x="1137118" y="6201351"/>
            <a:ext cx="2968185" cy="461665"/>
          </a:xfrm>
          <a:prstGeom prst="rect">
            <a:avLst/>
          </a:prstGeom>
        </p:spPr>
        <p:txBody>
          <a:bodyPr wrap="none">
            <a:spAutoFit/>
          </a:bodyPr>
          <a:lstStyle/>
          <a:p>
            <a:r>
              <a:rPr lang="cs-CZ" sz="2400" dirty="0">
                <a:solidFill>
                  <a:schemeClr val="bg1"/>
                </a:solidFill>
              </a:rPr>
              <a:t>Open Access a e-knihy</a:t>
            </a:r>
          </a:p>
        </p:txBody>
      </p:sp>
      <p:sp>
        <p:nvSpPr>
          <p:cNvPr id="4" name="Obdélník 3"/>
          <p:cNvSpPr/>
          <p:nvPr/>
        </p:nvSpPr>
        <p:spPr>
          <a:xfrm>
            <a:off x="457200" y="5263227"/>
            <a:ext cx="6414247" cy="984885"/>
          </a:xfrm>
          <a:prstGeom prst="rect">
            <a:avLst/>
          </a:prstGeom>
        </p:spPr>
        <p:txBody>
          <a:bodyPr wrap="square">
            <a:spAutoFit/>
          </a:bodyPr>
          <a:lstStyle/>
          <a:p>
            <a:r>
              <a:rPr lang="cs-CZ" sz="2000" dirty="0" smtClean="0">
                <a:solidFill>
                  <a:schemeClr val="tx1">
                    <a:lumMod val="50000"/>
                    <a:lumOff val="50000"/>
                  </a:schemeClr>
                </a:solidFill>
              </a:rPr>
              <a:t>Zdroj: </a:t>
            </a:r>
            <a:r>
              <a:rPr lang="en-US" sz="2000" dirty="0" smtClean="0">
                <a:solidFill>
                  <a:schemeClr val="tx1">
                    <a:lumMod val="50000"/>
                    <a:lumOff val="50000"/>
                  </a:schemeClr>
                </a:solidFill>
              </a:rPr>
              <a:t>Launch </a:t>
            </a:r>
            <a:r>
              <a:rPr lang="en-US" sz="2000" dirty="0">
                <a:solidFill>
                  <a:schemeClr val="tx1">
                    <a:lumMod val="50000"/>
                    <a:lumOff val="50000"/>
                  </a:schemeClr>
                </a:solidFill>
              </a:rPr>
              <a:t>of the Directory of Open Access Books (DOAB) at the #</a:t>
            </a:r>
            <a:r>
              <a:rPr lang="en-US" sz="2000" dirty="0" err="1">
                <a:solidFill>
                  <a:schemeClr val="tx1">
                    <a:lumMod val="50000"/>
                    <a:lumOff val="50000"/>
                  </a:schemeClr>
                </a:solidFill>
              </a:rPr>
              <a:t>OAbooks</a:t>
            </a:r>
            <a:r>
              <a:rPr lang="en-US" sz="2000" dirty="0">
                <a:solidFill>
                  <a:schemeClr val="tx1">
                    <a:lumMod val="50000"/>
                    <a:lumOff val="50000"/>
                  </a:schemeClr>
                </a:solidFill>
              </a:rPr>
              <a:t> </a:t>
            </a:r>
            <a:r>
              <a:rPr lang="en-US" sz="2000" dirty="0" smtClean="0">
                <a:solidFill>
                  <a:schemeClr val="tx1">
                    <a:lumMod val="50000"/>
                    <a:lumOff val="50000"/>
                  </a:schemeClr>
                </a:solidFill>
              </a:rPr>
              <a:t>conference</a:t>
            </a:r>
            <a:r>
              <a:rPr lang="cs-CZ" sz="2000" dirty="0">
                <a:solidFill>
                  <a:schemeClr val="tx1">
                    <a:lumMod val="50000"/>
                    <a:lumOff val="50000"/>
                  </a:schemeClr>
                </a:solidFill>
              </a:rPr>
              <a:t> </a:t>
            </a:r>
            <a:r>
              <a:rPr lang="cs-CZ" sz="2000" dirty="0">
                <a:solidFill>
                  <a:schemeClr val="tx1">
                    <a:lumMod val="50000"/>
                    <a:lumOff val="50000"/>
                  </a:schemeClr>
                </a:solidFill>
                <a:hlinkClick r:id="rId5"/>
              </a:rPr>
              <a:t>http://</a:t>
            </a:r>
            <a:r>
              <a:rPr lang="cs-CZ" sz="2000" dirty="0" smtClean="0">
                <a:solidFill>
                  <a:schemeClr val="tx1">
                    <a:lumMod val="50000"/>
                    <a:lumOff val="50000"/>
                  </a:schemeClr>
                </a:solidFill>
                <a:hlinkClick r:id="rId5"/>
              </a:rPr>
              <a:t>youtu.be/YfvF0HAC_ck</a:t>
            </a:r>
            <a:r>
              <a:rPr lang="cs-CZ" sz="2000" dirty="0" smtClean="0">
                <a:solidFill>
                  <a:schemeClr val="tx1">
                    <a:lumMod val="50000"/>
                    <a:lumOff val="50000"/>
                  </a:schemeClr>
                </a:solidFill>
              </a:rPr>
              <a:t> </a:t>
            </a:r>
          </a:p>
          <a:p>
            <a:endParaRPr lang="en-US" dirty="0"/>
          </a:p>
        </p:txBody>
      </p:sp>
    </p:spTree>
    <p:extLst>
      <p:ext uri="{BB962C8B-B14F-4D97-AF65-F5344CB8AC3E}">
        <p14:creationId xmlns:p14="http://schemas.microsoft.com/office/powerpoint/2010/main" val="19657601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16"/>
          <p:cNvSpPr>
            <a:spLocks noGrp="1"/>
          </p:cNvSpPr>
          <p:nvPr>
            <p:ph sz="quarter" idx="11"/>
          </p:nvPr>
        </p:nvSpPr>
        <p:spPr>
          <a:xfrm>
            <a:off x="374449" y="5431337"/>
            <a:ext cx="6700385" cy="528637"/>
          </a:xfrm>
        </p:spPr>
        <p:txBody>
          <a:bodyPr/>
          <a:lstStyle/>
          <a:p>
            <a:r>
              <a:rPr lang="cs-CZ" dirty="0" smtClean="0"/>
              <a:t>www.knihovna.ff.cuni.cz</a:t>
            </a:r>
            <a:endParaRPr lang="cs-CZ" dirty="0"/>
          </a:p>
        </p:txBody>
      </p:sp>
      <p:sp>
        <p:nvSpPr>
          <p:cNvPr id="5" name="Content Placeholder 15"/>
          <p:cNvSpPr txBox="1">
            <a:spLocks/>
          </p:cNvSpPr>
          <p:nvPr/>
        </p:nvSpPr>
        <p:spPr>
          <a:xfrm>
            <a:off x="374449" y="4152009"/>
            <a:ext cx="6757987" cy="528637"/>
          </a:xfrm>
          <a:prstGeom prst="rect">
            <a:avLst/>
          </a:prstGeom>
        </p:spPr>
        <p:txBody>
          <a:bodyPr vert="horz"/>
          <a:lstStyle>
            <a:lvl1pPr marL="0" indent="0" algn="l" defTabSz="457200" rtl="0" eaLnBrk="1" latinLnBrk="0" hangingPunct="1">
              <a:spcBef>
                <a:spcPct val="20000"/>
              </a:spcBef>
              <a:buFont typeface="Arial"/>
              <a:buNone/>
              <a:defRPr sz="3200" kern="1200">
                <a:solidFill>
                  <a:srgbClr val="FFFFFF"/>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s-CZ" dirty="0" smtClean="0"/>
              <a:t>Radka </a:t>
            </a:r>
            <a:r>
              <a:rPr lang="cs-CZ" dirty="0"/>
              <a:t>Syrová </a:t>
            </a:r>
            <a:endParaRPr lang="cs-CZ" dirty="0" smtClean="0"/>
          </a:p>
          <a:p>
            <a:r>
              <a:rPr lang="cs-CZ" sz="2800" dirty="0" smtClean="0"/>
              <a:t>radka.syrova@ff.cuni.cz</a:t>
            </a:r>
            <a:endParaRPr lang="cs-CZ" sz="2800" dirty="0"/>
          </a:p>
          <a:p>
            <a:endParaRPr lang="cs-CZ" dirty="0"/>
          </a:p>
        </p:txBody>
      </p:sp>
      <p:sp>
        <p:nvSpPr>
          <p:cNvPr id="7" name="Content Placeholder 16"/>
          <p:cNvSpPr txBox="1">
            <a:spLocks/>
          </p:cNvSpPr>
          <p:nvPr/>
        </p:nvSpPr>
        <p:spPr>
          <a:xfrm>
            <a:off x="374449" y="6238080"/>
            <a:ext cx="8567845" cy="528637"/>
          </a:xfrm>
          <a:prstGeom prst="rect">
            <a:avLst/>
          </a:prstGeom>
        </p:spPr>
        <p:txBody>
          <a:bodyPr vert="horz"/>
          <a:lstStyle>
            <a:lvl1pPr marL="0" indent="0" algn="l" defTabSz="457200" rtl="0" eaLnBrk="1" latinLnBrk="0" hangingPunct="1">
              <a:spcBef>
                <a:spcPct val="20000"/>
              </a:spcBef>
              <a:buFont typeface="Arial"/>
              <a:buNone/>
              <a:defRPr sz="3200" kern="1200">
                <a:solidFill>
                  <a:srgbClr val="FFFFFF"/>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s-CZ" sz="2000" dirty="0"/>
              <a:t>Seminář E-knihy 3	</a:t>
            </a:r>
            <a:r>
              <a:rPr lang="cs-CZ" sz="2000" b="1" dirty="0" smtClean="0"/>
              <a:t>			</a:t>
            </a:r>
            <a:r>
              <a:rPr lang="cs-CZ" sz="2000" dirty="0" smtClean="0"/>
              <a:t>						3. 12. </a:t>
            </a:r>
            <a:r>
              <a:rPr lang="cs-CZ" sz="2000" dirty="0"/>
              <a:t>2013 </a:t>
            </a:r>
            <a:r>
              <a:rPr lang="cs-CZ" sz="2000" dirty="0" smtClean="0"/>
              <a:t>v NTK</a:t>
            </a:r>
            <a:endParaRPr lang="cs-CZ" sz="2000" dirty="0"/>
          </a:p>
        </p:txBody>
      </p:sp>
      <p:sp>
        <p:nvSpPr>
          <p:cNvPr id="2" name="Obdélník 1"/>
          <p:cNvSpPr/>
          <p:nvPr/>
        </p:nvSpPr>
        <p:spPr>
          <a:xfrm>
            <a:off x="374449" y="2935051"/>
            <a:ext cx="4428392" cy="1015663"/>
          </a:xfrm>
          <a:prstGeom prst="rect">
            <a:avLst/>
          </a:prstGeom>
        </p:spPr>
        <p:txBody>
          <a:bodyPr wrap="none">
            <a:spAutoFit/>
          </a:bodyPr>
          <a:lstStyle/>
          <a:p>
            <a:r>
              <a:rPr lang="cs-CZ" sz="3200" dirty="0">
                <a:solidFill>
                  <a:srgbClr val="FFFFFF"/>
                </a:solidFill>
              </a:rPr>
              <a:t>Tereza</a:t>
            </a:r>
            <a:r>
              <a:rPr lang="cs-CZ" b="1" dirty="0"/>
              <a:t> </a:t>
            </a:r>
            <a:r>
              <a:rPr lang="cs-CZ" sz="3200" dirty="0">
                <a:solidFill>
                  <a:srgbClr val="FFFFFF"/>
                </a:solidFill>
              </a:rPr>
              <a:t>Simandlová </a:t>
            </a:r>
            <a:endParaRPr lang="cs-CZ" sz="3200" dirty="0" smtClean="0">
              <a:solidFill>
                <a:srgbClr val="FFFFFF"/>
              </a:solidFill>
            </a:endParaRPr>
          </a:p>
          <a:p>
            <a:r>
              <a:rPr lang="cs-CZ" sz="2800" dirty="0" smtClean="0">
                <a:solidFill>
                  <a:srgbClr val="FFFFFF"/>
                </a:solidFill>
              </a:rPr>
              <a:t>tereza.simandlova@ff.cuni.cz</a:t>
            </a:r>
            <a:endParaRPr lang="cs-CZ" sz="2800" dirty="0">
              <a:solidFill>
                <a:srgbClr val="FFFFFF"/>
              </a:solidFill>
            </a:endParaRPr>
          </a:p>
        </p:txBody>
      </p:sp>
    </p:spTree>
    <p:extLst>
      <p:ext uri="{BB962C8B-B14F-4D97-AF65-F5344CB8AC3E}">
        <p14:creationId xmlns:p14="http://schemas.microsoft.com/office/powerpoint/2010/main" val="16302068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sz="quarter" idx="11"/>
          </p:nvPr>
        </p:nvSpPr>
        <p:spPr/>
        <p:txBody>
          <a:bodyPr rIns="288000"/>
          <a:lstStyle/>
          <a:p>
            <a:pPr marL="174625" algn="just"/>
            <a:endParaRPr lang="cs-CZ" sz="1000" dirty="0" smtClean="0"/>
          </a:p>
          <a:p>
            <a:pPr marL="174625" algn="just"/>
            <a:r>
              <a:rPr lang="cs-CZ" sz="1800" dirty="0" smtClean="0"/>
              <a:t>[</a:t>
            </a:r>
            <a:r>
              <a:rPr lang="cs-CZ" sz="1800" dirty="0"/>
              <a:t>04] Allan, </a:t>
            </a:r>
            <a:r>
              <a:rPr lang="cs-CZ" sz="1800" dirty="0" err="1"/>
              <a:t>Dixie</a:t>
            </a:r>
            <a:r>
              <a:rPr lang="cs-CZ" sz="1800" dirty="0"/>
              <a:t>. </a:t>
            </a:r>
            <a:r>
              <a:rPr lang="cs-CZ" sz="1800" i="1" dirty="0" err="1"/>
              <a:t>Stack</a:t>
            </a:r>
            <a:r>
              <a:rPr lang="cs-CZ" sz="1800" i="1" dirty="0"/>
              <a:t> </a:t>
            </a:r>
            <a:r>
              <a:rPr lang="cs-CZ" sz="1800" i="1" dirty="0" err="1"/>
              <a:t>of</a:t>
            </a:r>
            <a:r>
              <a:rPr lang="cs-CZ" sz="1800" i="1" dirty="0"/>
              <a:t> </a:t>
            </a:r>
            <a:r>
              <a:rPr lang="cs-CZ" sz="1800" i="1" dirty="0" err="1"/>
              <a:t>Books</a:t>
            </a:r>
            <a:r>
              <a:rPr lang="cs-CZ" sz="1800" i="1" dirty="0"/>
              <a:t> #3</a:t>
            </a:r>
            <a:r>
              <a:rPr lang="cs-CZ" sz="1800" dirty="0"/>
              <a:t> [online]. [cit. 2013-11-26]. Dostupný z WWW: &lt;</a:t>
            </a:r>
            <a:r>
              <a:rPr lang="cs-CZ" sz="1800" u="sng" dirty="0">
                <a:hlinkClick r:id="rId2"/>
              </a:rPr>
              <a:t>http://webclipart.about.com/od/</a:t>
            </a:r>
            <a:r>
              <a:rPr lang="cs-CZ" sz="1800" u="sng" dirty="0" err="1">
                <a:hlinkClick r:id="rId2"/>
              </a:rPr>
              <a:t>bookorig</a:t>
            </a:r>
            <a:r>
              <a:rPr lang="cs-CZ" sz="1800" u="sng" dirty="0">
                <a:hlinkClick r:id="rId2"/>
              </a:rPr>
              <a:t>/</a:t>
            </a:r>
            <a:r>
              <a:rPr lang="cs-CZ" sz="1800" u="sng" dirty="0" err="1">
                <a:hlinkClick r:id="rId2"/>
              </a:rPr>
              <a:t>ss</a:t>
            </a:r>
            <a:r>
              <a:rPr lang="cs-CZ" sz="1800" u="sng" dirty="0">
                <a:hlinkClick r:id="rId2"/>
              </a:rPr>
              <a:t>/Stack-Of-Books-3.htm</a:t>
            </a:r>
            <a:r>
              <a:rPr lang="cs-CZ" sz="1800" dirty="0"/>
              <a:t>&gt;. </a:t>
            </a:r>
          </a:p>
          <a:p>
            <a:pPr marL="174625" algn="just"/>
            <a:r>
              <a:rPr lang="cs-CZ" sz="1800" dirty="0"/>
              <a:t>[05, </a:t>
            </a:r>
            <a:r>
              <a:rPr lang="cs-CZ" sz="1800" dirty="0" smtClean="0"/>
              <a:t>15] </a:t>
            </a:r>
            <a:r>
              <a:rPr lang="cs-CZ" sz="1800" i="1" dirty="0" err="1"/>
              <a:t>Jisc</a:t>
            </a:r>
            <a:r>
              <a:rPr lang="cs-CZ" sz="1800" i="1" dirty="0"/>
              <a:t> </a:t>
            </a:r>
            <a:r>
              <a:rPr lang="cs-CZ" sz="1800" dirty="0"/>
              <a:t>[online] Bristol: JISC, 15 July 2013 [cit. 2013-11-26] Blog. </a:t>
            </a:r>
            <a:r>
              <a:rPr lang="cs-CZ" sz="1800" dirty="0" err="1"/>
              <a:t>Is</a:t>
            </a:r>
            <a:r>
              <a:rPr lang="cs-CZ" sz="1800" dirty="0"/>
              <a:t> open </a:t>
            </a:r>
            <a:r>
              <a:rPr lang="cs-CZ" sz="1800" dirty="0" err="1"/>
              <a:t>access</a:t>
            </a:r>
            <a:r>
              <a:rPr lang="cs-CZ" sz="1800" dirty="0"/>
              <a:t> </a:t>
            </a:r>
            <a:r>
              <a:rPr lang="cs-CZ" sz="1800" dirty="0" err="1"/>
              <a:t>the</a:t>
            </a:r>
            <a:r>
              <a:rPr lang="cs-CZ" sz="1800" dirty="0"/>
              <a:t> </a:t>
            </a:r>
            <a:r>
              <a:rPr lang="cs-CZ" sz="1800" dirty="0" err="1"/>
              <a:t>future</a:t>
            </a:r>
            <a:r>
              <a:rPr lang="cs-CZ" sz="1800" dirty="0"/>
              <a:t> </a:t>
            </a:r>
            <a:r>
              <a:rPr lang="cs-CZ" sz="1800" dirty="0" err="1"/>
              <a:t>for</a:t>
            </a:r>
            <a:r>
              <a:rPr lang="cs-CZ" sz="1800" dirty="0"/>
              <a:t> </a:t>
            </a:r>
            <a:r>
              <a:rPr lang="cs-CZ" sz="1800" dirty="0" err="1"/>
              <a:t>monographs</a:t>
            </a:r>
            <a:r>
              <a:rPr lang="cs-CZ" sz="1800" dirty="0"/>
              <a:t>?. Dostupný z WWW: &lt;</a:t>
            </a:r>
            <a:r>
              <a:rPr lang="cs-CZ" sz="1800" u="sng" dirty="0">
                <a:hlinkClick r:id="rId3"/>
              </a:rPr>
              <a:t>http://www.jisc.ac.uk/blog/is-open-access-the-future-for-monographs-15-jul-2013</a:t>
            </a:r>
            <a:r>
              <a:rPr lang="cs-CZ" sz="1800" dirty="0"/>
              <a:t>&gt;. </a:t>
            </a:r>
          </a:p>
          <a:p>
            <a:pPr marL="174625" algn="just"/>
            <a:r>
              <a:rPr lang="cs-CZ" sz="1800" dirty="0"/>
              <a:t>[06] Hellman, E. S. Open Access E-</a:t>
            </a:r>
            <a:r>
              <a:rPr lang="cs-CZ" sz="1800" dirty="0" err="1"/>
              <a:t>Books</a:t>
            </a:r>
            <a:r>
              <a:rPr lang="cs-CZ" sz="1800" dirty="0"/>
              <a:t>. In Polanka, </a:t>
            </a:r>
            <a:r>
              <a:rPr lang="cs-CZ" sz="1800" dirty="0" err="1"/>
              <a:t>Sue</a:t>
            </a:r>
            <a:r>
              <a:rPr lang="cs-CZ" sz="1800" dirty="0"/>
              <a:t> (</a:t>
            </a:r>
            <a:r>
              <a:rPr lang="cs-CZ" sz="1800" dirty="0" err="1"/>
              <a:t>ed</a:t>
            </a:r>
            <a:r>
              <a:rPr lang="cs-CZ" sz="1800" dirty="0"/>
              <a:t>.). </a:t>
            </a:r>
            <a:r>
              <a:rPr lang="cs-CZ" sz="1800" i="1" dirty="0" err="1"/>
              <a:t>The</a:t>
            </a:r>
            <a:r>
              <a:rPr lang="cs-CZ" sz="1800" i="1" dirty="0"/>
              <a:t> No </a:t>
            </a:r>
            <a:r>
              <a:rPr lang="cs-CZ" sz="1800" i="1" dirty="0" err="1"/>
              <a:t>Shelf</a:t>
            </a:r>
            <a:r>
              <a:rPr lang="cs-CZ" sz="1800" i="1" dirty="0"/>
              <a:t> </a:t>
            </a:r>
            <a:r>
              <a:rPr lang="cs-CZ" sz="1800" i="1" dirty="0" err="1"/>
              <a:t>Required</a:t>
            </a:r>
            <a:r>
              <a:rPr lang="cs-CZ" sz="1800" i="1" dirty="0"/>
              <a:t> </a:t>
            </a:r>
            <a:r>
              <a:rPr lang="cs-CZ" sz="1800" i="1" dirty="0" err="1"/>
              <a:t>Guide</a:t>
            </a:r>
            <a:r>
              <a:rPr lang="cs-CZ" sz="1800" i="1" dirty="0"/>
              <a:t> to E-</a:t>
            </a:r>
            <a:r>
              <a:rPr lang="cs-CZ" sz="1800" i="1" dirty="0" err="1"/>
              <a:t>book</a:t>
            </a:r>
            <a:r>
              <a:rPr lang="cs-CZ" sz="1800" i="1" dirty="0"/>
              <a:t> </a:t>
            </a:r>
            <a:r>
              <a:rPr lang="cs-CZ" sz="1800" i="1" dirty="0" err="1"/>
              <a:t>Purchasing</a:t>
            </a:r>
            <a:r>
              <a:rPr lang="cs-CZ" sz="1800" dirty="0"/>
              <a:t>. Chicago : </a:t>
            </a:r>
            <a:r>
              <a:rPr lang="cs-CZ" sz="1800" dirty="0" err="1"/>
              <a:t>American</a:t>
            </a:r>
            <a:r>
              <a:rPr lang="cs-CZ" sz="1800" dirty="0"/>
              <a:t> </a:t>
            </a:r>
            <a:r>
              <a:rPr lang="cs-CZ" sz="1800" dirty="0" err="1"/>
              <a:t>Library</a:t>
            </a:r>
            <a:r>
              <a:rPr lang="cs-CZ" sz="1800" dirty="0"/>
              <a:t> </a:t>
            </a:r>
            <a:r>
              <a:rPr lang="cs-CZ" sz="1800" dirty="0" err="1"/>
              <a:t>Association</a:t>
            </a:r>
            <a:r>
              <a:rPr lang="cs-CZ" sz="1800" dirty="0"/>
              <a:t>, 2011, s. 18-27. ISBN </a:t>
            </a:r>
            <a:r>
              <a:rPr lang="cs-CZ" sz="1800" dirty="0" smtClean="0"/>
              <a:t>978-0-8389-5836-0.</a:t>
            </a:r>
            <a:endParaRPr lang="cs-CZ" sz="1800" dirty="0"/>
          </a:p>
          <a:p>
            <a:pPr marL="174625" algn="just"/>
            <a:r>
              <a:rPr lang="cs-CZ" sz="1800" dirty="0"/>
              <a:t>[08] </a:t>
            </a:r>
            <a:r>
              <a:rPr lang="cs-CZ" sz="1800" dirty="0" err="1"/>
              <a:t>Pinter</a:t>
            </a:r>
            <a:r>
              <a:rPr lang="cs-CZ" sz="1800" dirty="0"/>
              <a:t>, Frances. </a:t>
            </a:r>
            <a:r>
              <a:rPr lang="cs-CZ" sz="1800" i="1" dirty="0" err="1"/>
              <a:t>Knowledge</a:t>
            </a:r>
            <a:r>
              <a:rPr lang="cs-CZ" sz="1800" i="1" dirty="0"/>
              <a:t> </a:t>
            </a:r>
            <a:r>
              <a:rPr lang="cs-CZ" sz="1800" i="1" dirty="0" err="1"/>
              <a:t>Unlatched</a:t>
            </a:r>
            <a:r>
              <a:rPr lang="cs-CZ" sz="1800" dirty="0"/>
              <a:t> [online prezentace]. 2013 [cit. 2013-11-26]. Dostupný z WWW: &lt;http://www.slideshare.net/</a:t>
            </a:r>
            <a:r>
              <a:rPr lang="cs-CZ" sz="1800" dirty="0" err="1"/>
              <a:t>OAbooks</a:t>
            </a:r>
            <a:r>
              <a:rPr lang="cs-CZ" sz="1800" dirty="0"/>
              <a:t>/</a:t>
            </a:r>
            <a:r>
              <a:rPr lang="cs-CZ" sz="1800" dirty="0" err="1"/>
              <a:t>frances-pinter-jiscbl</a:t>
            </a:r>
            <a:r>
              <a:rPr lang="cs-CZ" sz="1800" dirty="0"/>
              <a:t>&gt;.</a:t>
            </a:r>
          </a:p>
          <a:p>
            <a:pPr marL="174625" algn="just"/>
            <a:r>
              <a:rPr lang="cs-CZ" sz="1800" dirty="0" smtClean="0"/>
              <a:t>[09] </a:t>
            </a:r>
            <a:r>
              <a:rPr lang="cs-CZ" sz="1800" dirty="0" err="1"/>
              <a:t>Printscreen</a:t>
            </a:r>
            <a:r>
              <a:rPr lang="cs-CZ" sz="1800" dirty="0"/>
              <a:t> z: </a:t>
            </a:r>
            <a:r>
              <a:rPr lang="cs-CZ" sz="1800" dirty="0" err="1"/>
              <a:t>Collins</a:t>
            </a:r>
            <a:r>
              <a:rPr lang="cs-CZ" sz="1800" dirty="0"/>
              <a:t>, Ellen. </a:t>
            </a:r>
            <a:r>
              <a:rPr lang="cs-CZ" sz="1800" i="1" dirty="0" err="1"/>
              <a:t>Mandates</a:t>
            </a:r>
            <a:r>
              <a:rPr lang="cs-CZ" sz="1800" i="1" dirty="0"/>
              <a:t>, </a:t>
            </a:r>
            <a:r>
              <a:rPr lang="cs-CZ" sz="1800" i="1" dirty="0" err="1"/>
              <a:t>funding</a:t>
            </a:r>
            <a:r>
              <a:rPr lang="cs-CZ" sz="1800" i="1" dirty="0"/>
              <a:t> and </a:t>
            </a:r>
            <a:r>
              <a:rPr lang="cs-CZ" sz="1800" i="1" dirty="0" err="1"/>
              <a:t>embargoes</a:t>
            </a:r>
            <a:r>
              <a:rPr lang="cs-CZ" sz="1800" i="1" dirty="0"/>
              <a:t>, </a:t>
            </a:r>
            <a:r>
              <a:rPr lang="cs-CZ" sz="1800" i="1" dirty="0" err="1"/>
              <a:t>what</a:t>
            </a:r>
            <a:r>
              <a:rPr lang="cs-CZ" sz="1800" i="1" dirty="0"/>
              <a:t> are </a:t>
            </a:r>
            <a:r>
              <a:rPr lang="cs-CZ" sz="1800" i="1" dirty="0" err="1"/>
              <a:t>the</a:t>
            </a:r>
            <a:r>
              <a:rPr lang="cs-CZ" sz="1800" i="1" dirty="0"/>
              <a:t> </a:t>
            </a:r>
            <a:r>
              <a:rPr lang="cs-CZ" sz="1800" i="1" dirty="0" err="1"/>
              <a:t>options</a:t>
            </a:r>
            <a:r>
              <a:rPr lang="cs-CZ" sz="1800" i="1" dirty="0"/>
              <a:t>?</a:t>
            </a:r>
            <a:r>
              <a:rPr lang="cs-CZ" sz="1800" dirty="0"/>
              <a:t> [online prezentace]. 2013, </a:t>
            </a:r>
            <a:r>
              <a:rPr lang="cs-CZ" sz="1800" dirty="0" err="1"/>
              <a:t>slide</a:t>
            </a:r>
            <a:r>
              <a:rPr lang="cs-CZ" sz="1800" dirty="0"/>
              <a:t> 10 [cit. 2013-11-26]. Dostupný pod CC BY 3.0 </a:t>
            </a:r>
            <a:r>
              <a:rPr lang="cs-CZ" sz="1800" dirty="0" err="1"/>
              <a:t>Unported</a:t>
            </a:r>
            <a:r>
              <a:rPr lang="cs-CZ" sz="1800" dirty="0"/>
              <a:t> Licence z WWW: &lt;</a:t>
            </a:r>
            <a:r>
              <a:rPr lang="cs-CZ" sz="1800" u="sng" dirty="0">
                <a:hlinkClick r:id="rId4"/>
              </a:rPr>
              <a:t>http://www.slideshare.net/</a:t>
            </a:r>
            <a:r>
              <a:rPr lang="cs-CZ" sz="1800" u="sng" dirty="0" err="1">
                <a:hlinkClick r:id="rId4"/>
              </a:rPr>
              <a:t>OAbooks</a:t>
            </a:r>
            <a:r>
              <a:rPr lang="cs-CZ" sz="1800" u="sng" dirty="0">
                <a:hlinkClick r:id="rId4"/>
              </a:rPr>
              <a:t>/</a:t>
            </a:r>
            <a:r>
              <a:rPr lang="cs-CZ" sz="1800" u="sng" dirty="0" err="1">
                <a:hlinkClick r:id="rId4"/>
              </a:rPr>
              <a:t>ellen-collins</a:t>
            </a:r>
            <a:r>
              <a:rPr lang="cs-CZ" sz="1800" dirty="0" smtClean="0"/>
              <a:t>&gt;.</a:t>
            </a:r>
          </a:p>
          <a:p>
            <a:pPr marL="174625" algn="just"/>
            <a:r>
              <a:rPr lang="cs-CZ" sz="1800" dirty="0" smtClean="0"/>
              <a:t>[10] </a:t>
            </a:r>
            <a:r>
              <a:rPr lang="cs-CZ" sz="1800" dirty="0" err="1" smtClean="0"/>
              <a:t>Printscreen</a:t>
            </a:r>
            <a:r>
              <a:rPr lang="cs-CZ" sz="1800" dirty="0" smtClean="0"/>
              <a:t> z </a:t>
            </a:r>
            <a:r>
              <a:rPr lang="cs-CZ" sz="1800" dirty="0" smtClean="0">
                <a:hlinkClick r:id="rId5"/>
              </a:rPr>
              <a:t>http://www.freemium.org</a:t>
            </a:r>
            <a:r>
              <a:rPr lang="cs-CZ" sz="1800" dirty="0" smtClean="0"/>
              <a:t> </a:t>
            </a:r>
          </a:p>
          <a:p>
            <a:pPr marL="174625" algn="just"/>
            <a:r>
              <a:rPr lang="cs-CZ" sz="1800" dirty="0" smtClean="0"/>
              <a:t>[11] </a:t>
            </a:r>
            <a:r>
              <a:rPr lang="cs-CZ" sz="1800" dirty="0" err="1" smtClean="0"/>
              <a:t>Printscreen</a:t>
            </a:r>
            <a:r>
              <a:rPr lang="cs-CZ" sz="1800" dirty="0" smtClean="0"/>
              <a:t> z </a:t>
            </a:r>
            <a:r>
              <a:rPr lang="cs-CZ" sz="1800" dirty="0" smtClean="0">
                <a:hlinkClick r:id="rId6"/>
              </a:rPr>
              <a:t>http://www.unglue.it</a:t>
            </a:r>
            <a:r>
              <a:rPr lang="cs-CZ" sz="1800" dirty="0" smtClean="0"/>
              <a:t> </a:t>
            </a:r>
          </a:p>
          <a:p>
            <a:pPr marL="174625" algn="just"/>
            <a:r>
              <a:rPr lang="cs-CZ" sz="1800" dirty="0" smtClean="0"/>
              <a:t>[12] </a:t>
            </a:r>
            <a:r>
              <a:rPr lang="cs-CZ" sz="1800" dirty="0" err="1" smtClean="0"/>
              <a:t>Printscreen</a:t>
            </a:r>
            <a:r>
              <a:rPr lang="cs-CZ" sz="1800" dirty="0" smtClean="0"/>
              <a:t> z </a:t>
            </a:r>
            <a:r>
              <a:rPr lang="cs-CZ" sz="1800" dirty="0" smtClean="0">
                <a:hlinkClick r:id="rId7"/>
              </a:rPr>
              <a:t>http</a:t>
            </a:r>
            <a:r>
              <a:rPr lang="cs-CZ" sz="1800" dirty="0">
                <a:hlinkClick r:id="rId7"/>
              </a:rPr>
              <a:t>://www.knowledgeunlatched.org</a:t>
            </a:r>
            <a:r>
              <a:rPr lang="cs-CZ" sz="1800" dirty="0" smtClean="0">
                <a:hlinkClick r:id="rId7"/>
              </a:rPr>
              <a:t>/</a:t>
            </a:r>
            <a:endParaRPr lang="cs-CZ" sz="1800" dirty="0" smtClean="0"/>
          </a:p>
          <a:p>
            <a:pPr marL="174625" algn="just"/>
            <a:endParaRPr lang="cs-CZ" sz="1800" dirty="0" smtClean="0"/>
          </a:p>
          <a:p>
            <a:pPr marL="174625" algn="just"/>
            <a:endParaRPr lang="cs-CZ" sz="1800" dirty="0"/>
          </a:p>
          <a:p>
            <a:pPr marL="174625" algn="just"/>
            <a:r>
              <a:rPr lang="cs-CZ" sz="1800" dirty="0"/>
              <a:t/>
            </a:r>
            <a:br>
              <a:rPr lang="cs-CZ" sz="1800" dirty="0"/>
            </a:br>
            <a:endParaRPr lang="cs-CZ" sz="1800" dirty="0"/>
          </a:p>
        </p:txBody>
      </p:sp>
      <p:sp>
        <p:nvSpPr>
          <p:cNvPr id="3" name="Nadpis 2"/>
          <p:cNvSpPr>
            <a:spLocks noGrp="1"/>
          </p:cNvSpPr>
          <p:nvPr>
            <p:ph type="title"/>
          </p:nvPr>
        </p:nvSpPr>
        <p:spPr/>
        <p:txBody>
          <a:bodyPr/>
          <a:lstStyle/>
          <a:p>
            <a:r>
              <a:rPr lang="cs-CZ" dirty="0" smtClean="0"/>
              <a:t>Použité zdroje</a:t>
            </a:r>
            <a:endParaRPr lang="cs-CZ" dirty="0"/>
          </a:p>
        </p:txBody>
      </p:sp>
    </p:spTree>
    <p:extLst>
      <p:ext uri="{BB962C8B-B14F-4D97-AF65-F5344CB8AC3E}">
        <p14:creationId xmlns:p14="http://schemas.microsoft.com/office/powerpoint/2010/main" val="13642358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sz="quarter" idx="11"/>
          </p:nvPr>
        </p:nvSpPr>
        <p:spPr/>
        <p:txBody>
          <a:bodyPr rIns="288000"/>
          <a:lstStyle/>
          <a:p>
            <a:pPr marL="174625" algn="just"/>
            <a:endParaRPr lang="cs-CZ" sz="1050" dirty="0" smtClean="0"/>
          </a:p>
          <a:p>
            <a:pPr marL="174625" algn="just"/>
            <a:r>
              <a:rPr lang="cs-CZ" sz="2000" dirty="0"/>
              <a:t>[</a:t>
            </a:r>
            <a:r>
              <a:rPr lang="cs-CZ" sz="2000" dirty="0" smtClean="0"/>
              <a:t>17] Foto: Jiří Stibor, FF UK</a:t>
            </a:r>
            <a:endParaRPr lang="cs-CZ" sz="2000" dirty="0"/>
          </a:p>
          <a:p>
            <a:pPr marL="174625" algn="just"/>
            <a:r>
              <a:rPr lang="cs-CZ" sz="2000" dirty="0"/>
              <a:t>[20] </a:t>
            </a:r>
            <a:r>
              <a:rPr lang="cs-CZ" sz="2000" dirty="0" err="1"/>
              <a:t>Printscreen</a:t>
            </a:r>
            <a:r>
              <a:rPr lang="cs-CZ" sz="2000" dirty="0"/>
              <a:t> z </a:t>
            </a:r>
            <a:r>
              <a:rPr lang="cs-CZ" sz="2000" dirty="0">
                <a:hlinkClick r:id="rId2"/>
              </a:rPr>
              <a:t>http://</a:t>
            </a:r>
            <a:r>
              <a:rPr lang="cs-CZ" sz="2000" dirty="0" smtClean="0">
                <a:hlinkClick r:id="rId2"/>
              </a:rPr>
              <a:t>ckis.cuni.cz</a:t>
            </a:r>
            <a:r>
              <a:rPr lang="cs-CZ" sz="2000" dirty="0" smtClean="0"/>
              <a:t> </a:t>
            </a:r>
            <a:endParaRPr lang="cs-CZ" sz="2000" dirty="0"/>
          </a:p>
          <a:p>
            <a:pPr marL="174625" algn="just"/>
            <a:r>
              <a:rPr lang="cs-CZ" sz="2000" dirty="0"/>
              <a:t>[21] </a:t>
            </a:r>
            <a:r>
              <a:rPr lang="cs-CZ" sz="2000" dirty="0" err="1"/>
              <a:t>Printscreen</a:t>
            </a:r>
            <a:r>
              <a:rPr lang="cs-CZ" sz="2000" dirty="0"/>
              <a:t> z </a:t>
            </a:r>
            <a:r>
              <a:rPr lang="cs-CZ" sz="2000" dirty="0">
                <a:hlinkClick r:id="rId2"/>
              </a:rPr>
              <a:t>http://</a:t>
            </a:r>
            <a:r>
              <a:rPr lang="cs-CZ" sz="2000" dirty="0" smtClean="0">
                <a:hlinkClick r:id="rId2"/>
              </a:rPr>
              <a:t>ckis.cuni.cz</a:t>
            </a:r>
            <a:r>
              <a:rPr lang="cs-CZ" sz="2000" dirty="0" smtClean="0"/>
              <a:t> </a:t>
            </a:r>
            <a:endParaRPr lang="cs-CZ" sz="2000" dirty="0"/>
          </a:p>
          <a:p>
            <a:pPr marL="174625" algn="just"/>
            <a:r>
              <a:rPr lang="cs-CZ" sz="2000" dirty="0"/>
              <a:t>[22] </a:t>
            </a:r>
            <a:r>
              <a:rPr lang="cs-CZ" sz="2000" dirty="0" err="1"/>
              <a:t>Printscreen</a:t>
            </a:r>
            <a:r>
              <a:rPr lang="cs-CZ" sz="2000" dirty="0"/>
              <a:t> z </a:t>
            </a:r>
            <a:r>
              <a:rPr lang="cs-CZ" sz="2000" dirty="0" smtClean="0">
                <a:hlinkClick r:id="rId3"/>
              </a:rPr>
              <a:t>http</a:t>
            </a:r>
            <a:r>
              <a:rPr lang="cs-CZ" sz="2000" dirty="0">
                <a:hlinkClick r:id="rId3"/>
              </a:rPr>
              <a:t>://</a:t>
            </a:r>
            <a:r>
              <a:rPr lang="cs-CZ" sz="2000" dirty="0" smtClean="0">
                <a:hlinkClick r:id="rId3"/>
              </a:rPr>
              <a:t>bit.ly/1gATbwj</a:t>
            </a:r>
            <a:r>
              <a:rPr lang="cs-CZ" sz="2000" dirty="0" smtClean="0"/>
              <a:t> </a:t>
            </a:r>
            <a:endParaRPr lang="cs-CZ" sz="2000" dirty="0"/>
          </a:p>
          <a:p>
            <a:pPr marL="174625" algn="just"/>
            <a:r>
              <a:rPr lang="cs-CZ" sz="2000" dirty="0"/>
              <a:t>[23] </a:t>
            </a:r>
            <a:r>
              <a:rPr lang="cs-CZ" sz="2000" dirty="0" err="1"/>
              <a:t>Printscreen</a:t>
            </a:r>
            <a:r>
              <a:rPr lang="cs-CZ" sz="2000" dirty="0"/>
              <a:t> z </a:t>
            </a:r>
            <a:r>
              <a:rPr lang="cs-CZ" sz="2000" dirty="0">
                <a:hlinkClick r:id="rId4"/>
              </a:rPr>
              <a:t>http://</a:t>
            </a:r>
            <a:r>
              <a:rPr lang="cs-CZ" sz="2000" dirty="0" smtClean="0">
                <a:hlinkClick r:id="rId4"/>
              </a:rPr>
              <a:t>www.jib.cz</a:t>
            </a:r>
            <a:r>
              <a:rPr lang="cs-CZ" sz="2000" dirty="0" smtClean="0"/>
              <a:t> </a:t>
            </a:r>
            <a:endParaRPr lang="cs-CZ" sz="2000" dirty="0"/>
          </a:p>
          <a:p>
            <a:pPr marL="174625" algn="just"/>
            <a:r>
              <a:rPr lang="cs-CZ" sz="2000" dirty="0"/>
              <a:t>[24] </a:t>
            </a:r>
            <a:r>
              <a:rPr lang="cs-CZ" sz="2000" dirty="0" err="1"/>
              <a:t>Printscreen</a:t>
            </a:r>
            <a:r>
              <a:rPr lang="cs-CZ" sz="2000" dirty="0"/>
              <a:t> z </a:t>
            </a:r>
            <a:r>
              <a:rPr lang="cs-CZ" sz="2000" dirty="0">
                <a:hlinkClick r:id="rId5"/>
              </a:rPr>
              <a:t>http://</a:t>
            </a:r>
            <a:r>
              <a:rPr lang="cs-CZ" sz="2000" dirty="0" smtClean="0">
                <a:hlinkClick r:id="rId5"/>
              </a:rPr>
              <a:t>info.jib.cz/news/open-access-e-knihy</a:t>
            </a:r>
            <a:r>
              <a:rPr lang="cs-CZ" sz="2000" dirty="0" smtClean="0"/>
              <a:t> </a:t>
            </a:r>
            <a:endParaRPr lang="cs-CZ" sz="2000" dirty="0"/>
          </a:p>
          <a:p>
            <a:pPr marL="174625" algn="just"/>
            <a:r>
              <a:rPr lang="cs-CZ" sz="2000" dirty="0"/>
              <a:t>[25] </a:t>
            </a:r>
            <a:r>
              <a:rPr lang="cs-CZ" sz="2000" dirty="0" err="1"/>
              <a:t>Printscreen</a:t>
            </a:r>
            <a:r>
              <a:rPr lang="cs-CZ" sz="2000" dirty="0"/>
              <a:t> z </a:t>
            </a:r>
            <a:r>
              <a:rPr lang="cs-CZ" sz="2000" dirty="0">
                <a:hlinkClick r:id="rId6"/>
              </a:rPr>
              <a:t>http://</a:t>
            </a:r>
            <a:r>
              <a:rPr lang="cs-CZ" sz="2000" dirty="0" smtClean="0">
                <a:hlinkClick r:id="rId6"/>
              </a:rPr>
              <a:t>sfx.jib.cz/sfxlcl3/azbook</a:t>
            </a:r>
            <a:r>
              <a:rPr lang="cs-CZ" sz="2000" dirty="0" smtClean="0"/>
              <a:t> </a:t>
            </a:r>
            <a:endParaRPr lang="cs-CZ" sz="2000" dirty="0"/>
          </a:p>
          <a:p>
            <a:pPr marL="174625" algn="just"/>
            <a:r>
              <a:rPr lang="cs-CZ" sz="2000" dirty="0"/>
              <a:t>[27] </a:t>
            </a:r>
            <a:r>
              <a:rPr lang="cs-CZ" sz="2000" dirty="0" err="1"/>
              <a:t>Printscreen</a:t>
            </a:r>
            <a:r>
              <a:rPr lang="cs-CZ" sz="2000" dirty="0"/>
              <a:t> z </a:t>
            </a:r>
            <a:r>
              <a:rPr lang="cs-CZ" sz="2000" dirty="0">
                <a:hlinkClick r:id="rId7"/>
              </a:rPr>
              <a:t>https://</a:t>
            </a:r>
            <a:r>
              <a:rPr lang="cs-CZ" sz="2000" dirty="0" smtClean="0">
                <a:hlinkClick r:id="rId7"/>
              </a:rPr>
              <a:t>sites.google.com/site/eknihyproknihovny</a:t>
            </a:r>
            <a:r>
              <a:rPr lang="cs-CZ" sz="2000" dirty="0" smtClean="0"/>
              <a:t> </a:t>
            </a:r>
            <a:endParaRPr lang="cs-CZ" sz="2000" dirty="0"/>
          </a:p>
          <a:p>
            <a:pPr marL="174625" algn="just"/>
            <a:r>
              <a:rPr lang="cs-CZ" sz="2000" dirty="0"/>
              <a:t>[28] </a:t>
            </a:r>
            <a:r>
              <a:rPr lang="cs-CZ" sz="2000" dirty="0" err="1"/>
              <a:t>Printscreen</a:t>
            </a:r>
            <a:r>
              <a:rPr lang="cs-CZ" sz="2000" dirty="0"/>
              <a:t> z </a:t>
            </a:r>
            <a:r>
              <a:rPr lang="cs-CZ" sz="2000" dirty="0">
                <a:hlinkClick r:id="rId8"/>
              </a:rPr>
              <a:t>http://</a:t>
            </a:r>
            <a:r>
              <a:rPr lang="cs-CZ" sz="2000" dirty="0" smtClean="0">
                <a:hlinkClick r:id="rId8"/>
              </a:rPr>
              <a:t>bit.ly/18XldQM</a:t>
            </a:r>
            <a:r>
              <a:rPr lang="cs-CZ" sz="2000" dirty="0" smtClean="0"/>
              <a:t> </a:t>
            </a:r>
            <a:endParaRPr lang="cs-CZ" sz="2000" dirty="0"/>
          </a:p>
        </p:txBody>
      </p:sp>
      <p:sp>
        <p:nvSpPr>
          <p:cNvPr id="3" name="Nadpis 2"/>
          <p:cNvSpPr>
            <a:spLocks noGrp="1"/>
          </p:cNvSpPr>
          <p:nvPr>
            <p:ph type="title"/>
          </p:nvPr>
        </p:nvSpPr>
        <p:spPr/>
        <p:txBody>
          <a:bodyPr/>
          <a:lstStyle/>
          <a:p>
            <a:r>
              <a:rPr lang="cs-CZ" dirty="0" smtClean="0"/>
              <a:t>Použité zdroje</a:t>
            </a:r>
            <a:endParaRPr lang="cs-CZ" dirty="0"/>
          </a:p>
        </p:txBody>
      </p:sp>
    </p:spTree>
    <p:extLst>
      <p:ext uri="{BB962C8B-B14F-4D97-AF65-F5344CB8AC3E}">
        <p14:creationId xmlns:p14="http://schemas.microsoft.com/office/powerpoint/2010/main" val="37109105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Stupně šedé">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872</TotalTime>
  <Words>876</Words>
  <Application>Microsoft Office PowerPoint</Application>
  <PresentationFormat>Předvádění na obrazovce (4:3)</PresentationFormat>
  <Paragraphs>153</Paragraphs>
  <Slides>31</Slides>
  <Notes>0</Notes>
  <HiddenSlides>0</HiddenSlides>
  <MMClips>0</MMClips>
  <ScaleCrop>false</ScaleCrop>
  <HeadingPairs>
    <vt:vector size="4" baseType="variant">
      <vt:variant>
        <vt:lpstr>Motiv</vt:lpstr>
      </vt:variant>
      <vt:variant>
        <vt:i4>3</vt:i4>
      </vt:variant>
      <vt:variant>
        <vt:lpstr>Nadpisy snímků</vt:lpstr>
      </vt:variant>
      <vt:variant>
        <vt:i4>31</vt:i4>
      </vt:variant>
    </vt:vector>
  </HeadingPairs>
  <TitlesOfParts>
    <vt:vector size="34" baseType="lpstr">
      <vt:lpstr>Office Theme</vt:lpstr>
      <vt:lpstr>1_Office Theme</vt:lpstr>
      <vt:lpstr>2_Office Theme</vt:lpstr>
      <vt:lpstr>Prezentace aplikace PowerPoint</vt:lpstr>
      <vt:lpstr>Co je OA, co je smyslem?</vt:lpstr>
      <vt:lpstr>Otevřené cesty</vt:lpstr>
      <vt:lpstr>eJournals ✓ … eBooks ?</vt:lpstr>
      <vt:lpstr>Prezentace aplikace PowerPoint</vt:lpstr>
      <vt:lpstr>Překážky pro OAbooks</vt:lpstr>
      <vt:lpstr>Otevřít, či neotevřít?</vt:lpstr>
      <vt:lpstr>Fixní náklady na knihu</vt:lpstr>
      <vt:lpstr>Prezentace aplikace PowerPoint</vt:lpstr>
      <vt:lpstr>Prezentace aplikace PowerPoint</vt:lpstr>
      <vt:lpstr>Prezentace aplikace PowerPoint</vt:lpstr>
      <vt:lpstr>Prezentace aplikace PowerPoint</vt:lpstr>
      <vt:lpstr>Open Educational Resources</vt:lpstr>
      <vt:lpstr>Otevření vydavatelé a databáze</vt:lpstr>
      <vt:lpstr>Prezentace aplikace PowerPoint</vt:lpstr>
      <vt:lpstr>Závěrem k úvodu ;)</vt:lpstr>
      <vt:lpstr>OA e-knihy pro čtenáře a knihovníky</vt:lpstr>
      <vt:lpstr>Kde hledat e-knihy na UK</vt:lpstr>
      <vt:lpstr>Kde hledají e-knihy</vt:lpstr>
      <vt:lpstr>E-kniha v katalogu UK</vt:lpstr>
      <vt:lpstr>Záznam e-knihy v katalogu</vt:lpstr>
      <vt:lpstr>OA e-kniha v SFX UK</vt:lpstr>
      <vt:lpstr>OA E-kniha v JIB</vt:lpstr>
      <vt:lpstr>Prezentace aplikace PowerPoint</vt:lpstr>
      <vt:lpstr>Prezentace aplikace PowerPoint</vt:lpstr>
      <vt:lpstr>Akvizice e-knih</vt:lpstr>
      <vt:lpstr>Prezentace aplikace PowerPoint</vt:lpstr>
      <vt:lpstr>Otevřené databáze e-knih OAPEN a DOAB</vt:lpstr>
      <vt:lpstr>Prezentace aplikace PowerPoint</vt:lpstr>
      <vt:lpstr>Použité zdroje</vt:lpstr>
      <vt:lpstr>Použité zdroje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Martin Hundák</dc:creator>
  <cp:lastModifiedBy>FFUK</cp:lastModifiedBy>
  <cp:revision>83</cp:revision>
  <dcterms:created xsi:type="dcterms:W3CDTF">2012-03-13T14:23:37Z</dcterms:created>
  <dcterms:modified xsi:type="dcterms:W3CDTF">2013-12-03T11:38:25Z</dcterms:modified>
</cp:coreProperties>
</file>