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7" r:id="rId4"/>
    <p:sldId id="270" r:id="rId5"/>
    <p:sldId id="257" r:id="rId6"/>
    <p:sldId id="261" r:id="rId7"/>
    <p:sldId id="278" r:id="rId8"/>
    <p:sldId id="277" r:id="rId9"/>
    <p:sldId id="275" r:id="rId10"/>
    <p:sldId id="262" r:id="rId11"/>
    <p:sldId id="263" r:id="rId12"/>
    <p:sldId id="274" r:id="rId13"/>
    <p:sldId id="272" r:id="rId14"/>
    <p:sldId id="265" r:id="rId15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776D2-68EB-4014-AF5D-51CAE965311D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4B260-E590-4CCE-BD5C-815B3BC0E7C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9086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B260-E590-4CCE-BD5C-815B3BC0E7C1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45841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B4B260-E590-4CCE-BD5C-815B3BC0E7C1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73603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88154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552148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636542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09994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8909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10223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94931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55246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912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43310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85268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8B0BB-8C0E-4D74-9F9E-98B942B26125}" type="datetimeFigureOut">
              <a:rPr lang="cs-CZ" smtClean="0"/>
              <a:pPr/>
              <a:t>16.12.2013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E7378-E8E6-4CB8-AB68-937E3CC4B89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56324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jib.cz/V/ESPPURTJMV4RLC3P2AJEUJNM9U4IV2768G6CVBLGNPFSTQLNKK-13415?func=native-link&amp;resource=CNL03820" TargetMode="External"/><Relationship Id="rId13" Type="http://schemas.openxmlformats.org/officeDocument/2006/relationships/hyperlink" Target="http://www.jib.cz/V/ESPPURTJMV4RLC3P2AJEUJNM9U4IV2768G6CVBLGNPFSTQLNKK-13903?func=native-link&amp;resource=CNL03788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://www.jib.cz/V/ESPPURTJMV4RLC3P2AJEUJNM9U4IV2768G6CVBLGNPFSTQLNKK-13373?func=native-link&amp;resource=CNL03816" TargetMode="External"/><Relationship Id="rId12" Type="http://schemas.openxmlformats.org/officeDocument/2006/relationships/hyperlink" Target="http://www.jib.cz/V/ESPPURTJMV4RLC3P2AJEUJNM9U4IV2768G6CVBLGNPFSTQLNKK-13750?func=native-link&amp;resource=CNL0382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hyperlink" Target="http://www.jib.cz/V/ESPPURTJMV4RLC3P2AJEUJNM9U4IV2768G6CVBLGNPFSTQLNKK-13748?func=native-link&amp;resource=CNL03787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hyperlink" Target="http://www.jib.cz/V/ESPPURTJMV4RLC3P2AJEUJNM9U4IV2768G6CVBLGNPFSTQLNKK-13939?func=native-link&amp;resource=CNL0379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hyperlink" Target="http://www.carnegie.ru/" TargetMode="External"/><Relationship Id="rId18" Type="http://schemas.openxmlformats.org/officeDocument/2006/relationships/hyperlink" Target="http://www.cir.ubc.ca/" TargetMode="External"/><Relationship Id="rId26" Type="http://schemas.openxmlformats.org/officeDocument/2006/relationships/hyperlink" Target="http://www.thechicagocouncil.org/" TargetMode="External"/><Relationship Id="rId39" Type="http://schemas.openxmlformats.org/officeDocument/2006/relationships/hyperlink" Target="http://www.chathamhouse.org.uk/" TargetMode="External"/><Relationship Id="rId3" Type="http://schemas.openxmlformats.org/officeDocument/2006/relationships/hyperlink" Target="http://www.asiafoundation.org/" TargetMode="External"/><Relationship Id="rId21" Type="http://schemas.openxmlformats.org/officeDocument/2006/relationships/hyperlink" Target="http://www.isis.org.my/" TargetMode="External"/><Relationship Id="rId34" Type="http://schemas.openxmlformats.org/officeDocument/2006/relationships/hyperlink" Target="http://www.idsa.in/" TargetMode="External"/><Relationship Id="rId42" Type="http://schemas.openxmlformats.org/officeDocument/2006/relationships/hyperlink" Target="http://www.sipri.org/" TargetMode="External"/><Relationship Id="rId47" Type="http://schemas.openxmlformats.org/officeDocument/2006/relationships/hyperlink" Target="http://www.swp-berlin.org/" TargetMode="External"/><Relationship Id="rId50" Type="http://schemas.openxmlformats.org/officeDocument/2006/relationships/hyperlink" Target="http://www.yorku.ca/yciss/" TargetMode="External"/><Relationship Id="rId7" Type="http://schemas.openxmlformats.org/officeDocument/2006/relationships/hyperlink" Target="http://www.acus.org/" TargetMode="External"/><Relationship Id="rId12" Type="http://schemas.openxmlformats.org/officeDocument/2006/relationships/hyperlink" Target="http://carnegieendowment.org/" TargetMode="External"/><Relationship Id="rId17" Type="http://schemas.openxmlformats.org/officeDocument/2006/relationships/hyperlink" Target="http://csis.org/" TargetMode="External"/><Relationship Id="rId25" Type="http://schemas.openxmlformats.org/officeDocument/2006/relationships/hyperlink" Target="http://www.dgap.org/" TargetMode="External"/><Relationship Id="rId33" Type="http://schemas.openxmlformats.org/officeDocument/2006/relationships/hyperlink" Target="http://www.iseas.edu.sg/" TargetMode="External"/><Relationship Id="rId38" Type="http://schemas.openxmlformats.org/officeDocument/2006/relationships/hyperlink" Target="http://www.igpran.ru/" TargetMode="External"/><Relationship Id="rId46" Type="http://schemas.openxmlformats.org/officeDocument/2006/relationships/hyperlink" Target="http://www.stanleyfoundation.org/" TargetMode="External"/><Relationship Id="rId2" Type="http://schemas.openxmlformats.org/officeDocument/2006/relationships/hyperlink" Target="http://acpss.ahram.org.eg/" TargetMode="External"/><Relationship Id="rId16" Type="http://schemas.openxmlformats.org/officeDocument/2006/relationships/hyperlink" Target="http://www.csis.or.id/" TargetMode="External"/><Relationship Id="rId20" Type="http://schemas.openxmlformats.org/officeDocument/2006/relationships/hyperlink" Target="http://www.victoria.ac.nz/css/" TargetMode="External"/><Relationship Id="rId29" Type="http://schemas.openxmlformats.org/officeDocument/2006/relationships/hyperlink" Target="http://www.imemo.ru/" TargetMode="External"/><Relationship Id="rId41" Type="http://schemas.openxmlformats.org/officeDocument/2006/relationships/hyperlink" Target="http://www.sais-jhu.ed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speninstitute.org/" TargetMode="External"/><Relationship Id="rId11" Type="http://schemas.openxmlformats.org/officeDocument/2006/relationships/hyperlink" Target="http://www.carnegiecouncil.org/index.html" TargetMode="External"/><Relationship Id="rId24" Type="http://schemas.openxmlformats.org/officeDocument/2006/relationships/hyperlink" Target="http://www.upi-fiia.fi/" TargetMode="External"/><Relationship Id="rId32" Type="http://schemas.openxmlformats.org/officeDocument/2006/relationships/hyperlink" Target="http://www.mcis.soton.ac.uk/" TargetMode="External"/><Relationship Id="rId37" Type="http://schemas.openxmlformats.org/officeDocument/2006/relationships/hyperlink" Target="http://web.mit.edu/" TargetMode="External"/><Relationship Id="rId40" Type="http://schemas.openxmlformats.org/officeDocument/2006/relationships/hyperlink" Target="http://www.nira.or.jp/english/index.html" TargetMode="External"/><Relationship Id="rId45" Type="http://schemas.openxmlformats.org/officeDocument/2006/relationships/hyperlink" Target="http://www.rand.org/" TargetMode="External"/><Relationship Id="rId5" Type="http://schemas.openxmlformats.org/officeDocument/2006/relationships/hyperlink" Target="http://aparc.stanford.edu/" TargetMode="External"/><Relationship Id="rId15" Type="http://schemas.openxmlformats.org/officeDocument/2006/relationships/hyperlink" Target="http://www.ceri-sciences-po.org/" TargetMode="External"/><Relationship Id="rId23" Type="http://schemas.openxmlformats.org/officeDocument/2006/relationships/hyperlink" Target="http://www.cscap.org/" TargetMode="External"/><Relationship Id="rId28" Type="http://schemas.openxmlformats.org/officeDocument/2006/relationships/hyperlink" Target="http://www.ifes-ras.ru/" TargetMode="External"/><Relationship Id="rId36" Type="http://schemas.openxmlformats.org/officeDocument/2006/relationships/hyperlink" Target="http://isbndb.com/d/publisher/university_of_toronto_york_uni.html" TargetMode="External"/><Relationship Id="rId49" Type="http://schemas.openxmlformats.org/officeDocument/2006/relationships/hyperlink" Target="http://www.wcfia.harvard.edu/" TargetMode="External"/><Relationship Id="rId10" Type="http://schemas.openxmlformats.org/officeDocument/2006/relationships/hyperlink" Target="http://www.brookings.edu/" TargetMode="External"/><Relationship Id="rId19" Type="http://schemas.openxmlformats.org/officeDocument/2006/relationships/hyperlink" Target="http://www.stimson.org/" TargetMode="External"/><Relationship Id="rId31" Type="http://schemas.openxmlformats.org/officeDocument/2006/relationships/hyperlink" Target="http://www.ide.go.jp/English/" TargetMode="External"/><Relationship Id="rId44" Type="http://schemas.openxmlformats.org/officeDocument/2006/relationships/hyperlink" Target="http://src-h.slav.hokudai.ac.jp/index-e.html" TargetMode="External"/><Relationship Id="rId4" Type="http://schemas.openxmlformats.org/officeDocument/2006/relationships/hyperlink" Target="http://asiasociety.org/" TargetMode="External"/><Relationship Id="rId9" Type="http://schemas.openxmlformats.org/officeDocument/2006/relationships/hyperlink" Target="http://www.aiia.asn.au/" TargetMode="External"/><Relationship Id="rId14" Type="http://schemas.openxmlformats.org/officeDocument/2006/relationships/hyperlink" Target="http://www.cato.org/" TargetMode="External"/><Relationship Id="rId22" Type="http://schemas.openxmlformats.org/officeDocument/2006/relationships/hyperlink" Target="http://www.cfr.org/" TargetMode="External"/><Relationship Id="rId27" Type="http://schemas.openxmlformats.org/officeDocument/2006/relationships/hyperlink" Target="http://www.ifri.org/" TargetMode="External"/><Relationship Id="rId30" Type="http://schemas.openxmlformats.org/officeDocument/2006/relationships/hyperlink" Target="http://www.iiss.org/" TargetMode="External"/><Relationship Id="rId35" Type="http://schemas.openxmlformats.org/officeDocument/2006/relationships/hyperlink" Target="http://www.jfir.or.jp/e/index.htm" TargetMode="External"/><Relationship Id="rId43" Type="http://schemas.openxmlformats.org/officeDocument/2006/relationships/hyperlink" Target="http://serv.peace.hiroshima-cu.ac.jp/English/index.htm" TargetMode="External"/><Relationship Id="rId48" Type="http://schemas.openxmlformats.org/officeDocument/2006/relationships/hyperlink" Target="http://www.usip.org/" TargetMode="External"/><Relationship Id="rId8" Type="http://schemas.openxmlformats.org/officeDocument/2006/relationships/hyperlink" Target="http://aus-cscap.anu.edu.au/" TargetMode="External"/><Relationship Id="rId5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nformaworld.com/jepp" TargetMode="External"/><Relationship Id="rId13" Type="http://schemas.openxmlformats.org/officeDocument/2006/relationships/hyperlink" Target="http://journals.cambridge.org/action/displayJournal?jid=RIS" TargetMode="External"/><Relationship Id="rId18" Type="http://schemas.openxmlformats.org/officeDocument/2006/relationships/hyperlink" Target="http://www.ustavmezinarodnichvztahu.cz/list/mezinarodni-politika" TargetMode="External"/><Relationship Id="rId3" Type="http://schemas.openxmlformats.org/officeDocument/2006/relationships/hyperlink" Target="http://www.informaworld.com/0567-932X" TargetMode="External"/><Relationship Id="rId21" Type="http://schemas.openxmlformats.org/officeDocument/2006/relationships/image" Target="../media/image17.png"/><Relationship Id="rId7" Type="http://schemas.openxmlformats.org/officeDocument/2006/relationships/hyperlink" Target="http://www.informaworld.com/smpp/title%7Econtent=t713395137%7Edb=all" TargetMode="External"/><Relationship Id="rId12" Type="http://schemas.openxmlformats.org/officeDocument/2006/relationships/hyperlink" Target="http://www.nationalinterest.org/" TargetMode="External"/><Relationship Id="rId17" Type="http://schemas.openxmlformats.org/officeDocument/2006/relationships/hyperlink" Target="http://irel.jib.cz/casopisy/internetove-adresy-periodik-odebiranych-knihovnou-umv/view" TargetMode="External"/><Relationship Id="rId2" Type="http://schemas.openxmlformats.org/officeDocument/2006/relationships/image" Target="../media/image5.png"/><Relationship Id="rId16" Type="http://schemas.openxmlformats.org/officeDocument/2006/relationships/hyperlink" Target="http://www.informaworld.com/tpv" TargetMode="External"/><Relationship Id="rId20" Type="http://schemas.openxmlformats.org/officeDocument/2006/relationships/hyperlink" Target="http://www.perspectives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journals.cambridge.org/action/displayJournal?jid=CQY" TargetMode="External"/><Relationship Id="rId11" Type="http://schemas.openxmlformats.org/officeDocument/2006/relationships/hyperlink" Target="http://mil.sagepub.com/" TargetMode="External"/><Relationship Id="rId5" Type="http://schemas.openxmlformats.org/officeDocument/2006/relationships/hyperlink" Target="http://www.informaworld.com/smpp/title%257Econtent=t713635117%257Edb=all" TargetMode="External"/><Relationship Id="rId15" Type="http://schemas.openxmlformats.org/officeDocument/2006/relationships/hyperlink" Target="http://www.informaworld.com/survival" TargetMode="External"/><Relationship Id="rId10" Type="http://schemas.openxmlformats.org/officeDocument/2006/relationships/hyperlink" Target="http://www.informaworld.com/0459-7222" TargetMode="External"/><Relationship Id="rId19" Type="http://schemas.openxmlformats.org/officeDocument/2006/relationships/hyperlink" Target="http://www.mezinarodnivztahy.com/" TargetMode="External"/><Relationship Id="rId4" Type="http://schemas.openxmlformats.org/officeDocument/2006/relationships/hyperlink" Target="http://ejt.sagepub.com/content/by/year" TargetMode="External"/><Relationship Id="rId9" Type="http://schemas.openxmlformats.org/officeDocument/2006/relationships/hyperlink" Target="http://www.informaworld.com/1362-9395" TargetMode="External"/><Relationship Id="rId14" Type="http://schemas.openxmlformats.org/officeDocument/2006/relationships/hyperlink" Target="http://www.informaworld.com/sc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sce.org/" TargetMode="External"/><Relationship Id="rId3" Type="http://schemas.openxmlformats.org/officeDocument/2006/relationships/hyperlink" Target="http://www.un.org/" TargetMode="External"/><Relationship Id="rId7" Type="http://schemas.openxmlformats.org/officeDocument/2006/relationships/hyperlink" Target="http://www.unesco.org/" TargetMode="External"/><Relationship Id="rId2" Type="http://schemas.openxmlformats.org/officeDocument/2006/relationships/hyperlink" Target="http://europa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efta2006.com/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://www.oecd.org/" TargetMode="External"/><Relationship Id="rId10" Type="http://schemas.openxmlformats.org/officeDocument/2006/relationships/hyperlink" Target="http://www.opec.org/" TargetMode="External"/><Relationship Id="rId4" Type="http://schemas.openxmlformats.org/officeDocument/2006/relationships/hyperlink" Target="http://www.nato.int/" TargetMode="External"/><Relationship Id="rId9" Type="http://schemas.openxmlformats.org/officeDocument/2006/relationships/hyperlink" Target="http://www.efta.int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okumenty-iir.cz/Knihy/CZP08.pdf" TargetMode="External"/><Relationship Id="rId13" Type="http://schemas.openxmlformats.org/officeDocument/2006/relationships/hyperlink" Target="http://www.dokumenty-iir.cz/Knihy/casubsaharska.pdf" TargetMode="External"/><Relationship Id="rId18" Type="http://schemas.openxmlformats.org/officeDocument/2006/relationships/hyperlink" Target="http://www.dokumenty-iir.cz/Knihy/Tuma_Jaderne_odzbrojeni.pdf" TargetMode="External"/><Relationship Id="rId26" Type="http://schemas.openxmlformats.org/officeDocument/2006/relationships/image" Target="../media/image5.png"/><Relationship Id="rId3" Type="http://schemas.openxmlformats.org/officeDocument/2006/relationships/hyperlink" Target="http://www.dokumenty-iir.cz/Knihy/50let.pdf" TargetMode="External"/><Relationship Id="rId21" Type="http://schemas.openxmlformats.org/officeDocument/2006/relationships/hyperlink" Target="http://www.dokumenty-iir.cz/Knihy/kulturdiplomacie.pdf" TargetMode="External"/><Relationship Id="rId7" Type="http://schemas.openxmlformats.org/officeDocument/2006/relationships/hyperlink" Target="http://www.dokumenty-iir.cz/Knihy/CZP07.pdf" TargetMode="External"/><Relationship Id="rId12" Type="http://schemas.openxmlformats.org/officeDocument/2006/relationships/hyperlink" Target="http://www.dokumenty-iir.cz/Knihy/Politika_v_zrcadle_vyzkumu.pdf" TargetMode="External"/><Relationship Id="rId17" Type="http://schemas.openxmlformats.org/officeDocument/2006/relationships/hyperlink" Target="http://www.dokumenty-iir.cz/Knihy/zajmy_rozmanitost.pdf" TargetMode="External"/><Relationship Id="rId25" Type="http://schemas.openxmlformats.org/officeDocument/2006/relationships/hyperlink" Target="http://irel.jib.cz/prehledy-zdroju/knihy-umv/rocenka-mezinarodni-vztahy" TargetMode="External"/><Relationship Id="rId2" Type="http://schemas.openxmlformats.org/officeDocument/2006/relationships/hyperlink" Target="http://irel.jib.cz/prehledy-zdroju/knihy-umv" TargetMode="External"/><Relationship Id="rId16" Type="http://schemas.openxmlformats.org/officeDocument/2006/relationships/hyperlink" Target="http://www.dokumenty-iir.cz/Knihy/zajmy_obchod.pdf" TargetMode="External"/><Relationship Id="rId20" Type="http://schemas.openxmlformats.org/officeDocument/2006/relationships/hyperlink" Target="http://www.dokumenty-iir.cz/Knihy/kriminalsitediaspora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okumenty-iir.cz/Knihy/Stritecky_CZP.pdf" TargetMode="External"/><Relationship Id="rId11" Type="http://schemas.openxmlformats.org/officeDocument/2006/relationships/hyperlink" Target="http://irel.jib.cz/prehledy-zdroju/knihy-umv/ceska-zahranicni-politika-v-roce-2011" TargetMode="External"/><Relationship Id="rId24" Type="http://schemas.openxmlformats.org/officeDocument/2006/relationships/hyperlink" Target="http://www.dokumenty-iir.cz/Knihy/Waisova_Tiha_volby.pdf" TargetMode="External"/><Relationship Id="rId5" Type="http://schemas.openxmlformats.org/officeDocument/2006/relationships/hyperlink" Target="http://www.dokumenty-iir.cz/Knihy/CFP10.pdf" TargetMode="External"/><Relationship Id="rId15" Type="http://schemas.openxmlformats.org/officeDocument/2006/relationships/hyperlink" Target="http://www.dokumenty-iir.cz/Knihy/zajmy_Mbezpecnost.pdf" TargetMode="External"/><Relationship Id="rId23" Type="http://schemas.openxmlformats.org/officeDocument/2006/relationships/hyperlink" Target="http://www.dokumenty-iir.cz/Knihy/scenaresvetpol.pdf" TargetMode="External"/><Relationship Id="rId10" Type="http://schemas.openxmlformats.org/officeDocument/2006/relationships/hyperlink" Target="http://www.dokumenty-iir.cz/Knihy/CZP10.pdf" TargetMode="External"/><Relationship Id="rId19" Type="http://schemas.openxmlformats.org/officeDocument/2006/relationships/hyperlink" Target="http://www.dokumenty-iir.cz/Knihy/predsedatEU.pdf" TargetMode="External"/><Relationship Id="rId4" Type="http://schemas.openxmlformats.org/officeDocument/2006/relationships/hyperlink" Target="http://www.dokumenty-iir.cz/Knihy/konzulaty.pdf" TargetMode="External"/><Relationship Id="rId9" Type="http://schemas.openxmlformats.org/officeDocument/2006/relationships/hyperlink" Target="http://www.dokumenty-iir.cz/Knihy/CZP09.pdf" TargetMode="External"/><Relationship Id="rId14" Type="http://schemas.openxmlformats.org/officeDocument/2006/relationships/hyperlink" Target="http://www.dokumenty-iir.cz/Knihy/cablizkyv.pdf" TargetMode="External"/><Relationship Id="rId22" Type="http://schemas.openxmlformats.org/officeDocument/2006/relationships/hyperlink" Target="http://www.dokumenty-iir.cz/Knihy/mirvyuzitijader.pdf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1.cuni.cz/~brt/dvk/dvk3.htm" TargetMode="External"/><Relationship Id="rId13" Type="http://schemas.openxmlformats.org/officeDocument/2006/relationships/hyperlink" Target="http://www.econlib.cz/index-en.html" TargetMode="External"/><Relationship Id="rId18" Type="http://schemas.openxmlformats.org/officeDocument/2006/relationships/hyperlink" Target="http://gallica.bnf.fr/" TargetMode="External"/><Relationship Id="rId3" Type="http://schemas.openxmlformats.org/officeDocument/2006/relationships/hyperlink" Target="http://irel.jib.cz/prehledy-zdroju/ceske-knihovny" TargetMode="External"/><Relationship Id="rId7" Type="http://schemas.openxmlformats.org/officeDocument/2006/relationships/hyperlink" Target="http://en.wikipedia.org/wiki/List_of_online_encyclopedias" TargetMode="External"/><Relationship Id="rId12" Type="http://schemas.openxmlformats.org/officeDocument/2006/relationships/hyperlink" Target="http://www.ucis.pitt.edu/reesweb/" TargetMode="External"/><Relationship Id="rId17" Type="http://schemas.openxmlformats.org/officeDocument/2006/relationships/hyperlink" Target="http://www.archives.gov/presidential-libraries/search.html" TargetMode="External"/><Relationship Id="rId2" Type="http://schemas.openxmlformats.org/officeDocument/2006/relationships/hyperlink" Target="http://irel.jib.cz/prehledy-zdroju/reserse-knihovny" TargetMode="External"/><Relationship Id="rId16" Type="http://schemas.openxmlformats.org/officeDocument/2006/relationships/hyperlink" Target="http://www.memoria.s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1.cuni.cz/~brt/dk/dk2.htm" TargetMode="External"/><Relationship Id="rId11" Type="http://schemas.openxmlformats.org/officeDocument/2006/relationships/hyperlink" Target="http://www.psp.cz/eknih/" TargetMode="External"/><Relationship Id="rId5" Type="http://schemas.openxmlformats.org/officeDocument/2006/relationships/hyperlink" Target="http://vlib.org/" TargetMode="External"/><Relationship Id="rId15" Type="http://schemas.openxmlformats.org/officeDocument/2006/relationships/hyperlink" Target="http://memory.loc.gov/ammem/index.html" TargetMode="External"/><Relationship Id="rId10" Type="http://schemas.openxmlformats.org/officeDocument/2006/relationships/hyperlink" Target="http://dar.bibalex.org/webpages/advancedsearch.jsf" TargetMode="External"/><Relationship Id="rId19" Type="http://schemas.openxmlformats.org/officeDocument/2006/relationships/image" Target="../media/image5.png"/><Relationship Id="rId4" Type="http://schemas.openxmlformats.org/officeDocument/2006/relationships/hyperlink" Target="http://irel.jib.cz/prehledy-zdroju/virtualni-knihovny" TargetMode="External"/><Relationship Id="rId9" Type="http://schemas.openxmlformats.org/officeDocument/2006/relationships/hyperlink" Target="http://kramerius-info.nkp.cz/digitalizace-v-cr/odkazy-na-systemy-kramerius/" TargetMode="External"/><Relationship Id="rId14" Type="http://schemas.openxmlformats.org/officeDocument/2006/relationships/hyperlink" Target="http://www.jewishvirtuallibrary.org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www.youtube.com/UstavMV" TargetMode="External"/><Relationship Id="rId7" Type="http://schemas.openxmlformats.org/officeDocument/2006/relationships/hyperlink" Target="http://www.mzv.cz/jnp/cz/o_ministerstvu/archivy/mesicnik_zahranicni_politika_ceske.html" TargetMode="External"/><Relationship Id="rId2" Type="http://schemas.openxmlformats.org/officeDocument/2006/relationships/hyperlink" Target="http://irel.jib.cz/prehledy-zdroju/reserse-knihovn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zv.cz/jnp/cz/zahranicni_vztahy/vyrocni_zpravy_a_dokumenty/index.html" TargetMode="External"/><Relationship Id="rId5" Type="http://schemas.openxmlformats.org/officeDocument/2006/relationships/hyperlink" Target="http://irel.jib.cz/media" TargetMode="External"/><Relationship Id="rId4" Type="http://schemas.openxmlformats.org/officeDocument/2006/relationships/hyperlink" Target="http://www.ustavmezinarodnichvztahu.cz/list/policy-paper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mailto:kolatorova@iir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2276872"/>
            <a:ext cx="8640960" cy="1512168"/>
          </a:xfrm>
        </p:spPr>
        <p:txBody>
          <a:bodyPr>
            <a:normAutofit/>
          </a:bodyPr>
          <a:lstStyle/>
          <a:p>
            <a:r>
              <a:rPr lang="cs-CZ" sz="2800" b="1" dirty="0" smtClean="0"/>
              <a:t>Jednotná </a:t>
            </a:r>
            <a:r>
              <a:rPr lang="cs-CZ" sz="2800" b="1" dirty="0"/>
              <a:t>informační brána pro obor mezinárodní vztahy </a:t>
            </a:r>
            <a:r>
              <a:rPr lang="cs-CZ" sz="2800" b="1" noProof="1" smtClean="0"/>
              <a:t>(</a:t>
            </a:r>
            <a:r>
              <a:rPr lang="cs-CZ" sz="2800" b="1" i="1" noProof="1" smtClean="0"/>
              <a:t>IReL</a:t>
            </a:r>
            <a:r>
              <a:rPr lang="cs-CZ" sz="2800" b="1" i="1" noProof="1" smtClean="0"/>
              <a:t>= International Relations electronic </a:t>
            </a:r>
            <a:r>
              <a:rPr lang="cs-CZ" sz="2800" b="1" i="1" noProof="1" smtClean="0"/>
              <a:t>Library</a:t>
            </a:r>
            <a:r>
              <a:rPr lang="cs-CZ" sz="2800" b="1" dirty="0" smtClean="0"/>
              <a:t>)</a:t>
            </a:r>
            <a:endParaRPr lang="cs-CZ" sz="28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765" y="908720"/>
            <a:ext cx="5335585" cy="12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74877" y="3645024"/>
            <a:ext cx="5389782" cy="1214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764" y="5373216"/>
            <a:ext cx="5219700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Banner portalu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4583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260648"/>
            <a:ext cx="7992888" cy="5865515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cs-CZ" dirty="0" smtClean="0"/>
              <a:t>                                              </a:t>
            </a:r>
          </a:p>
          <a:p>
            <a:pPr>
              <a:buNone/>
            </a:pPr>
            <a:endParaRPr lang="cs-CZ" dirty="0" smtClean="0"/>
          </a:p>
          <a:p>
            <a:pPr>
              <a:buFont typeface="Wingdings" pitchFamily="2" charset="2"/>
              <a:buChar char="§"/>
            </a:pPr>
            <a:endParaRPr lang="cs-CZ" sz="5600" dirty="0" smtClean="0"/>
          </a:p>
          <a:p>
            <a:pPr>
              <a:buFont typeface="Wingdings" pitchFamily="2" charset="2"/>
              <a:buChar char="§"/>
            </a:pPr>
            <a:endParaRPr lang="cs-CZ" sz="5600" dirty="0" smtClean="0"/>
          </a:p>
          <a:p>
            <a:pPr>
              <a:buFont typeface="Wingdings" pitchFamily="2" charset="2"/>
              <a:buChar char="§"/>
            </a:pPr>
            <a:endParaRPr lang="cs-CZ" sz="5600" dirty="0" smtClean="0"/>
          </a:p>
          <a:p>
            <a:pPr>
              <a:buFont typeface="Wingdings" pitchFamily="2" charset="2"/>
              <a:buChar char="§"/>
            </a:pPr>
            <a:endParaRPr lang="cs-CZ" sz="6200" dirty="0" smtClean="0"/>
          </a:p>
          <a:p>
            <a:pPr>
              <a:buFont typeface="Wingdings" pitchFamily="2" charset="2"/>
              <a:buChar char="§"/>
            </a:pPr>
            <a:r>
              <a:rPr lang="cs-CZ" sz="7200" dirty="0" smtClean="0"/>
              <a:t>globální vyhledávač kvalitních odborných zdrojů x </a:t>
            </a:r>
            <a:r>
              <a:rPr lang="cs-CZ" sz="7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centrální přístupový bod  </a:t>
            </a:r>
          </a:p>
          <a:p>
            <a:pPr>
              <a:buFont typeface="Wingdings" pitchFamily="2" charset="2"/>
              <a:buChar char="§"/>
            </a:pPr>
            <a:endParaRPr lang="cs-CZ" sz="7200" noProof="1" smtClean="0"/>
          </a:p>
          <a:p>
            <a:pPr>
              <a:buFont typeface="Wingdings" pitchFamily="2" charset="2"/>
              <a:buChar char="§"/>
            </a:pPr>
            <a:r>
              <a:rPr lang="cs-CZ" sz="7200" noProof="1" smtClean="0"/>
              <a:t>vybrané zahraniční a české odborné plnotextové a bibliografické zdroje, odkazy na relevantní webové stránky  </a:t>
            </a:r>
          </a:p>
          <a:p>
            <a:pPr>
              <a:buFont typeface="Wingdings" pitchFamily="2" charset="2"/>
              <a:buChar char="§"/>
            </a:pPr>
            <a:endParaRPr lang="cs-CZ" sz="7200" noProof="1" smtClean="0"/>
          </a:p>
          <a:p>
            <a:pPr>
              <a:buFont typeface="Wingdings" pitchFamily="2" charset="2"/>
              <a:buChar char="§"/>
            </a:pPr>
            <a:r>
              <a:rPr lang="cs-CZ" sz="7200" noProof="1" smtClean="0"/>
              <a:t>česká zahraniční politika, evropská integrace, </a:t>
            </a:r>
            <a:r>
              <a:rPr lang="cs-CZ" sz="7200" noProof="1" smtClean="0"/>
              <a:t>transatlantická spolupráce, diplomacie</a:t>
            </a:r>
            <a:r>
              <a:rPr lang="cs-CZ" sz="7200" noProof="1" smtClean="0"/>
              <a:t>, mezinárodní bezpečnost, </a:t>
            </a:r>
            <a:r>
              <a:rPr lang="cs-CZ" sz="7200" noProof="1" smtClean="0"/>
              <a:t>mezinárodní konflikty, mezinárodní </a:t>
            </a:r>
            <a:r>
              <a:rPr lang="cs-CZ" sz="7200" noProof="1" smtClean="0"/>
              <a:t>organizace, problematika vybraných států </a:t>
            </a:r>
            <a:r>
              <a:rPr lang="cs-CZ" sz="7200" noProof="1" smtClean="0"/>
              <a:t> a regionů, rozvojová politika, enviromentální politika atd.</a:t>
            </a:r>
            <a:endParaRPr lang="cs-CZ" sz="7200" noProof="1" smtClean="0"/>
          </a:p>
          <a:p>
            <a:pPr>
              <a:buFont typeface="Wingdings" pitchFamily="2" charset="2"/>
              <a:buChar char="§"/>
            </a:pPr>
            <a:endParaRPr lang="cs-CZ" sz="7200" noProof="1" smtClean="0"/>
          </a:p>
          <a:p>
            <a:pPr>
              <a:buFont typeface="Wingdings" pitchFamily="2" charset="2"/>
              <a:buChar char="§"/>
            </a:pPr>
            <a:r>
              <a:rPr lang="cs-CZ" sz="7200" noProof="1" smtClean="0"/>
              <a:t>projekt od roku 2010 ; </a:t>
            </a:r>
            <a:r>
              <a:rPr lang="cs-CZ" sz="7200" b="1" noProof="1" smtClean="0"/>
              <a:t>2011</a:t>
            </a:r>
          </a:p>
          <a:p>
            <a:pPr>
              <a:buFont typeface="Wingdings" pitchFamily="2" charset="2"/>
              <a:buChar char="§"/>
            </a:pPr>
            <a:endParaRPr lang="cs-CZ" sz="7200" noProof="1" smtClean="0"/>
          </a:p>
          <a:p>
            <a:pPr>
              <a:buFont typeface="Wingdings" pitchFamily="2" charset="2"/>
              <a:buChar char="§"/>
            </a:pPr>
            <a:r>
              <a:rPr lang="cs-CZ" sz="7200" noProof="1" smtClean="0"/>
              <a:t>Knihovna Ústavu mezinárodních vztahů </a:t>
            </a:r>
            <a:br>
              <a:rPr lang="cs-CZ" sz="7200" noProof="1" smtClean="0"/>
            </a:br>
            <a:r>
              <a:rPr lang="cs-CZ" sz="7200" noProof="1" smtClean="0"/>
              <a:t>Odborná knihovna Jiřího Hájka Metropolitní univerzity Praha</a:t>
            </a:r>
          </a:p>
          <a:p>
            <a:pPr>
              <a:buFont typeface="Wingdings" pitchFamily="2" charset="2"/>
              <a:buChar char="§"/>
            </a:pPr>
            <a:endParaRPr lang="cs-CZ" sz="7200" noProof="1" smtClean="0"/>
          </a:p>
          <a:p>
            <a:pPr>
              <a:buFont typeface="Wingdings" pitchFamily="2" charset="2"/>
              <a:buChar char="§"/>
            </a:pPr>
            <a:r>
              <a:rPr lang="cs-CZ" sz="7200" noProof="1" smtClean="0"/>
              <a:t>samostatná instituce MetaLib v JIB – vlastní licence; </a:t>
            </a:r>
            <a:r>
              <a:rPr lang="cs-CZ" sz="7200" dirty="0"/>
              <a:t>vlastní instance </a:t>
            </a:r>
            <a:r>
              <a:rPr lang="cs-CZ" sz="7200" dirty="0" smtClean="0"/>
              <a:t>SFX </a:t>
            </a:r>
            <a:r>
              <a:rPr lang="cs-CZ" sz="7200" dirty="0" smtClean="0"/>
              <a:t>v rámci instalace JIB</a:t>
            </a:r>
            <a:r>
              <a:rPr lang="cs-CZ" sz="7200" noProof="1" smtClean="0"/>
              <a:t>;  </a:t>
            </a:r>
            <a:r>
              <a:rPr lang="cs-CZ" sz="7200" noProof="1" smtClean="0"/>
              <a:t>vlastní Plone</a:t>
            </a:r>
          </a:p>
          <a:p>
            <a:pPr>
              <a:buFont typeface="Wingdings" pitchFamily="2" charset="2"/>
              <a:buChar char="§"/>
            </a:pPr>
            <a:endParaRPr lang="cs-CZ" sz="6200" noProof="1" smtClean="0"/>
          </a:p>
          <a:p>
            <a:pPr>
              <a:buFont typeface="Wingdings" pitchFamily="2" charset="2"/>
              <a:buChar char="§"/>
            </a:pPr>
            <a:endParaRPr lang="cs-CZ" sz="6200" noProof="1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360" y="353576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Banner portal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9025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866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717032"/>
            <a:ext cx="40862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60648"/>
            <a:ext cx="4324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2636912"/>
            <a:ext cx="4229100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6016" y="1556792"/>
            <a:ext cx="4238625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ovéPole 11"/>
          <p:cNvSpPr txBox="1"/>
          <p:nvPr/>
        </p:nvSpPr>
        <p:spPr>
          <a:xfrm>
            <a:off x="539552" y="1556792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err="1" smtClean="0">
                <a:solidFill>
                  <a:schemeClr val="accent1">
                    <a:lumMod val="75000"/>
                  </a:schemeClr>
                </a:solidFill>
              </a:rPr>
              <a:t>Ebsco</a:t>
            </a:r>
            <a:endParaRPr lang="cs-CZ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b="1" i="1" dirty="0" smtClean="0">
                <a:solidFill>
                  <a:schemeClr val="accent1">
                    <a:lumMod val="75000"/>
                  </a:schemeClr>
                </a:solidFill>
              </a:rPr>
              <a:t>JSTOR</a:t>
            </a:r>
          </a:p>
          <a:p>
            <a:r>
              <a:rPr lang="cs-CZ" b="1" i="1" dirty="0" err="1" smtClean="0">
                <a:solidFill>
                  <a:schemeClr val="accent1">
                    <a:lumMod val="75000"/>
                  </a:schemeClr>
                </a:solidFill>
              </a:rPr>
              <a:t>ProQuest</a:t>
            </a:r>
            <a:endParaRPr lang="cs-CZ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539552" y="4005064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i="1" dirty="0" smtClean="0">
                <a:solidFill>
                  <a:schemeClr val="accent1">
                    <a:lumMod val="75000"/>
                  </a:schemeClr>
                </a:solidFill>
              </a:rPr>
              <a:t>CEEOL </a:t>
            </a:r>
            <a:r>
              <a:rPr lang="cs-CZ" sz="1200" b="1" i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200" dirty="0" smtClean="0">
                <a:hlinkClick r:id="rId7" tooltip="connect Central and Eastern European Online Library - CEEOL"/>
              </a:rPr>
              <a:t>Central and Eastern European Online </a:t>
            </a:r>
            <a:r>
              <a:rPr lang="en-US" sz="1200" dirty="0" smtClean="0">
                <a:hlinkClick r:id="rId7" tooltip="connect Central and Eastern European Online Library - CEEOL"/>
              </a:rPr>
              <a:t>Library</a:t>
            </a:r>
            <a:r>
              <a:rPr lang="cs-CZ" sz="1200" dirty="0" smtClean="0"/>
              <a:t>)</a:t>
            </a:r>
            <a:endParaRPr lang="cs-CZ" sz="12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b="1" i="1" dirty="0" smtClean="0">
                <a:solidFill>
                  <a:schemeClr val="accent1">
                    <a:lumMod val="75000"/>
                  </a:schemeClr>
                </a:solidFill>
              </a:rPr>
              <a:t>DOAJ </a:t>
            </a:r>
            <a:r>
              <a:rPr lang="cs-CZ" sz="1200" b="1" i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en-US" sz="1200" dirty="0" smtClean="0">
                <a:hlinkClick r:id="rId8" tooltip="connect Directory of Open Access Journals"/>
              </a:rPr>
              <a:t>Directory of Open Access </a:t>
            </a:r>
            <a:r>
              <a:rPr lang="en-US" sz="1200" dirty="0" smtClean="0">
                <a:hlinkClick r:id="rId8" tooltip="connect Directory of Open Access Journals"/>
              </a:rPr>
              <a:t>Journals</a:t>
            </a:r>
            <a:r>
              <a:rPr lang="cs-CZ" sz="1200" dirty="0" smtClean="0"/>
              <a:t>)</a:t>
            </a:r>
            <a:endParaRPr lang="cs-CZ" sz="12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8031" y="4941168"/>
            <a:ext cx="41433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/>
          <p:cNvSpPr txBox="1"/>
          <p:nvPr/>
        </p:nvSpPr>
        <p:spPr>
          <a:xfrm>
            <a:off x="5292080" y="404664"/>
            <a:ext cx="3662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48 </a:t>
            </a:r>
            <a:r>
              <a:rPr lang="cs-CZ" noProof="1" smtClean="0"/>
              <a:t>prohledatelných licencovaných </a:t>
            </a:r>
          </a:p>
          <a:p>
            <a:r>
              <a:rPr lang="cs-CZ" noProof="1" smtClean="0"/>
              <a:t>i </a:t>
            </a:r>
            <a:r>
              <a:rPr lang="cs-CZ" dirty="0" smtClean="0"/>
              <a:t>volných elektronických zdrojů</a:t>
            </a:r>
            <a:endParaRPr lang="cs-CZ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274542"/>
            <a:ext cx="29146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ovéPole 10"/>
          <p:cNvSpPr txBox="1"/>
          <p:nvPr/>
        </p:nvSpPr>
        <p:spPr>
          <a:xfrm>
            <a:off x="4932040" y="2780928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hlinkClick r:id="rId11" tooltip="connect BIBSYS - souborný katalog"/>
              </a:rPr>
              <a:t>BIBSYS - </a:t>
            </a:r>
            <a:r>
              <a:rPr lang="en-US" sz="1200" dirty="0" err="1" smtClean="0">
                <a:hlinkClick r:id="rId11" tooltip="connect BIBSYS - souborný katalog"/>
              </a:rPr>
              <a:t>souborný</a:t>
            </a:r>
            <a:r>
              <a:rPr lang="en-US" sz="1200" dirty="0" smtClean="0">
                <a:hlinkClick r:id="rId11" tooltip="connect BIBSYS - souborný katalog"/>
              </a:rPr>
              <a:t> </a:t>
            </a:r>
            <a:r>
              <a:rPr lang="en-US" sz="1200" dirty="0" err="1" smtClean="0">
                <a:hlinkClick r:id="rId11" tooltip="connect BIBSYS - souborný katalog"/>
              </a:rPr>
              <a:t>katalog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>
                <a:hlinkClick r:id="rId12" tooltip="connect British Library Integrated Catalogue"/>
              </a:rPr>
              <a:t>British Library Integrated </a:t>
            </a:r>
            <a:r>
              <a:rPr lang="en-US" sz="1200" dirty="0" smtClean="0">
                <a:hlinkClick r:id="rId12" tooltip="connect British Library Integrated Catalogue"/>
              </a:rPr>
              <a:t>Catalogue</a:t>
            </a:r>
            <a:endParaRPr lang="cs-CZ" sz="1200" dirty="0" smtClean="0"/>
          </a:p>
          <a:p>
            <a:r>
              <a:rPr lang="cs-CZ" sz="1200" dirty="0" smtClean="0">
                <a:hlinkClick r:id="rId13" tooltip="connect GBV - souborný katalog"/>
              </a:rPr>
              <a:t>GBV - souborný </a:t>
            </a:r>
            <a:r>
              <a:rPr lang="cs-CZ" sz="1200" dirty="0" smtClean="0">
                <a:hlinkClick r:id="rId13" tooltip="connect GBV - souborný katalog"/>
              </a:rPr>
              <a:t>katalog</a:t>
            </a:r>
            <a:endParaRPr lang="cs-CZ" sz="1200" dirty="0" smtClean="0"/>
          </a:p>
          <a:p>
            <a:r>
              <a:rPr lang="cs-CZ" sz="1200" dirty="0" smtClean="0">
                <a:hlinkClick r:id="rId14" tooltip="connect IDS Zurich Universitat"/>
              </a:rPr>
              <a:t>IDS </a:t>
            </a:r>
            <a:r>
              <a:rPr lang="cs-CZ" sz="1200" dirty="0" err="1" smtClean="0">
                <a:hlinkClick r:id="rId14" tooltip="connect IDS Zurich Universitat"/>
              </a:rPr>
              <a:t>Zurich</a:t>
            </a:r>
            <a:r>
              <a:rPr lang="cs-CZ" sz="1200" dirty="0" smtClean="0">
                <a:hlinkClick r:id="rId14" tooltip="connect IDS Zurich Universitat"/>
              </a:rPr>
              <a:t> </a:t>
            </a:r>
            <a:r>
              <a:rPr lang="cs-CZ" sz="1200" dirty="0" err="1" smtClean="0">
                <a:hlinkClick r:id="rId14" tooltip="connect IDS Zurich Universitat"/>
              </a:rPr>
              <a:t>Universitat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xmlns="" val="407866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260649"/>
            <a:ext cx="7992888" cy="3312368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cs-CZ" dirty="0" smtClean="0"/>
              <a:t>                                              </a:t>
            </a:r>
          </a:p>
          <a:p>
            <a:pPr>
              <a:buNone/>
            </a:pPr>
            <a:endParaRPr lang="cs-CZ" dirty="0" smtClean="0"/>
          </a:p>
          <a:p>
            <a:pPr>
              <a:buFont typeface="Wingdings" pitchFamily="2" charset="2"/>
              <a:buChar char="§"/>
            </a:pPr>
            <a:endParaRPr lang="cs-CZ" sz="5600" dirty="0" smtClean="0"/>
          </a:p>
          <a:p>
            <a:pPr>
              <a:buFont typeface="Wingdings" pitchFamily="2" charset="2"/>
              <a:buChar char="§"/>
            </a:pPr>
            <a:endParaRPr lang="cs-CZ" sz="5600" dirty="0" smtClean="0"/>
          </a:p>
          <a:p>
            <a:pPr>
              <a:buFont typeface="Wingdings" pitchFamily="2" charset="2"/>
              <a:buChar char="§"/>
            </a:pPr>
            <a:r>
              <a:rPr lang="cs-CZ" sz="5600" dirty="0" smtClean="0"/>
              <a:t>uživatelé </a:t>
            </a:r>
            <a:r>
              <a:rPr lang="cs-CZ" sz="5600" dirty="0" smtClean="0"/>
              <a:t>knihovny ÚMV </a:t>
            </a:r>
            <a:r>
              <a:rPr lang="cs-CZ" sz="5600" dirty="0" smtClean="0"/>
              <a:t>(výzkumní pracovníci, profesoři  VŠ, studenti), Odborná knihovna MUP, knihovna AAU  </a:t>
            </a:r>
          </a:p>
          <a:p>
            <a:pPr>
              <a:buNone/>
            </a:pPr>
            <a:endParaRPr lang="cs-CZ" sz="5600" noProof="1" smtClean="0"/>
          </a:p>
          <a:p>
            <a:pPr>
              <a:buFont typeface="Wingdings" pitchFamily="2" charset="2"/>
              <a:buChar char="§"/>
            </a:pPr>
            <a:r>
              <a:rPr lang="cs-CZ" sz="5600" noProof="1" smtClean="0"/>
              <a:t>brána v české a v anglické verzi</a:t>
            </a:r>
          </a:p>
          <a:p>
            <a:pPr>
              <a:buFont typeface="Wingdings" pitchFamily="2" charset="2"/>
              <a:buChar char="§"/>
            </a:pPr>
            <a:endParaRPr lang="cs-CZ" sz="5600" noProof="1" smtClean="0"/>
          </a:p>
          <a:p>
            <a:pPr>
              <a:buFont typeface="Wingdings" pitchFamily="2" charset="2"/>
              <a:buChar char="§"/>
            </a:pPr>
            <a:r>
              <a:rPr lang="cs-CZ" sz="5600" noProof="1" smtClean="0"/>
              <a:t>využití  - 2012  x  2013</a:t>
            </a:r>
          </a:p>
          <a:p>
            <a:pPr>
              <a:buNone/>
            </a:pPr>
            <a:endParaRPr lang="cs-CZ" sz="5600" noProof="1" smtClean="0"/>
          </a:p>
          <a:p>
            <a:pPr>
              <a:buFont typeface="Wingdings" pitchFamily="2" charset="2"/>
              <a:buChar char="§"/>
            </a:pPr>
            <a:endParaRPr lang="cs-CZ" sz="5600" noProof="1" smtClean="0"/>
          </a:p>
          <a:p>
            <a:pPr>
              <a:buFont typeface="Wingdings" pitchFamily="2" charset="2"/>
              <a:buChar char="§"/>
            </a:pPr>
            <a:endParaRPr lang="cs-CZ" sz="4300" noProof="1" smtClean="0"/>
          </a:p>
          <a:p>
            <a:pPr>
              <a:buFont typeface="Wingdings" pitchFamily="2" charset="2"/>
              <a:buChar char="§"/>
            </a:pPr>
            <a:endParaRPr lang="cs-CZ" sz="4300" noProof="1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51465" y="149963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2852936"/>
            <a:ext cx="34194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Banner portalu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6496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866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78098"/>
          </a:xfrm>
        </p:spPr>
        <p:txBody>
          <a:bodyPr>
            <a:normAutofit fontScale="90000"/>
          </a:bodyPr>
          <a:lstStyle/>
          <a:p>
            <a:pPr algn="l"/>
            <a:r>
              <a:rPr lang="cs-CZ" sz="2800" noProof="1" smtClean="0"/>
              <a:t>IReL</a:t>
            </a:r>
            <a:r>
              <a:rPr lang="cs-CZ" sz="2800" noProof="1" smtClean="0"/>
              <a:t> – </a:t>
            </a:r>
            <a:r>
              <a:rPr lang="cs-CZ" sz="2800" noProof="1" smtClean="0"/>
              <a:t>kvalitní </a:t>
            </a:r>
            <a:r>
              <a:rPr lang="cs-CZ" sz="2800" dirty="0" smtClean="0"/>
              <a:t>zdroje </a:t>
            </a:r>
            <a:r>
              <a:rPr lang="cs-CZ" sz="2800" dirty="0" smtClean="0"/>
              <a:t>k tematice mezinárodních </a:t>
            </a:r>
            <a:br>
              <a:rPr lang="cs-CZ" sz="2800" dirty="0" smtClean="0"/>
            </a:br>
            <a:r>
              <a:rPr lang="cs-CZ" sz="2800" dirty="0" smtClean="0"/>
              <a:t>            vztahů</a:t>
            </a:r>
            <a:endParaRPr lang="cs-CZ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3109496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861048"/>
            <a:ext cx="2362593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700808"/>
            <a:ext cx="17526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3861048"/>
            <a:ext cx="2428875" cy="255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84368" y="404664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92832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Výzkumné ústavy                            </a:t>
            </a:r>
            <a:br>
              <a:rPr lang="cs-CZ" b="1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688632"/>
          </a:xfrm>
        </p:spPr>
        <p:txBody>
          <a:bodyPr numCol="2">
            <a:normAutofit fontScale="25000" lnSpcReduction="20000"/>
          </a:bodyPr>
          <a:lstStyle/>
          <a:p>
            <a:r>
              <a:rPr lang="cs-CZ" sz="4800" dirty="0" err="1" smtClean="0">
                <a:hlinkClick r:id="rId2"/>
              </a:rPr>
              <a:t>Al</a:t>
            </a:r>
            <a:r>
              <a:rPr lang="cs-CZ" sz="4800" dirty="0" smtClean="0">
                <a:hlinkClick r:id="rId2"/>
              </a:rPr>
              <a:t>-</a:t>
            </a:r>
            <a:r>
              <a:rPr lang="cs-CZ" sz="4800" dirty="0" err="1" smtClean="0">
                <a:hlinkClick r:id="rId2"/>
              </a:rPr>
              <a:t>Ahram</a:t>
            </a:r>
            <a:r>
              <a:rPr lang="cs-CZ" sz="4800" dirty="0" smtClean="0">
                <a:hlinkClick r:id="rId2"/>
              </a:rPr>
              <a:t> Center </a:t>
            </a:r>
            <a:r>
              <a:rPr lang="cs-CZ" sz="4800" dirty="0" err="1" smtClean="0">
                <a:hlinkClick r:id="rId2"/>
              </a:rPr>
              <a:t>for</a:t>
            </a:r>
            <a:r>
              <a:rPr lang="cs-CZ" sz="4800" dirty="0" smtClean="0">
                <a:hlinkClick r:id="rId2"/>
              </a:rPr>
              <a:t> </a:t>
            </a:r>
            <a:r>
              <a:rPr lang="cs-CZ" sz="4800" dirty="0" err="1" smtClean="0">
                <a:hlinkClick r:id="rId2"/>
              </a:rPr>
              <a:t>Political</a:t>
            </a:r>
            <a:r>
              <a:rPr lang="cs-CZ" sz="4800" dirty="0" smtClean="0">
                <a:hlinkClick r:id="rId2"/>
              </a:rPr>
              <a:t> </a:t>
            </a:r>
            <a:r>
              <a:rPr lang="cs-CZ" sz="4800" dirty="0" err="1" smtClean="0">
                <a:hlinkClick r:id="rId2"/>
              </a:rPr>
              <a:t>and</a:t>
            </a:r>
            <a:r>
              <a:rPr lang="cs-CZ" sz="4800" dirty="0" smtClean="0">
                <a:hlinkClick r:id="rId2"/>
              </a:rPr>
              <a:t> </a:t>
            </a:r>
            <a:r>
              <a:rPr lang="cs-CZ" sz="4800" dirty="0" err="1" smtClean="0">
                <a:hlinkClick r:id="rId2"/>
              </a:rPr>
              <a:t>Strategic</a:t>
            </a:r>
            <a:r>
              <a:rPr lang="cs-CZ" sz="4800" dirty="0" smtClean="0">
                <a:hlinkClick r:id="rId2"/>
              </a:rPr>
              <a:t> </a:t>
            </a:r>
            <a:r>
              <a:rPr lang="cs-CZ" sz="4800" dirty="0" err="1" smtClean="0">
                <a:hlinkClick r:id="rId2"/>
              </a:rPr>
              <a:t>Studies</a:t>
            </a:r>
            <a:endParaRPr lang="cs-CZ" sz="4800" dirty="0" smtClean="0"/>
          </a:p>
          <a:p>
            <a:r>
              <a:rPr lang="cs-CZ" sz="4800" dirty="0" err="1" smtClean="0">
                <a:hlinkClick r:id="rId3"/>
              </a:rPr>
              <a:t>Asia</a:t>
            </a:r>
            <a:r>
              <a:rPr lang="cs-CZ" sz="4800" dirty="0" smtClean="0">
                <a:hlinkClick r:id="rId3"/>
              </a:rPr>
              <a:t> </a:t>
            </a:r>
            <a:r>
              <a:rPr lang="cs-CZ" sz="4800" dirty="0" err="1" smtClean="0">
                <a:hlinkClick r:id="rId3"/>
              </a:rPr>
              <a:t>Foundation</a:t>
            </a:r>
            <a:r>
              <a:rPr lang="cs-CZ" sz="4800" dirty="0" smtClean="0">
                <a:hlinkClick r:id="rId3"/>
              </a:rPr>
              <a:t> </a:t>
            </a:r>
            <a:endParaRPr lang="cs-CZ" sz="4800" dirty="0" smtClean="0"/>
          </a:p>
          <a:p>
            <a:r>
              <a:rPr lang="cs-CZ" sz="4800" dirty="0" err="1" smtClean="0">
                <a:hlinkClick r:id="rId4"/>
              </a:rPr>
              <a:t>Asia</a:t>
            </a:r>
            <a:r>
              <a:rPr lang="cs-CZ" sz="4800" dirty="0" smtClean="0">
                <a:hlinkClick r:id="rId4"/>
              </a:rPr>
              <a:t> Society</a:t>
            </a:r>
            <a:endParaRPr lang="cs-CZ" sz="4800" dirty="0" smtClean="0"/>
          </a:p>
          <a:p>
            <a:r>
              <a:rPr lang="cs-CZ" sz="4800" dirty="0" err="1" smtClean="0">
                <a:hlinkClick r:id="rId5"/>
              </a:rPr>
              <a:t>Asia</a:t>
            </a:r>
            <a:r>
              <a:rPr lang="cs-CZ" sz="4800" dirty="0" smtClean="0">
                <a:hlinkClick r:id="rId5"/>
              </a:rPr>
              <a:t>/</a:t>
            </a:r>
            <a:r>
              <a:rPr lang="cs-CZ" sz="4800" dirty="0" err="1" smtClean="0">
                <a:hlinkClick r:id="rId5"/>
              </a:rPr>
              <a:t>Pacific</a:t>
            </a:r>
            <a:r>
              <a:rPr lang="cs-CZ" sz="4800" dirty="0" smtClean="0">
                <a:hlinkClick r:id="rId5"/>
              </a:rPr>
              <a:t> </a:t>
            </a:r>
            <a:r>
              <a:rPr lang="cs-CZ" sz="4800" dirty="0" err="1" smtClean="0">
                <a:hlinkClick r:id="rId5"/>
              </a:rPr>
              <a:t>Research</a:t>
            </a:r>
            <a:r>
              <a:rPr lang="cs-CZ" sz="4800" dirty="0" smtClean="0">
                <a:hlinkClick r:id="rId5"/>
              </a:rPr>
              <a:t> Center </a:t>
            </a:r>
            <a:r>
              <a:rPr lang="cs-CZ" sz="4800" dirty="0" err="1" smtClean="0"/>
              <a:t>Stanford</a:t>
            </a:r>
            <a:r>
              <a:rPr lang="cs-CZ" sz="4800" dirty="0" smtClean="0"/>
              <a:t>               </a:t>
            </a:r>
            <a:br>
              <a:rPr lang="cs-CZ" sz="4800" dirty="0" smtClean="0"/>
            </a:br>
            <a:r>
              <a:rPr lang="cs-CZ" sz="4800" dirty="0" smtClean="0"/>
              <a:t>  University </a:t>
            </a:r>
          </a:p>
          <a:p>
            <a:r>
              <a:rPr lang="cs-CZ" sz="4800" dirty="0" err="1" smtClean="0">
                <a:hlinkClick r:id="rId6"/>
              </a:rPr>
              <a:t>Aspen</a:t>
            </a:r>
            <a:r>
              <a:rPr lang="cs-CZ" sz="4800" dirty="0" smtClean="0">
                <a:hlinkClick r:id="rId6"/>
              </a:rPr>
              <a:t> Institute</a:t>
            </a:r>
            <a:endParaRPr lang="cs-CZ" sz="4800" dirty="0" smtClean="0"/>
          </a:p>
          <a:p>
            <a:r>
              <a:rPr lang="cs-CZ" sz="4800" dirty="0" err="1" smtClean="0">
                <a:hlinkClick r:id="rId7"/>
              </a:rPr>
              <a:t>Atlantic</a:t>
            </a:r>
            <a:r>
              <a:rPr lang="cs-CZ" sz="4800" dirty="0" smtClean="0">
                <a:hlinkClick r:id="rId7"/>
              </a:rPr>
              <a:t> </a:t>
            </a:r>
            <a:r>
              <a:rPr lang="cs-CZ" sz="4800" dirty="0" err="1" smtClean="0">
                <a:hlinkClick r:id="rId7"/>
              </a:rPr>
              <a:t>Council</a:t>
            </a:r>
            <a:r>
              <a:rPr lang="cs-CZ" sz="4800" dirty="0" smtClean="0">
                <a:hlinkClick r:id="rId7"/>
              </a:rPr>
              <a:t> </a:t>
            </a:r>
            <a:r>
              <a:rPr lang="cs-CZ" sz="4800" dirty="0" err="1" smtClean="0">
                <a:hlinkClick r:id="rId7"/>
              </a:rPr>
              <a:t>of</a:t>
            </a:r>
            <a:r>
              <a:rPr lang="cs-CZ" sz="4800" dirty="0" smtClean="0">
                <a:hlinkClick r:id="rId7"/>
              </a:rPr>
              <a:t> </a:t>
            </a:r>
            <a:r>
              <a:rPr lang="cs-CZ" sz="4800" dirty="0" err="1" smtClean="0">
                <a:hlinkClick r:id="rId7"/>
              </a:rPr>
              <a:t>the</a:t>
            </a:r>
            <a:r>
              <a:rPr lang="cs-CZ" sz="4800" dirty="0" smtClean="0">
                <a:hlinkClick r:id="rId7"/>
              </a:rPr>
              <a:t> </a:t>
            </a:r>
            <a:r>
              <a:rPr lang="cs-CZ" sz="4800" dirty="0" err="1" smtClean="0">
                <a:hlinkClick r:id="rId7"/>
              </a:rPr>
              <a:t>United</a:t>
            </a:r>
            <a:r>
              <a:rPr lang="cs-CZ" sz="4800" dirty="0" smtClean="0">
                <a:hlinkClick r:id="rId7"/>
              </a:rPr>
              <a:t> </a:t>
            </a:r>
            <a:r>
              <a:rPr lang="cs-CZ" sz="4800" dirty="0" err="1" smtClean="0">
                <a:hlinkClick r:id="rId7"/>
              </a:rPr>
              <a:t>States</a:t>
            </a:r>
            <a:r>
              <a:rPr lang="cs-CZ" sz="4800" dirty="0" smtClean="0">
                <a:hlinkClick r:id="rId7"/>
              </a:rPr>
              <a:t> </a:t>
            </a:r>
            <a:endParaRPr lang="cs-CZ" sz="4800" dirty="0" smtClean="0"/>
          </a:p>
          <a:p>
            <a:r>
              <a:rPr lang="cs-CZ" sz="4800" dirty="0" err="1" smtClean="0">
                <a:hlinkClick r:id="rId8"/>
              </a:rPr>
              <a:t>Australian</a:t>
            </a:r>
            <a:r>
              <a:rPr lang="cs-CZ" sz="4800" dirty="0" smtClean="0">
                <a:hlinkClick r:id="rId8"/>
              </a:rPr>
              <a:t> </a:t>
            </a:r>
            <a:r>
              <a:rPr lang="cs-CZ" sz="4800" dirty="0" err="1" smtClean="0">
                <a:hlinkClick r:id="rId8"/>
              </a:rPr>
              <a:t>member</a:t>
            </a:r>
            <a:r>
              <a:rPr lang="cs-CZ" sz="4800" dirty="0" smtClean="0">
                <a:hlinkClick r:id="rId8"/>
              </a:rPr>
              <a:t> </a:t>
            </a:r>
            <a:r>
              <a:rPr lang="cs-CZ" sz="4800" dirty="0" err="1" smtClean="0">
                <a:hlinkClick r:id="rId8"/>
              </a:rPr>
              <a:t>committee</a:t>
            </a:r>
            <a:r>
              <a:rPr lang="cs-CZ" sz="4800" dirty="0" smtClean="0">
                <a:hlinkClick r:id="rId8"/>
              </a:rPr>
              <a:t> </a:t>
            </a:r>
            <a:r>
              <a:rPr lang="cs-CZ" sz="4800" dirty="0" err="1" smtClean="0">
                <a:hlinkClick r:id="rId8"/>
              </a:rPr>
              <a:t>of</a:t>
            </a:r>
            <a:r>
              <a:rPr lang="cs-CZ" sz="4800" dirty="0" smtClean="0">
                <a:hlinkClick r:id="rId8"/>
              </a:rPr>
              <a:t> CSCAP</a:t>
            </a:r>
            <a:endParaRPr lang="cs-CZ" sz="4800" dirty="0" smtClean="0"/>
          </a:p>
          <a:p>
            <a:r>
              <a:rPr lang="cs-CZ" sz="4800" dirty="0" err="1" smtClean="0">
                <a:hlinkClick r:id="rId9"/>
              </a:rPr>
              <a:t>Australian</a:t>
            </a:r>
            <a:r>
              <a:rPr lang="cs-CZ" sz="4800" dirty="0" smtClean="0">
                <a:hlinkClick r:id="rId9"/>
              </a:rPr>
              <a:t> Institute </a:t>
            </a:r>
            <a:r>
              <a:rPr lang="cs-CZ" sz="4800" dirty="0" err="1" smtClean="0">
                <a:hlinkClick r:id="rId9"/>
              </a:rPr>
              <a:t>of</a:t>
            </a:r>
            <a:r>
              <a:rPr lang="cs-CZ" sz="4800" dirty="0" smtClean="0">
                <a:hlinkClick r:id="rId9"/>
              </a:rPr>
              <a:t> </a:t>
            </a:r>
            <a:r>
              <a:rPr lang="cs-CZ" sz="4800" dirty="0" err="1" smtClean="0">
                <a:hlinkClick r:id="rId9"/>
              </a:rPr>
              <a:t>International</a:t>
            </a:r>
            <a:r>
              <a:rPr lang="cs-CZ" sz="4800" dirty="0" smtClean="0">
                <a:hlinkClick r:id="rId9"/>
              </a:rPr>
              <a:t> </a:t>
            </a:r>
            <a:r>
              <a:rPr lang="cs-CZ" sz="4800" dirty="0" err="1" smtClean="0">
                <a:hlinkClick r:id="rId9"/>
              </a:rPr>
              <a:t>Affairs</a:t>
            </a:r>
            <a:endParaRPr lang="cs-CZ" sz="4800" dirty="0" smtClean="0"/>
          </a:p>
          <a:p>
            <a:r>
              <a:rPr lang="cs-CZ" sz="4800" dirty="0" err="1" smtClean="0">
                <a:hlinkClick r:id="rId10"/>
              </a:rPr>
              <a:t>Brookings</a:t>
            </a:r>
            <a:r>
              <a:rPr lang="cs-CZ" sz="4800" dirty="0" smtClean="0">
                <a:hlinkClick r:id="rId10"/>
              </a:rPr>
              <a:t> </a:t>
            </a:r>
            <a:r>
              <a:rPr lang="cs-CZ" sz="4800" dirty="0" err="1" smtClean="0">
                <a:hlinkClick r:id="rId10"/>
              </a:rPr>
              <a:t>Institution</a:t>
            </a:r>
            <a:r>
              <a:rPr lang="cs-CZ" sz="4800" dirty="0" smtClean="0">
                <a:hlinkClick r:id="rId10"/>
              </a:rPr>
              <a:t> </a:t>
            </a:r>
            <a:endParaRPr lang="cs-CZ" sz="4800" dirty="0" smtClean="0"/>
          </a:p>
          <a:p>
            <a:r>
              <a:rPr lang="cs-CZ" sz="4800" dirty="0" smtClean="0">
                <a:hlinkClick r:id="rId11"/>
              </a:rPr>
              <a:t>Carnegie </a:t>
            </a:r>
            <a:r>
              <a:rPr lang="cs-CZ" sz="4800" dirty="0" err="1" smtClean="0">
                <a:hlinkClick r:id="rId11"/>
              </a:rPr>
              <a:t>Council</a:t>
            </a:r>
            <a:r>
              <a:rPr lang="cs-CZ" sz="4800" dirty="0" smtClean="0">
                <a:hlinkClick r:id="rId11"/>
              </a:rPr>
              <a:t> on </a:t>
            </a:r>
            <a:r>
              <a:rPr lang="cs-CZ" sz="4800" dirty="0" err="1" smtClean="0">
                <a:hlinkClick r:id="rId11"/>
              </a:rPr>
              <a:t>Ethics</a:t>
            </a:r>
            <a:r>
              <a:rPr lang="cs-CZ" sz="4800" dirty="0" smtClean="0">
                <a:hlinkClick r:id="rId11"/>
              </a:rPr>
              <a:t> </a:t>
            </a:r>
            <a:r>
              <a:rPr lang="cs-CZ" sz="4800" dirty="0" err="1" smtClean="0">
                <a:hlinkClick r:id="rId11"/>
              </a:rPr>
              <a:t>and</a:t>
            </a:r>
            <a:r>
              <a:rPr lang="cs-CZ" sz="4800" dirty="0" smtClean="0">
                <a:hlinkClick r:id="rId11"/>
              </a:rPr>
              <a:t> </a:t>
            </a:r>
            <a:r>
              <a:rPr lang="cs-CZ" sz="4800" dirty="0" err="1" smtClean="0">
                <a:hlinkClick r:id="rId11"/>
              </a:rPr>
              <a:t>International</a:t>
            </a:r>
            <a:r>
              <a:rPr lang="cs-CZ" sz="4800" dirty="0" smtClean="0">
                <a:hlinkClick r:id="rId11"/>
              </a:rPr>
              <a:t> </a:t>
            </a:r>
            <a:r>
              <a:rPr lang="cs-CZ" sz="4800" dirty="0" err="1" smtClean="0">
                <a:hlinkClick r:id="rId11"/>
              </a:rPr>
              <a:t>Affairs</a:t>
            </a:r>
            <a:r>
              <a:rPr lang="cs-CZ" sz="4800" dirty="0" smtClean="0">
                <a:hlinkClick r:id="rId11"/>
              </a:rPr>
              <a:t> </a:t>
            </a:r>
            <a:endParaRPr lang="cs-CZ" sz="4800" dirty="0" smtClean="0"/>
          </a:p>
          <a:p>
            <a:r>
              <a:rPr lang="cs-CZ" sz="4800" dirty="0" smtClean="0">
                <a:hlinkClick r:id="rId12"/>
              </a:rPr>
              <a:t>Carnegie </a:t>
            </a:r>
            <a:r>
              <a:rPr lang="cs-CZ" sz="4800" dirty="0" err="1" smtClean="0">
                <a:hlinkClick r:id="rId12"/>
              </a:rPr>
              <a:t>Endowment</a:t>
            </a:r>
            <a:r>
              <a:rPr lang="cs-CZ" sz="4800" dirty="0" smtClean="0">
                <a:hlinkClick r:id="rId12"/>
              </a:rPr>
              <a:t> </a:t>
            </a:r>
            <a:r>
              <a:rPr lang="cs-CZ" sz="4800" dirty="0" err="1" smtClean="0">
                <a:hlinkClick r:id="rId12"/>
              </a:rPr>
              <a:t>for</a:t>
            </a:r>
            <a:r>
              <a:rPr lang="cs-CZ" sz="4800" dirty="0" smtClean="0">
                <a:hlinkClick r:id="rId12"/>
              </a:rPr>
              <a:t> </a:t>
            </a:r>
            <a:r>
              <a:rPr lang="cs-CZ" sz="4800" dirty="0" err="1" smtClean="0">
                <a:hlinkClick r:id="rId12"/>
              </a:rPr>
              <a:t>International</a:t>
            </a:r>
            <a:r>
              <a:rPr lang="cs-CZ" sz="4800" dirty="0" smtClean="0">
                <a:hlinkClick r:id="rId12"/>
              </a:rPr>
              <a:t> </a:t>
            </a:r>
            <a:r>
              <a:rPr lang="cs-CZ" sz="4800" dirty="0" err="1" smtClean="0">
                <a:hlinkClick r:id="rId12"/>
              </a:rPr>
              <a:t>Peace</a:t>
            </a:r>
            <a:endParaRPr lang="cs-CZ" sz="4800" dirty="0" smtClean="0"/>
          </a:p>
          <a:p>
            <a:r>
              <a:rPr lang="cs-CZ" sz="4800" dirty="0" smtClean="0">
                <a:hlinkClick r:id="rId13"/>
              </a:rPr>
              <a:t>Carnegie </a:t>
            </a:r>
            <a:r>
              <a:rPr lang="cs-CZ" sz="4800" dirty="0" err="1" smtClean="0">
                <a:hlinkClick r:id="rId13"/>
              </a:rPr>
              <a:t>Moscow</a:t>
            </a:r>
            <a:r>
              <a:rPr lang="cs-CZ" sz="4800" dirty="0" smtClean="0">
                <a:hlinkClick r:id="rId13"/>
              </a:rPr>
              <a:t> Center </a:t>
            </a:r>
            <a:endParaRPr lang="cs-CZ" sz="4800" dirty="0" smtClean="0"/>
          </a:p>
          <a:p>
            <a:r>
              <a:rPr lang="cs-CZ" sz="4800" dirty="0" err="1" smtClean="0">
                <a:hlinkClick r:id="rId14"/>
              </a:rPr>
              <a:t>Cato</a:t>
            </a:r>
            <a:r>
              <a:rPr lang="cs-CZ" sz="4800" dirty="0" smtClean="0">
                <a:hlinkClick r:id="rId14"/>
              </a:rPr>
              <a:t> Institute </a:t>
            </a:r>
            <a:endParaRPr lang="cs-CZ" sz="4800" dirty="0" smtClean="0"/>
          </a:p>
          <a:p>
            <a:r>
              <a:rPr lang="cs-CZ" sz="4800" dirty="0" smtClean="0">
                <a:hlinkClick r:id="rId15"/>
              </a:rPr>
              <a:t>Center </a:t>
            </a:r>
            <a:r>
              <a:rPr lang="cs-CZ" sz="4800" dirty="0" err="1" smtClean="0">
                <a:hlinkClick r:id="rId15"/>
              </a:rPr>
              <a:t>for</a:t>
            </a:r>
            <a:r>
              <a:rPr lang="cs-CZ" sz="4800" dirty="0" smtClean="0">
                <a:hlinkClick r:id="rId15"/>
              </a:rPr>
              <a:t> </a:t>
            </a:r>
            <a:r>
              <a:rPr lang="cs-CZ" sz="4800" dirty="0" err="1" smtClean="0">
                <a:hlinkClick r:id="rId15"/>
              </a:rPr>
              <a:t>International</a:t>
            </a:r>
            <a:r>
              <a:rPr lang="cs-CZ" sz="4800" dirty="0" smtClean="0">
                <a:hlinkClick r:id="rId15"/>
              </a:rPr>
              <a:t> </a:t>
            </a:r>
            <a:r>
              <a:rPr lang="cs-CZ" sz="4800" dirty="0" err="1" smtClean="0">
                <a:hlinkClick r:id="rId15"/>
              </a:rPr>
              <a:t>Studies</a:t>
            </a:r>
            <a:r>
              <a:rPr lang="cs-CZ" sz="4800" dirty="0" smtClean="0">
                <a:hlinkClick r:id="rId15"/>
              </a:rPr>
              <a:t> </a:t>
            </a:r>
            <a:r>
              <a:rPr lang="cs-CZ" sz="4800" dirty="0" err="1" smtClean="0">
                <a:hlinkClick r:id="rId15"/>
              </a:rPr>
              <a:t>and</a:t>
            </a:r>
            <a:r>
              <a:rPr lang="cs-CZ" sz="4800" dirty="0" smtClean="0">
                <a:hlinkClick r:id="rId15"/>
              </a:rPr>
              <a:t> </a:t>
            </a:r>
            <a:r>
              <a:rPr lang="cs-CZ" sz="4800" dirty="0" err="1" smtClean="0">
                <a:hlinkClick r:id="rId15"/>
              </a:rPr>
              <a:t>Research</a:t>
            </a:r>
            <a:r>
              <a:rPr lang="cs-CZ" sz="4800" dirty="0" smtClean="0">
                <a:hlinkClick r:id="rId15"/>
              </a:rPr>
              <a:t> </a:t>
            </a:r>
            <a:r>
              <a:rPr lang="cs-CZ" sz="4800" dirty="0" smtClean="0"/>
              <a:t>/Centre d'</a:t>
            </a:r>
            <a:r>
              <a:rPr lang="cs-CZ" sz="4800" dirty="0" err="1" smtClean="0"/>
              <a:t>Etudes</a:t>
            </a:r>
            <a:r>
              <a:rPr lang="cs-CZ" sz="4800" dirty="0" smtClean="0"/>
              <a:t> </a:t>
            </a:r>
            <a:r>
              <a:rPr lang="cs-CZ" sz="4800" dirty="0" err="1" smtClean="0"/>
              <a:t>et</a:t>
            </a:r>
            <a:r>
              <a:rPr lang="cs-CZ" sz="4800" dirty="0" smtClean="0"/>
              <a:t> de   </a:t>
            </a:r>
            <a:r>
              <a:rPr lang="cs-CZ" sz="4800" dirty="0" err="1" smtClean="0"/>
              <a:t>Recherches</a:t>
            </a:r>
            <a:r>
              <a:rPr lang="cs-CZ" sz="4800" dirty="0" smtClean="0"/>
              <a:t> </a:t>
            </a:r>
            <a:r>
              <a:rPr lang="cs-CZ" sz="4800" dirty="0" err="1" smtClean="0"/>
              <a:t>Internationales</a:t>
            </a:r>
            <a:r>
              <a:rPr lang="cs-CZ" sz="4800" dirty="0" smtClean="0"/>
              <a:t/>
            </a:r>
            <a:br>
              <a:rPr lang="cs-CZ" sz="4800" dirty="0" smtClean="0"/>
            </a:br>
            <a:r>
              <a:rPr lang="cs-CZ" sz="4800" dirty="0" smtClean="0">
                <a:hlinkClick r:id="rId16"/>
              </a:rPr>
              <a:t>Center </a:t>
            </a:r>
            <a:r>
              <a:rPr lang="cs-CZ" sz="4800" dirty="0" err="1" smtClean="0">
                <a:hlinkClick r:id="rId16"/>
              </a:rPr>
              <a:t>for</a:t>
            </a:r>
            <a:r>
              <a:rPr lang="cs-CZ" sz="4800" dirty="0" smtClean="0">
                <a:hlinkClick r:id="rId16"/>
              </a:rPr>
              <a:t> </a:t>
            </a:r>
            <a:r>
              <a:rPr lang="cs-CZ" sz="4800" dirty="0" err="1" smtClean="0">
                <a:hlinkClick r:id="rId16"/>
              </a:rPr>
              <a:t>Strategic</a:t>
            </a:r>
            <a:r>
              <a:rPr lang="cs-CZ" sz="4800" dirty="0" smtClean="0">
                <a:hlinkClick r:id="rId16"/>
              </a:rPr>
              <a:t> </a:t>
            </a:r>
            <a:r>
              <a:rPr lang="cs-CZ" sz="4800" dirty="0" err="1" smtClean="0">
                <a:hlinkClick r:id="rId16"/>
              </a:rPr>
              <a:t>and</a:t>
            </a:r>
            <a:r>
              <a:rPr lang="cs-CZ" sz="4800" dirty="0" smtClean="0">
                <a:hlinkClick r:id="rId16"/>
              </a:rPr>
              <a:t> </a:t>
            </a:r>
            <a:r>
              <a:rPr lang="cs-CZ" sz="4800" dirty="0" err="1" smtClean="0">
                <a:hlinkClick r:id="rId16"/>
              </a:rPr>
              <a:t>International</a:t>
            </a:r>
            <a:r>
              <a:rPr lang="cs-CZ" sz="4800" dirty="0" smtClean="0">
                <a:hlinkClick r:id="rId16"/>
              </a:rPr>
              <a:t> </a:t>
            </a:r>
            <a:r>
              <a:rPr lang="cs-CZ" sz="4800" dirty="0" err="1" smtClean="0">
                <a:hlinkClick r:id="rId16"/>
              </a:rPr>
              <a:t>Studies</a:t>
            </a:r>
            <a:r>
              <a:rPr lang="cs-CZ" sz="4800" dirty="0" smtClean="0">
                <a:hlinkClick r:id="rId16"/>
              </a:rPr>
              <a:t>, Jakarta </a:t>
            </a:r>
            <a:endParaRPr lang="cs-CZ" sz="4800" dirty="0" smtClean="0"/>
          </a:p>
          <a:p>
            <a:r>
              <a:rPr lang="cs-CZ" sz="4800" dirty="0" smtClean="0">
                <a:hlinkClick r:id="rId17"/>
              </a:rPr>
              <a:t>Center </a:t>
            </a:r>
            <a:r>
              <a:rPr lang="cs-CZ" sz="4800" dirty="0" err="1" smtClean="0">
                <a:hlinkClick r:id="rId17"/>
              </a:rPr>
              <a:t>for</a:t>
            </a:r>
            <a:r>
              <a:rPr lang="cs-CZ" sz="4800" dirty="0" smtClean="0">
                <a:hlinkClick r:id="rId17"/>
              </a:rPr>
              <a:t> </a:t>
            </a:r>
            <a:r>
              <a:rPr lang="cs-CZ" sz="4800" dirty="0" err="1" smtClean="0">
                <a:hlinkClick r:id="rId17"/>
              </a:rPr>
              <a:t>Strategic</a:t>
            </a:r>
            <a:r>
              <a:rPr lang="cs-CZ" sz="4800" dirty="0" smtClean="0">
                <a:hlinkClick r:id="rId17"/>
              </a:rPr>
              <a:t> </a:t>
            </a:r>
            <a:r>
              <a:rPr lang="cs-CZ" sz="4800" dirty="0" err="1" smtClean="0">
                <a:hlinkClick r:id="rId17"/>
              </a:rPr>
              <a:t>and</a:t>
            </a:r>
            <a:r>
              <a:rPr lang="cs-CZ" sz="4800" dirty="0" smtClean="0">
                <a:hlinkClick r:id="rId17"/>
              </a:rPr>
              <a:t> </a:t>
            </a:r>
            <a:r>
              <a:rPr lang="cs-CZ" sz="4800" dirty="0" err="1" smtClean="0">
                <a:hlinkClick r:id="rId17"/>
              </a:rPr>
              <a:t>International</a:t>
            </a:r>
            <a:r>
              <a:rPr lang="cs-CZ" sz="4800" dirty="0" smtClean="0">
                <a:hlinkClick r:id="rId17"/>
              </a:rPr>
              <a:t> </a:t>
            </a:r>
            <a:r>
              <a:rPr lang="cs-CZ" sz="4800" dirty="0" err="1" smtClean="0">
                <a:hlinkClick r:id="rId17"/>
              </a:rPr>
              <a:t>Studies</a:t>
            </a:r>
            <a:r>
              <a:rPr lang="cs-CZ" sz="4800" dirty="0" smtClean="0">
                <a:hlinkClick r:id="rId17"/>
              </a:rPr>
              <a:t>, Washington</a:t>
            </a:r>
            <a:endParaRPr lang="cs-CZ" sz="4800" dirty="0" smtClean="0"/>
          </a:p>
          <a:p>
            <a:r>
              <a:rPr lang="cs-CZ" sz="4800" dirty="0" smtClean="0">
                <a:hlinkClick r:id="rId18"/>
              </a:rPr>
              <a:t>Centre </a:t>
            </a:r>
            <a:r>
              <a:rPr lang="cs-CZ" sz="4800" dirty="0" err="1" smtClean="0">
                <a:hlinkClick r:id="rId18"/>
              </a:rPr>
              <a:t>of</a:t>
            </a:r>
            <a:r>
              <a:rPr lang="cs-CZ" sz="4800" dirty="0" smtClean="0">
                <a:hlinkClick r:id="rId18"/>
              </a:rPr>
              <a:t> </a:t>
            </a:r>
            <a:r>
              <a:rPr lang="cs-CZ" sz="4800" dirty="0" err="1" smtClean="0">
                <a:hlinkClick r:id="rId18"/>
              </a:rPr>
              <a:t>International</a:t>
            </a:r>
            <a:r>
              <a:rPr lang="cs-CZ" sz="4800" dirty="0" smtClean="0">
                <a:hlinkClick r:id="rId18"/>
              </a:rPr>
              <a:t> Relations</a:t>
            </a:r>
            <a:endParaRPr lang="cs-CZ" sz="4800" dirty="0" smtClean="0"/>
          </a:p>
          <a:p>
            <a:r>
              <a:rPr lang="cs-CZ" sz="4800" dirty="0" smtClean="0"/>
              <a:t>    University </a:t>
            </a:r>
            <a:r>
              <a:rPr lang="cs-CZ" sz="4800" dirty="0" err="1" smtClean="0"/>
              <a:t>of</a:t>
            </a:r>
            <a:r>
              <a:rPr lang="cs-CZ" sz="4800" dirty="0" smtClean="0"/>
              <a:t> </a:t>
            </a:r>
            <a:r>
              <a:rPr lang="cs-CZ" sz="4800" dirty="0" err="1" smtClean="0"/>
              <a:t>British</a:t>
            </a:r>
            <a:r>
              <a:rPr lang="cs-CZ" sz="4800" dirty="0" smtClean="0"/>
              <a:t> Columbia </a:t>
            </a:r>
          </a:p>
          <a:p>
            <a:r>
              <a:rPr lang="cs-CZ" sz="4800" dirty="0" smtClean="0">
                <a:hlinkClick r:id="rId19"/>
              </a:rPr>
              <a:t>Henry </a:t>
            </a:r>
            <a:r>
              <a:rPr lang="cs-CZ" sz="4800" dirty="0" err="1" smtClean="0">
                <a:hlinkClick r:id="rId19"/>
              </a:rPr>
              <a:t>L</a:t>
            </a:r>
            <a:r>
              <a:rPr lang="cs-CZ" sz="4800" dirty="0" smtClean="0">
                <a:hlinkClick r:id="rId19"/>
              </a:rPr>
              <a:t>.</a:t>
            </a:r>
            <a:r>
              <a:rPr lang="cs-CZ" sz="4800" dirty="0" err="1" smtClean="0">
                <a:hlinkClick r:id="rId19"/>
              </a:rPr>
              <a:t>Stimson</a:t>
            </a:r>
            <a:r>
              <a:rPr lang="cs-CZ" sz="4800" dirty="0" smtClean="0">
                <a:hlinkClick r:id="rId19"/>
              </a:rPr>
              <a:t> Center</a:t>
            </a:r>
            <a:endParaRPr lang="cs-CZ" sz="4800" dirty="0" smtClean="0"/>
          </a:p>
          <a:p>
            <a:r>
              <a:rPr lang="cs-CZ" sz="4800" dirty="0" smtClean="0">
                <a:hlinkClick r:id="rId20"/>
              </a:rPr>
              <a:t>Centre </a:t>
            </a:r>
            <a:r>
              <a:rPr lang="cs-CZ" sz="4800" dirty="0" err="1" smtClean="0">
                <a:hlinkClick r:id="rId20"/>
              </a:rPr>
              <a:t>for</a:t>
            </a:r>
            <a:r>
              <a:rPr lang="cs-CZ" sz="4800" dirty="0" smtClean="0">
                <a:hlinkClick r:id="rId20"/>
              </a:rPr>
              <a:t> </a:t>
            </a:r>
            <a:r>
              <a:rPr lang="cs-CZ" sz="4800" dirty="0" err="1" smtClean="0">
                <a:hlinkClick r:id="rId20"/>
              </a:rPr>
              <a:t>Strategic</a:t>
            </a:r>
            <a:r>
              <a:rPr lang="cs-CZ" sz="4800" dirty="0" smtClean="0">
                <a:hlinkClick r:id="rId20"/>
              </a:rPr>
              <a:t> </a:t>
            </a:r>
            <a:r>
              <a:rPr lang="cs-CZ" sz="4800" dirty="0" err="1" smtClean="0">
                <a:hlinkClick r:id="rId20"/>
              </a:rPr>
              <a:t>Studies</a:t>
            </a:r>
            <a:r>
              <a:rPr lang="cs-CZ" sz="4800" dirty="0" smtClean="0">
                <a:hlinkClick r:id="rId20"/>
              </a:rPr>
              <a:t> </a:t>
            </a:r>
            <a:endParaRPr lang="cs-CZ" sz="4800" dirty="0" smtClean="0"/>
          </a:p>
          <a:p>
            <a:r>
              <a:rPr lang="cs-CZ" sz="4800" dirty="0" smtClean="0">
                <a:hlinkClick r:id="rId21"/>
              </a:rPr>
              <a:t>Institute </a:t>
            </a:r>
            <a:r>
              <a:rPr lang="cs-CZ" sz="4800" dirty="0" err="1" smtClean="0">
                <a:hlinkClick r:id="rId21"/>
              </a:rPr>
              <a:t>of</a:t>
            </a:r>
            <a:r>
              <a:rPr lang="cs-CZ" sz="4800" dirty="0" smtClean="0">
                <a:hlinkClick r:id="rId21"/>
              </a:rPr>
              <a:t> </a:t>
            </a:r>
            <a:r>
              <a:rPr lang="cs-CZ" sz="4800" dirty="0" err="1" smtClean="0">
                <a:hlinkClick r:id="rId21"/>
              </a:rPr>
              <a:t>Strategic</a:t>
            </a:r>
            <a:r>
              <a:rPr lang="cs-CZ" sz="4800" dirty="0" smtClean="0">
                <a:hlinkClick r:id="rId21"/>
              </a:rPr>
              <a:t> </a:t>
            </a:r>
            <a:r>
              <a:rPr lang="cs-CZ" sz="4800" dirty="0" err="1" smtClean="0">
                <a:hlinkClick r:id="rId21"/>
              </a:rPr>
              <a:t>and</a:t>
            </a:r>
            <a:r>
              <a:rPr lang="cs-CZ" sz="4800" dirty="0" smtClean="0">
                <a:hlinkClick r:id="rId21"/>
              </a:rPr>
              <a:t> </a:t>
            </a:r>
            <a:r>
              <a:rPr lang="cs-CZ" sz="4800" dirty="0" err="1" smtClean="0">
                <a:hlinkClick r:id="rId21"/>
              </a:rPr>
              <a:t>International</a:t>
            </a:r>
            <a:r>
              <a:rPr lang="cs-CZ" sz="4800" dirty="0" smtClean="0">
                <a:hlinkClick r:id="rId21"/>
              </a:rPr>
              <a:t> </a:t>
            </a:r>
            <a:r>
              <a:rPr lang="cs-CZ" sz="4800" dirty="0" err="1" smtClean="0">
                <a:hlinkClick r:id="rId21"/>
              </a:rPr>
              <a:t>Studies</a:t>
            </a:r>
            <a:r>
              <a:rPr lang="cs-CZ" sz="4800" dirty="0" smtClean="0">
                <a:hlinkClick r:id="rId21"/>
              </a:rPr>
              <a:t> (ISIS) </a:t>
            </a:r>
            <a:r>
              <a:rPr lang="cs-CZ" sz="4800" dirty="0" err="1" smtClean="0">
                <a:hlinkClick r:id="rId21"/>
              </a:rPr>
              <a:t>Malaysia</a:t>
            </a:r>
            <a:endParaRPr lang="cs-CZ" sz="4800" dirty="0" smtClean="0"/>
          </a:p>
          <a:p>
            <a:r>
              <a:rPr lang="cs-CZ" sz="4800" dirty="0" err="1" smtClean="0">
                <a:hlinkClick r:id="rId22"/>
              </a:rPr>
              <a:t>Council</a:t>
            </a:r>
            <a:r>
              <a:rPr lang="cs-CZ" sz="4800" dirty="0" smtClean="0">
                <a:hlinkClick r:id="rId22"/>
              </a:rPr>
              <a:t> on </a:t>
            </a:r>
            <a:r>
              <a:rPr lang="cs-CZ" sz="4800" dirty="0" err="1" smtClean="0">
                <a:hlinkClick r:id="rId22"/>
              </a:rPr>
              <a:t>Foreign</a:t>
            </a:r>
            <a:r>
              <a:rPr lang="cs-CZ" sz="4800" dirty="0" smtClean="0">
                <a:hlinkClick r:id="rId22"/>
              </a:rPr>
              <a:t> Relations</a:t>
            </a:r>
            <a:endParaRPr lang="cs-CZ" sz="4800" dirty="0" smtClean="0"/>
          </a:p>
          <a:p>
            <a:r>
              <a:rPr lang="cs-CZ" sz="4800" dirty="0" err="1" smtClean="0">
                <a:hlinkClick r:id="rId23"/>
              </a:rPr>
              <a:t>Council</a:t>
            </a:r>
            <a:r>
              <a:rPr lang="cs-CZ" sz="4800" dirty="0" smtClean="0">
                <a:hlinkClick r:id="rId23"/>
              </a:rPr>
              <a:t> </a:t>
            </a:r>
            <a:r>
              <a:rPr lang="cs-CZ" sz="4800" dirty="0" err="1" smtClean="0">
                <a:hlinkClick r:id="rId23"/>
              </a:rPr>
              <a:t>for</a:t>
            </a:r>
            <a:r>
              <a:rPr lang="cs-CZ" sz="4800" dirty="0" smtClean="0">
                <a:hlinkClick r:id="rId23"/>
              </a:rPr>
              <a:t> </a:t>
            </a:r>
            <a:r>
              <a:rPr lang="cs-CZ" sz="4800" dirty="0" err="1" smtClean="0">
                <a:hlinkClick r:id="rId23"/>
              </a:rPr>
              <a:t>Security</a:t>
            </a:r>
            <a:r>
              <a:rPr lang="cs-CZ" sz="4800" dirty="0" smtClean="0">
                <a:hlinkClick r:id="rId23"/>
              </a:rPr>
              <a:t> </a:t>
            </a:r>
            <a:r>
              <a:rPr lang="cs-CZ" sz="4800" dirty="0" err="1" smtClean="0">
                <a:hlinkClick r:id="rId23"/>
              </a:rPr>
              <a:t>Cooperation</a:t>
            </a:r>
            <a:r>
              <a:rPr lang="cs-CZ" sz="4800" dirty="0" smtClean="0">
                <a:hlinkClick r:id="rId23"/>
              </a:rPr>
              <a:t> in </a:t>
            </a:r>
            <a:r>
              <a:rPr lang="cs-CZ" sz="4800" dirty="0" err="1" smtClean="0">
                <a:hlinkClick r:id="rId23"/>
              </a:rPr>
              <a:t>the</a:t>
            </a:r>
            <a:r>
              <a:rPr lang="cs-CZ" sz="4800" dirty="0" smtClean="0">
                <a:hlinkClick r:id="rId23"/>
              </a:rPr>
              <a:t> </a:t>
            </a:r>
            <a:r>
              <a:rPr lang="cs-CZ" sz="4800" dirty="0" err="1" smtClean="0">
                <a:hlinkClick r:id="rId23"/>
              </a:rPr>
              <a:t>Asia</a:t>
            </a:r>
            <a:r>
              <a:rPr lang="cs-CZ" sz="4800" dirty="0" smtClean="0">
                <a:hlinkClick r:id="rId23"/>
              </a:rPr>
              <a:t> </a:t>
            </a:r>
            <a:r>
              <a:rPr lang="cs-CZ" sz="4800" dirty="0" err="1" smtClean="0">
                <a:hlinkClick r:id="rId23"/>
              </a:rPr>
              <a:t>Pacific</a:t>
            </a:r>
            <a:endParaRPr lang="cs-CZ" sz="4800" dirty="0" smtClean="0"/>
          </a:p>
          <a:p>
            <a:r>
              <a:rPr lang="cs-CZ" sz="4800" dirty="0" err="1" smtClean="0">
                <a:hlinkClick r:id="rId24"/>
              </a:rPr>
              <a:t>Finnish</a:t>
            </a:r>
            <a:r>
              <a:rPr lang="cs-CZ" sz="4800" dirty="0" smtClean="0">
                <a:hlinkClick r:id="rId24"/>
              </a:rPr>
              <a:t> Institute </a:t>
            </a:r>
            <a:r>
              <a:rPr lang="cs-CZ" sz="4800" dirty="0" err="1" smtClean="0">
                <a:hlinkClick r:id="rId24"/>
              </a:rPr>
              <a:t>of</a:t>
            </a:r>
            <a:r>
              <a:rPr lang="cs-CZ" sz="4800" dirty="0" smtClean="0">
                <a:hlinkClick r:id="rId24"/>
              </a:rPr>
              <a:t> </a:t>
            </a:r>
            <a:r>
              <a:rPr lang="cs-CZ" sz="4800" dirty="0" err="1" smtClean="0">
                <a:hlinkClick r:id="rId24"/>
              </a:rPr>
              <a:t>International</a:t>
            </a:r>
            <a:r>
              <a:rPr lang="cs-CZ" sz="4800" dirty="0" smtClean="0">
                <a:hlinkClick r:id="rId24"/>
              </a:rPr>
              <a:t> </a:t>
            </a:r>
            <a:r>
              <a:rPr lang="cs-CZ" sz="4800" dirty="0" err="1" smtClean="0">
                <a:hlinkClick r:id="rId24"/>
              </a:rPr>
              <a:t>Affairs</a:t>
            </a:r>
            <a:endParaRPr lang="cs-CZ" sz="4800" dirty="0" smtClean="0"/>
          </a:p>
          <a:p>
            <a:r>
              <a:rPr lang="cs-CZ" sz="4800" dirty="0" err="1" smtClean="0">
                <a:hlinkClick r:id="rId25"/>
              </a:rPr>
              <a:t>Deutsche</a:t>
            </a:r>
            <a:r>
              <a:rPr lang="cs-CZ" sz="4800" dirty="0" smtClean="0">
                <a:hlinkClick r:id="rId25"/>
              </a:rPr>
              <a:t> </a:t>
            </a:r>
            <a:r>
              <a:rPr lang="cs-CZ" sz="4800" dirty="0" err="1" smtClean="0">
                <a:hlinkClick r:id="rId25"/>
              </a:rPr>
              <a:t>Gesellschaft</a:t>
            </a:r>
            <a:r>
              <a:rPr lang="cs-CZ" sz="4800" dirty="0" smtClean="0">
                <a:hlinkClick r:id="rId25"/>
              </a:rPr>
              <a:t> </a:t>
            </a:r>
            <a:r>
              <a:rPr lang="cs-CZ" sz="4800" dirty="0" err="1" smtClean="0">
                <a:hlinkClick r:id="rId25"/>
              </a:rPr>
              <a:t>für</a:t>
            </a:r>
            <a:r>
              <a:rPr lang="cs-CZ" sz="4800" dirty="0" smtClean="0">
                <a:hlinkClick r:id="rId25"/>
              </a:rPr>
              <a:t> </a:t>
            </a:r>
            <a:r>
              <a:rPr lang="cs-CZ" sz="4800" dirty="0" err="1" smtClean="0">
                <a:hlinkClick r:id="rId25"/>
              </a:rPr>
              <a:t>Auswärtige</a:t>
            </a:r>
            <a:r>
              <a:rPr lang="cs-CZ" sz="4800" dirty="0" smtClean="0">
                <a:hlinkClick r:id="rId25"/>
              </a:rPr>
              <a:t> Politik</a:t>
            </a:r>
            <a:endParaRPr lang="cs-CZ" sz="4800" dirty="0" smtClean="0"/>
          </a:p>
          <a:p>
            <a:r>
              <a:rPr lang="cs-CZ" sz="4800" dirty="0" smtClean="0">
                <a:hlinkClick r:id="rId26"/>
              </a:rPr>
              <a:t>Chicago </a:t>
            </a:r>
            <a:r>
              <a:rPr lang="cs-CZ" sz="4800" dirty="0" err="1" smtClean="0">
                <a:hlinkClick r:id="rId26"/>
              </a:rPr>
              <a:t>Council</a:t>
            </a:r>
            <a:r>
              <a:rPr lang="cs-CZ" sz="4800" dirty="0" smtClean="0">
                <a:hlinkClick r:id="rId26"/>
              </a:rPr>
              <a:t> on </a:t>
            </a:r>
            <a:r>
              <a:rPr lang="cs-CZ" sz="4800" dirty="0" err="1" smtClean="0">
                <a:hlinkClick r:id="rId26"/>
              </a:rPr>
              <a:t>Foreign</a:t>
            </a:r>
            <a:r>
              <a:rPr lang="cs-CZ" sz="4800" dirty="0" smtClean="0">
                <a:hlinkClick r:id="rId26"/>
              </a:rPr>
              <a:t> Relations </a:t>
            </a:r>
            <a:endParaRPr lang="cs-CZ" sz="4800" dirty="0" smtClean="0"/>
          </a:p>
          <a:p>
            <a:r>
              <a:rPr lang="cs-CZ" sz="4800" dirty="0" smtClean="0">
                <a:hlinkClick r:id="rId27"/>
              </a:rPr>
              <a:t>Institut </a:t>
            </a:r>
            <a:r>
              <a:rPr lang="cs-CZ" sz="4800" dirty="0" err="1" smtClean="0">
                <a:hlinkClick r:id="rId27"/>
              </a:rPr>
              <a:t>Français</a:t>
            </a:r>
            <a:r>
              <a:rPr lang="cs-CZ" sz="4800" dirty="0" smtClean="0">
                <a:hlinkClick r:id="rId27"/>
              </a:rPr>
              <a:t> des Relations </a:t>
            </a:r>
            <a:r>
              <a:rPr lang="cs-CZ" sz="4800" dirty="0" err="1" smtClean="0">
                <a:hlinkClick r:id="rId27"/>
              </a:rPr>
              <a:t>Internationales</a:t>
            </a:r>
            <a:endParaRPr lang="cs-CZ" sz="4800" dirty="0" smtClean="0"/>
          </a:p>
          <a:p>
            <a:r>
              <a:rPr lang="cs-CZ" sz="4800" dirty="0" smtClean="0">
                <a:hlinkClick r:id="rId28"/>
              </a:rPr>
              <a:t>Institut </a:t>
            </a:r>
            <a:r>
              <a:rPr lang="cs-CZ" sz="4800" dirty="0" err="1" smtClean="0">
                <a:hlinkClick r:id="rId28"/>
              </a:rPr>
              <a:t>Dalnego</a:t>
            </a:r>
            <a:r>
              <a:rPr lang="cs-CZ" sz="4800" dirty="0" smtClean="0">
                <a:hlinkClick r:id="rId28"/>
              </a:rPr>
              <a:t> </a:t>
            </a:r>
            <a:r>
              <a:rPr lang="cs-CZ" sz="4800" dirty="0" err="1" smtClean="0">
                <a:hlinkClick r:id="rId28"/>
              </a:rPr>
              <a:t>Vostoka</a:t>
            </a:r>
            <a:r>
              <a:rPr lang="cs-CZ" sz="4800" dirty="0" smtClean="0">
                <a:hlinkClick r:id="rId28"/>
              </a:rPr>
              <a:t>, </a:t>
            </a:r>
            <a:r>
              <a:rPr lang="cs-CZ" sz="4800" dirty="0" err="1" smtClean="0">
                <a:hlinkClick r:id="rId28"/>
              </a:rPr>
              <a:t>Rossijskaja</a:t>
            </a:r>
            <a:r>
              <a:rPr lang="cs-CZ" sz="4800" dirty="0" smtClean="0">
                <a:hlinkClick r:id="rId28"/>
              </a:rPr>
              <a:t> </a:t>
            </a:r>
            <a:r>
              <a:rPr lang="cs-CZ" sz="4800" dirty="0" err="1" smtClean="0">
                <a:hlinkClick r:id="rId28"/>
              </a:rPr>
              <a:t>akademija</a:t>
            </a:r>
            <a:r>
              <a:rPr lang="cs-CZ" sz="4800" dirty="0" smtClean="0">
                <a:hlinkClick r:id="rId28"/>
              </a:rPr>
              <a:t> nauk</a:t>
            </a:r>
            <a:endParaRPr lang="cs-CZ" sz="4800" dirty="0" smtClean="0"/>
          </a:p>
          <a:p>
            <a:r>
              <a:rPr lang="cs-CZ" sz="4800" dirty="0" smtClean="0">
                <a:hlinkClick r:id="rId29"/>
              </a:rPr>
              <a:t>Institut </a:t>
            </a:r>
            <a:r>
              <a:rPr lang="cs-CZ" sz="4800" dirty="0" err="1" smtClean="0">
                <a:hlinkClick r:id="rId29"/>
              </a:rPr>
              <a:t>mirovoj</a:t>
            </a:r>
            <a:r>
              <a:rPr lang="cs-CZ" sz="4800" dirty="0" smtClean="0">
                <a:hlinkClick r:id="rId29"/>
              </a:rPr>
              <a:t> </a:t>
            </a:r>
            <a:r>
              <a:rPr lang="cs-CZ" sz="4800" dirty="0" err="1" smtClean="0">
                <a:hlinkClick r:id="rId29"/>
              </a:rPr>
              <a:t>ekonomiki</a:t>
            </a:r>
            <a:r>
              <a:rPr lang="cs-CZ" sz="4800" dirty="0" smtClean="0">
                <a:hlinkClick r:id="rId29"/>
              </a:rPr>
              <a:t> i </a:t>
            </a:r>
            <a:r>
              <a:rPr lang="cs-CZ" sz="4800" dirty="0" err="1" smtClean="0">
                <a:hlinkClick r:id="rId29"/>
              </a:rPr>
              <a:t>meždunarodnych</a:t>
            </a:r>
            <a:r>
              <a:rPr lang="cs-CZ" sz="4800" dirty="0" smtClean="0">
                <a:hlinkClick r:id="rId29"/>
              </a:rPr>
              <a:t> </a:t>
            </a:r>
            <a:r>
              <a:rPr lang="cs-CZ" sz="4800" dirty="0" err="1" smtClean="0">
                <a:hlinkClick r:id="rId29"/>
              </a:rPr>
              <a:t>otnošenij</a:t>
            </a:r>
            <a:r>
              <a:rPr lang="cs-CZ" sz="4800" dirty="0" smtClean="0">
                <a:hlinkClick r:id="rId29"/>
              </a:rPr>
              <a:t>, </a:t>
            </a:r>
            <a:r>
              <a:rPr lang="cs-CZ" sz="4800" dirty="0" err="1" smtClean="0">
                <a:hlinkClick r:id="rId29"/>
              </a:rPr>
              <a:t>Rossijskaja</a:t>
            </a:r>
            <a:r>
              <a:rPr lang="cs-CZ" sz="4800" dirty="0" smtClean="0">
                <a:hlinkClick r:id="rId29"/>
              </a:rPr>
              <a:t> </a:t>
            </a:r>
            <a:r>
              <a:rPr lang="cs-CZ" sz="4800" dirty="0" err="1" smtClean="0">
                <a:hlinkClick r:id="rId29"/>
              </a:rPr>
              <a:t>akademija</a:t>
            </a:r>
            <a:r>
              <a:rPr lang="cs-CZ" sz="4800" dirty="0" smtClean="0">
                <a:hlinkClick r:id="rId29"/>
              </a:rPr>
              <a:t> nauk</a:t>
            </a:r>
            <a:endParaRPr lang="cs-CZ" sz="4800" dirty="0" smtClean="0"/>
          </a:p>
          <a:p>
            <a:r>
              <a:rPr lang="cs-CZ" sz="4800" dirty="0" err="1" smtClean="0">
                <a:hlinkClick r:id="rId30"/>
              </a:rPr>
              <a:t>International</a:t>
            </a:r>
            <a:r>
              <a:rPr lang="cs-CZ" sz="4800" dirty="0" smtClean="0">
                <a:hlinkClick r:id="rId30"/>
              </a:rPr>
              <a:t> Institute </a:t>
            </a:r>
            <a:r>
              <a:rPr lang="cs-CZ" sz="4800" dirty="0" err="1" smtClean="0">
                <a:hlinkClick r:id="rId30"/>
              </a:rPr>
              <a:t>for</a:t>
            </a:r>
            <a:r>
              <a:rPr lang="cs-CZ" sz="4800" dirty="0" smtClean="0">
                <a:hlinkClick r:id="rId30"/>
              </a:rPr>
              <a:t> </a:t>
            </a:r>
            <a:r>
              <a:rPr lang="cs-CZ" sz="4800" dirty="0" err="1" smtClean="0">
                <a:hlinkClick r:id="rId30"/>
              </a:rPr>
              <a:t>Strategic</a:t>
            </a:r>
            <a:r>
              <a:rPr lang="cs-CZ" sz="4800" dirty="0" smtClean="0">
                <a:hlinkClick r:id="rId30"/>
              </a:rPr>
              <a:t> </a:t>
            </a:r>
            <a:r>
              <a:rPr lang="cs-CZ" sz="4800" dirty="0" err="1" smtClean="0">
                <a:hlinkClick r:id="rId30"/>
              </a:rPr>
              <a:t>Studies</a:t>
            </a:r>
            <a:endParaRPr lang="cs-CZ" sz="4800" dirty="0" smtClean="0"/>
          </a:p>
          <a:p>
            <a:r>
              <a:rPr lang="cs-CZ" sz="4800" dirty="0" smtClean="0">
                <a:hlinkClick r:id="rId31"/>
              </a:rPr>
              <a:t>Institute </a:t>
            </a:r>
            <a:r>
              <a:rPr lang="cs-CZ" sz="4800" dirty="0" err="1" smtClean="0">
                <a:hlinkClick r:id="rId31"/>
              </a:rPr>
              <a:t>of</a:t>
            </a:r>
            <a:r>
              <a:rPr lang="cs-CZ" sz="4800" dirty="0" smtClean="0">
                <a:hlinkClick r:id="rId31"/>
              </a:rPr>
              <a:t> </a:t>
            </a:r>
            <a:r>
              <a:rPr lang="cs-CZ" sz="4800" dirty="0" err="1" smtClean="0">
                <a:hlinkClick r:id="rId31"/>
              </a:rPr>
              <a:t>Developing</a:t>
            </a:r>
            <a:r>
              <a:rPr lang="cs-CZ" sz="4800" dirty="0" smtClean="0">
                <a:hlinkClick r:id="rId31"/>
              </a:rPr>
              <a:t> </a:t>
            </a:r>
            <a:r>
              <a:rPr lang="cs-CZ" sz="4800" dirty="0" err="1" smtClean="0">
                <a:hlinkClick r:id="rId31"/>
              </a:rPr>
              <a:t>Economies</a:t>
            </a:r>
            <a:r>
              <a:rPr lang="cs-CZ" sz="4800" dirty="0" smtClean="0">
                <a:hlinkClick r:id="rId31"/>
              </a:rPr>
              <a:t>, Japan </a:t>
            </a:r>
            <a:r>
              <a:rPr lang="cs-CZ" sz="4800" dirty="0" err="1" smtClean="0">
                <a:hlinkClick r:id="rId31"/>
              </a:rPr>
              <a:t>External</a:t>
            </a:r>
            <a:r>
              <a:rPr lang="cs-CZ" sz="4800" dirty="0" smtClean="0">
                <a:hlinkClick r:id="rId31"/>
              </a:rPr>
              <a:t> </a:t>
            </a:r>
            <a:r>
              <a:rPr lang="cs-CZ" sz="4800" dirty="0" err="1" smtClean="0">
                <a:hlinkClick r:id="rId31"/>
              </a:rPr>
              <a:t>Trade</a:t>
            </a:r>
            <a:r>
              <a:rPr lang="cs-CZ" sz="4800" dirty="0" smtClean="0">
                <a:hlinkClick r:id="rId31"/>
              </a:rPr>
              <a:t> </a:t>
            </a:r>
            <a:r>
              <a:rPr lang="cs-CZ" sz="4800" dirty="0" err="1" smtClean="0">
                <a:hlinkClick r:id="rId31"/>
              </a:rPr>
              <a:t>Organization</a:t>
            </a:r>
            <a:endParaRPr lang="cs-CZ" sz="4800" dirty="0" smtClean="0"/>
          </a:p>
          <a:p>
            <a:r>
              <a:rPr lang="cs-CZ" sz="4800" dirty="0" err="1" smtClean="0">
                <a:hlinkClick r:id="rId32"/>
              </a:rPr>
              <a:t>Mountbatten</a:t>
            </a:r>
            <a:r>
              <a:rPr lang="cs-CZ" sz="4800" dirty="0" smtClean="0">
                <a:hlinkClick r:id="rId32"/>
              </a:rPr>
              <a:t> Centre </a:t>
            </a:r>
            <a:r>
              <a:rPr lang="cs-CZ" sz="4800" dirty="0" err="1" smtClean="0">
                <a:hlinkClick r:id="rId32"/>
              </a:rPr>
              <a:t>for</a:t>
            </a:r>
            <a:r>
              <a:rPr lang="cs-CZ" sz="4800" dirty="0" smtClean="0">
                <a:hlinkClick r:id="rId32"/>
              </a:rPr>
              <a:t> </a:t>
            </a:r>
            <a:r>
              <a:rPr lang="cs-CZ" sz="4800" dirty="0" err="1" smtClean="0">
                <a:hlinkClick r:id="rId32"/>
              </a:rPr>
              <a:t>International</a:t>
            </a:r>
            <a:r>
              <a:rPr lang="cs-CZ" sz="4800" dirty="0" smtClean="0">
                <a:hlinkClick r:id="rId32"/>
              </a:rPr>
              <a:t> </a:t>
            </a:r>
            <a:r>
              <a:rPr lang="cs-CZ" sz="4800" dirty="0" err="1" smtClean="0">
                <a:hlinkClick r:id="rId32"/>
              </a:rPr>
              <a:t>Studies</a:t>
            </a:r>
            <a:endParaRPr lang="cs-CZ" sz="4800" dirty="0" smtClean="0"/>
          </a:p>
          <a:p>
            <a:r>
              <a:rPr lang="cs-CZ" sz="4800" dirty="0" smtClean="0">
                <a:hlinkClick r:id="rId33"/>
              </a:rPr>
              <a:t>Institute </a:t>
            </a:r>
            <a:r>
              <a:rPr lang="cs-CZ" sz="4800" dirty="0" err="1" smtClean="0">
                <a:hlinkClick r:id="rId33"/>
              </a:rPr>
              <a:t>of</a:t>
            </a:r>
            <a:r>
              <a:rPr lang="cs-CZ" sz="4800" dirty="0" smtClean="0">
                <a:hlinkClick r:id="rId33"/>
              </a:rPr>
              <a:t> </a:t>
            </a:r>
            <a:r>
              <a:rPr lang="cs-CZ" sz="4800" dirty="0" err="1" smtClean="0">
                <a:hlinkClick r:id="rId33"/>
              </a:rPr>
              <a:t>Southeast</a:t>
            </a:r>
            <a:r>
              <a:rPr lang="cs-CZ" sz="4800" dirty="0" smtClean="0">
                <a:hlinkClick r:id="rId33"/>
              </a:rPr>
              <a:t> </a:t>
            </a:r>
            <a:r>
              <a:rPr lang="cs-CZ" sz="4800" dirty="0" err="1" smtClean="0">
                <a:hlinkClick r:id="rId33"/>
              </a:rPr>
              <a:t>Asian</a:t>
            </a:r>
            <a:r>
              <a:rPr lang="cs-CZ" sz="4800" dirty="0" smtClean="0">
                <a:hlinkClick r:id="rId33"/>
              </a:rPr>
              <a:t> </a:t>
            </a:r>
            <a:r>
              <a:rPr lang="cs-CZ" sz="4800" dirty="0" err="1" smtClean="0">
                <a:hlinkClick r:id="rId33"/>
              </a:rPr>
              <a:t>Studies</a:t>
            </a:r>
            <a:endParaRPr lang="cs-CZ" sz="4800" dirty="0" smtClean="0"/>
          </a:p>
          <a:p>
            <a:r>
              <a:rPr lang="cs-CZ" sz="4800" dirty="0" smtClean="0">
                <a:hlinkClick r:id="rId34"/>
              </a:rPr>
              <a:t>Institute </a:t>
            </a:r>
            <a:r>
              <a:rPr lang="cs-CZ" sz="4800" dirty="0" err="1" smtClean="0">
                <a:hlinkClick r:id="rId34"/>
              </a:rPr>
              <a:t>for</a:t>
            </a:r>
            <a:r>
              <a:rPr lang="cs-CZ" sz="4800" dirty="0" smtClean="0">
                <a:hlinkClick r:id="rId34"/>
              </a:rPr>
              <a:t> </a:t>
            </a:r>
            <a:r>
              <a:rPr lang="cs-CZ" sz="4800" dirty="0" err="1" smtClean="0">
                <a:hlinkClick r:id="rId34"/>
              </a:rPr>
              <a:t>Defence</a:t>
            </a:r>
            <a:r>
              <a:rPr lang="cs-CZ" sz="4800" dirty="0" smtClean="0">
                <a:hlinkClick r:id="rId34"/>
              </a:rPr>
              <a:t> </a:t>
            </a:r>
            <a:r>
              <a:rPr lang="cs-CZ" sz="4800" dirty="0" err="1" smtClean="0">
                <a:hlinkClick r:id="rId34"/>
              </a:rPr>
              <a:t>Studies</a:t>
            </a:r>
            <a:r>
              <a:rPr lang="cs-CZ" sz="4800" dirty="0" smtClean="0">
                <a:hlinkClick r:id="rId34"/>
              </a:rPr>
              <a:t> </a:t>
            </a:r>
            <a:r>
              <a:rPr lang="cs-CZ" sz="4800" dirty="0" err="1" smtClean="0">
                <a:hlinkClick r:id="rId34"/>
              </a:rPr>
              <a:t>and</a:t>
            </a:r>
            <a:r>
              <a:rPr lang="cs-CZ" sz="4800" dirty="0" smtClean="0">
                <a:hlinkClick r:id="rId34"/>
              </a:rPr>
              <a:t> </a:t>
            </a:r>
            <a:r>
              <a:rPr lang="cs-CZ" sz="4800" dirty="0" err="1" smtClean="0">
                <a:hlinkClick r:id="rId34"/>
              </a:rPr>
              <a:t>Analyses</a:t>
            </a:r>
            <a:endParaRPr lang="cs-CZ" sz="4800" dirty="0" smtClean="0"/>
          </a:p>
          <a:p>
            <a:r>
              <a:rPr lang="cs-CZ" sz="4800" dirty="0" smtClean="0">
                <a:hlinkClick r:id="rId35"/>
              </a:rPr>
              <a:t>Japan </a:t>
            </a:r>
            <a:r>
              <a:rPr lang="cs-CZ" sz="4800" dirty="0" err="1" smtClean="0">
                <a:hlinkClick r:id="rId35"/>
              </a:rPr>
              <a:t>Forum</a:t>
            </a:r>
            <a:r>
              <a:rPr lang="cs-CZ" sz="4800" dirty="0" smtClean="0">
                <a:hlinkClick r:id="rId35"/>
              </a:rPr>
              <a:t> on </a:t>
            </a:r>
            <a:r>
              <a:rPr lang="cs-CZ" sz="4800" dirty="0" err="1" smtClean="0">
                <a:hlinkClick r:id="rId35"/>
              </a:rPr>
              <a:t>International</a:t>
            </a:r>
            <a:r>
              <a:rPr lang="cs-CZ" sz="4800" dirty="0" smtClean="0">
                <a:hlinkClick r:id="rId35"/>
              </a:rPr>
              <a:t> Relations</a:t>
            </a:r>
            <a:endParaRPr lang="cs-CZ" sz="4800" dirty="0" smtClean="0"/>
          </a:p>
          <a:p>
            <a:r>
              <a:rPr lang="cs-CZ" sz="4800" dirty="0" smtClean="0">
                <a:hlinkClick r:id="rId36"/>
              </a:rPr>
              <a:t>Joint Centre </a:t>
            </a:r>
            <a:r>
              <a:rPr lang="cs-CZ" sz="4800" dirty="0" err="1" smtClean="0">
                <a:hlinkClick r:id="rId36"/>
              </a:rPr>
              <a:t>for</a:t>
            </a:r>
            <a:r>
              <a:rPr lang="cs-CZ" sz="4800" dirty="0" smtClean="0">
                <a:hlinkClick r:id="rId36"/>
              </a:rPr>
              <a:t> </a:t>
            </a:r>
            <a:r>
              <a:rPr lang="cs-CZ" sz="4800" dirty="0" err="1" smtClean="0">
                <a:hlinkClick r:id="rId36"/>
              </a:rPr>
              <a:t>Asia</a:t>
            </a:r>
            <a:r>
              <a:rPr lang="cs-CZ" sz="4800" dirty="0" smtClean="0">
                <a:hlinkClick r:id="rId36"/>
              </a:rPr>
              <a:t> </a:t>
            </a:r>
            <a:r>
              <a:rPr lang="cs-CZ" sz="4800" dirty="0" err="1" smtClean="0">
                <a:hlinkClick r:id="rId36"/>
              </a:rPr>
              <a:t>Pacific</a:t>
            </a:r>
            <a:r>
              <a:rPr lang="cs-CZ" sz="4800" dirty="0" smtClean="0">
                <a:hlinkClick r:id="rId36"/>
              </a:rPr>
              <a:t> </a:t>
            </a:r>
            <a:r>
              <a:rPr lang="cs-CZ" sz="4800" dirty="0" err="1" smtClean="0">
                <a:hlinkClick r:id="rId36"/>
              </a:rPr>
              <a:t>Studies</a:t>
            </a:r>
            <a:r>
              <a:rPr lang="cs-CZ" sz="4800" dirty="0" smtClean="0">
                <a:hlinkClick r:id="rId36"/>
              </a:rPr>
              <a:t> </a:t>
            </a:r>
            <a:r>
              <a:rPr lang="cs-CZ" sz="4800" dirty="0" smtClean="0"/>
              <a:t>/</a:t>
            </a:r>
          </a:p>
          <a:p>
            <a:r>
              <a:rPr lang="cs-CZ" sz="4800" dirty="0" smtClean="0"/>
              <a:t>University </a:t>
            </a:r>
            <a:r>
              <a:rPr lang="cs-CZ" sz="4800" dirty="0" err="1" smtClean="0"/>
              <a:t>of</a:t>
            </a:r>
            <a:r>
              <a:rPr lang="cs-CZ" sz="4800" dirty="0" smtClean="0"/>
              <a:t> Toronto–York University</a:t>
            </a:r>
          </a:p>
          <a:p>
            <a:r>
              <a:rPr lang="cs-CZ" sz="4800" dirty="0" smtClean="0">
                <a:hlinkClick r:id="rId37"/>
              </a:rPr>
              <a:t>Massachusetts Institute </a:t>
            </a:r>
            <a:r>
              <a:rPr lang="cs-CZ" sz="4800" dirty="0" err="1" smtClean="0">
                <a:hlinkClick r:id="rId37"/>
              </a:rPr>
              <a:t>of</a:t>
            </a:r>
            <a:r>
              <a:rPr lang="cs-CZ" sz="4800" dirty="0" smtClean="0">
                <a:hlinkClick r:id="rId37"/>
              </a:rPr>
              <a:t> Technology</a:t>
            </a:r>
            <a:endParaRPr lang="cs-CZ" sz="4800" dirty="0" smtClean="0"/>
          </a:p>
          <a:p>
            <a:r>
              <a:rPr lang="cs-CZ" sz="4800" dirty="0" smtClean="0">
                <a:hlinkClick r:id="rId38"/>
              </a:rPr>
              <a:t>Institut </a:t>
            </a:r>
            <a:r>
              <a:rPr lang="cs-CZ" sz="4800" dirty="0" err="1" smtClean="0">
                <a:hlinkClick r:id="rId38"/>
              </a:rPr>
              <a:t>gosudarstva</a:t>
            </a:r>
            <a:r>
              <a:rPr lang="cs-CZ" sz="4800" dirty="0" smtClean="0">
                <a:hlinkClick r:id="rId38"/>
              </a:rPr>
              <a:t> i </a:t>
            </a:r>
            <a:r>
              <a:rPr lang="cs-CZ" sz="4800" dirty="0" err="1" smtClean="0">
                <a:hlinkClick r:id="rId38"/>
              </a:rPr>
              <a:t>prava</a:t>
            </a:r>
            <a:r>
              <a:rPr lang="cs-CZ" sz="4800" dirty="0" smtClean="0">
                <a:hlinkClick r:id="rId38"/>
              </a:rPr>
              <a:t>, </a:t>
            </a:r>
            <a:r>
              <a:rPr lang="cs-CZ" sz="4800" dirty="0" err="1" smtClean="0">
                <a:hlinkClick r:id="rId38"/>
              </a:rPr>
              <a:t>Rossijskaja</a:t>
            </a:r>
            <a:r>
              <a:rPr lang="cs-CZ" sz="4800" dirty="0" smtClean="0">
                <a:hlinkClick r:id="rId38"/>
              </a:rPr>
              <a:t> </a:t>
            </a:r>
            <a:r>
              <a:rPr lang="cs-CZ" sz="4800" dirty="0" err="1" smtClean="0">
                <a:hlinkClick r:id="rId38"/>
              </a:rPr>
              <a:t>akademija</a:t>
            </a:r>
            <a:r>
              <a:rPr lang="cs-CZ" sz="4800" dirty="0" smtClean="0">
                <a:hlinkClick r:id="rId38"/>
              </a:rPr>
              <a:t> nauk</a:t>
            </a:r>
            <a:endParaRPr lang="cs-CZ" sz="4800" dirty="0" smtClean="0"/>
          </a:p>
          <a:p>
            <a:r>
              <a:rPr lang="cs-CZ" sz="4800" dirty="0" err="1" smtClean="0">
                <a:hlinkClick r:id="rId39"/>
              </a:rPr>
              <a:t>Royal</a:t>
            </a:r>
            <a:r>
              <a:rPr lang="cs-CZ" sz="4800" dirty="0" smtClean="0">
                <a:hlinkClick r:id="rId39"/>
              </a:rPr>
              <a:t> Institute </a:t>
            </a:r>
            <a:r>
              <a:rPr lang="cs-CZ" sz="4800" dirty="0" err="1" smtClean="0">
                <a:hlinkClick r:id="rId39"/>
              </a:rPr>
              <a:t>of</a:t>
            </a:r>
            <a:r>
              <a:rPr lang="cs-CZ" sz="4800" dirty="0" smtClean="0">
                <a:hlinkClick r:id="rId39"/>
              </a:rPr>
              <a:t> </a:t>
            </a:r>
            <a:r>
              <a:rPr lang="cs-CZ" sz="4800" dirty="0" err="1" smtClean="0">
                <a:hlinkClick r:id="rId39"/>
              </a:rPr>
              <a:t>International</a:t>
            </a:r>
            <a:r>
              <a:rPr lang="cs-CZ" sz="4800" dirty="0" smtClean="0">
                <a:hlinkClick r:id="rId39"/>
              </a:rPr>
              <a:t> </a:t>
            </a:r>
            <a:r>
              <a:rPr lang="cs-CZ" sz="4800" dirty="0" err="1" smtClean="0">
                <a:hlinkClick r:id="rId39"/>
              </a:rPr>
              <a:t>Affairs</a:t>
            </a:r>
            <a:endParaRPr lang="cs-CZ" sz="4800" dirty="0" smtClean="0"/>
          </a:p>
          <a:p>
            <a:r>
              <a:rPr lang="cs-CZ" sz="4800" dirty="0" err="1" smtClean="0">
                <a:hlinkClick r:id="rId40"/>
              </a:rPr>
              <a:t>National</a:t>
            </a:r>
            <a:r>
              <a:rPr lang="cs-CZ" sz="4800" dirty="0" smtClean="0">
                <a:hlinkClick r:id="rId40"/>
              </a:rPr>
              <a:t> Institute </a:t>
            </a:r>
            <a:r>
              <a:rPr lang="cs-CZ" sz="4800" dirty="0" err="1" smtClean="0">
                <a:hlinkClick r:id="rId40"/>
              </a:rPr>
              <a:t>for</a:t>
            </a:r>
            <a:r>
              <a:rPr lang="cs-CZ" sz="4800" dirty="0" smtClean="0">
                <a:hlinkClick r:id="rId40"/>
              </a:rPr>
              <a:t> </a:t>
            </a:r>
            <a:r>
              <a:rPr lang="cs-CZ" sz="4800" dirty="0" err="1" smtClean="0">
                <a:hlinkClick r:id="rId40"/>
              </a:rPr>
              <a:t>Research</a:t>
            </a:r>
            <a:r>
              <a:rPr lang="cs-CZ" sz="4800" dirty="0" smtClean="0">
                <a:hlinkClick r:id="rId40"/>
              </a:rPr>
              <a:t> </a:t>
            </a:r>
            <a:r>
              <a:rPr lang="cs-CZ" sz="4800" dirty="0" err="1" smtClean="0">
                <a:hlinkClick r:id="rId40"/>
              </a:rPr>
              <a:t>Advancement</a:t>
            </a:r>
            <a:endParaRPr lang="cs-CZ" sz="4800" dirty="0" smtClean="0"/>
          </a:p>
          <a:p>
            <a:r>
              <a:rPr lang="cs-CZ" sz="4800" dirty="0" smtClean="0">
                <a:hlinkClick r:id="rId41"/>
              </a:rPr>
              <a:t>Paul H. </a:t>
            </a:r>
            <a:r>
              <a:rPr lang="cs-CZ" sz="4800" dirty="0" err="1" smtClean="0">
                <a:hlinkClick r:id="rId41"/>
              </a:rPr>
              <a:t>Nitze</a:t>
            </a:r>
            <a:r>
              <a:rPr lang="cs-CZ" sz="4800" dirty="0" smtClean="0">
                <a:hlinkClick r:id="rId41"/>
              </a:rPr>
              <a:t> </a:t>
            </a:r>
            <a:r>
              <a:rPr lang="cs-CZ" sz="4800" dirty="0" err="1" smtClean="0">
                <a:hlinkClick r:id="rId41"/>
              </a:rPr>
              <a:t>School</a:t>
            </a:r>
            <a:r>
              <a:rPr lang="cs-CZ" sz="4800" dirty="0" smtClean="0">
                <a:hlinkClick r:id="rId41"/>
              </a:rPr>
              <a:t> </a:t>
            </a:r>
            <a:r>
              <a:rPr lang="cs-CZ" sz="4800" dirty="0" err="1" smtClean="0">
                <a:hlinkClick r:id="rId41"/>
              </a:rPr>
              <a:t>of</a:t>
            </a:r>
            <a:r>
              <a:rPr lang="cs-CZ" sz="4800" dirty="0" smtClean="0">
                <a:hlinkClick r:id="rId41"/>
              </a:rPr>
              <a:t> </a:t>
            </a:r>
            <a:r>
              <a:rPr lang="cs-CZ" sz="4800" dirty="0" err="1" smtClean="0">
                <a:hlinkClick r:id="rId41"/>
              </a:rPr>
              <a:t>Advanced</a:t>
            </a:r>
            <a:r>
              <a:rPr lang="cs-CZ" sz="4800" dirty="0" smtClean="0">
                <a:hlinkClick r:id="rId41"/>
              </a:rPr>
              <a:t> </a:t>
            </a:r>
            <a:r>
              <a:rPr lang="cs-CZ" sz="4800" dirty="0" err="1" smtClean="0">
                <a:hlinkClick r:id="rId41"/>
              </a:rPr>
              <a:t>International</a:t>
            </a:r>
            <a:r>
              <a:rPr lang="cs-CZ" sz="4800" dirty="0" smtClean="0">
                <a:hlinkClick r:id="rId41"/>
              </a:rPr>
              <a:t> </a:t>
            </a:r>
            <a:r>
              <a:rPr lang="cs-CZ" sz="4800" dirty="0" err="1" smtClean="0">
                <a:hlinkClick r:id="rId41"/>
              </a:rPr>
              <a:t>Studies</a:t>
            </a:r>
            <a:r>
              <a:rPr lang="cs-CZ" sz="4800" dirty="0" smtClean="0">
                <a:hlinkClick r:id="rId41"/>
              </a:rPr>
              <a:t> </a:t>
            </a:r>
            <a:endParaRPr lang="cs-CZ" sz="4800" dirty="0" smtClean="0"/>
          </a:p>
          <a:p>
            <a:r>
              <a:rPr lang="cs-CZ" sz="4800" dirty="0" err="1" smtClean="0"/>
              <a:t>Johns</a:t>
            </a:r>
            <a:r>
              <a:rPr lang="cs-CZ" sz="4800" dirty="0" smtClean="0"/>
              <a:t> </a:t>
            </a:r>
            <a:r>
              <a:rPr lang="cs-CZ" sz="4800" dirty="0" err="1" smtClean="0"/>
              <a:t>Hopkins</a:t>
            </a:r>
            <a:r>
              <a:rPr lang="cs-CZ" sz="4800" dirty="0" smtClean="0"/>
              <a:t> University</a:t>
            </a:r>
          </a:p>
          <a:p>
            <a:r>
              <a:rPr lang="cs-CZ" sz="4800" dirty="0" smtClean="0">
                <a:hlinkClick r:id="rId42"/>
              </a:rPr>
              <a:t>SIPRI - Stockholm </a:t>
            </a:r>
            <a:r>
              <a:rPr lang="cs-CZ" sz="4800" dirty="0" err="1" smtClean="0">
                <a:hlinkClick r:id="rId42"/>
              </a:rPr>
              <a:t>International</a:t>
            </a:r>
            <a:r>
              <a:rPr lang="cs-CZ" sz="4800" dirty="0" smtClean="0">
                <a:hlinkClick r:id="rId42"/>
              </a:rPr>
              <a:t> </a:t>
            </a:r>
            <a:r>
              <a:rPr lang="cs-CZ" sz="4800" dirty="0" err="1" smtClean="0">
                <a:hlinkClick r:id="rId42"/>
              </a:rPr>
              <a:t>Peace</a:t>
            </a:r>
            <a:r>
              <a:rPr lang="cs-CZ" sz="4800" dirty="0" smtClean="0">
                <a:hlinkClick r:id="rId42"/>
              </a:rPr>
              <a:t> </a:t>
            </a:r>
            <a:r>
              <a:rPr lang="cs-CZ" sz="4800" dirty="0" err="1" smtClean="0">
                <a:hlinkClick r:id="rId42"/>
              </a:rPr>
              <a:t>Research</a:t>
            </a:r>
            <a:r>
              <a:rPr lang="cs-CZ" sz="4800" dirty="0" smtClean="0">
                <a:hlinkClick r:id="rId42"/>
              </a:rPr>
              <a:t> Institute</a:t>
            </a:r>
            <a:endParaRPr lang="cs-CZ" sz="4800" dirty="0" smtClean="0"/>
          </a:p>
          <a:p>
            <a:r>
              <a:rPr lang="cs-CZ" sz="4800" dirty="0" err="1" smtClean="0">
                <a:hlinkClick r:id="rId43"/>
              </a:rPr>
              <a:t>Hiroshima</a:t>
            </a:r>
            <a:r>
              <a:rPr lang="cs-CZ" sz="4800" dirty="0" smtClean="0">
                <a:hlinkClick r:id="rId43"/>
              </a:rPr>
              <a:t> </a:t>
            </a:r>
            <a:r>
              <a:rPr lang="cs-CZ" sz="4800" dirty="0" err="1" smtClean="0">
                <a:hlinkClick r:id="rId43"/>
              </a:rPr>
              <a:t>Peace</a:t>
            </a:r>
            <a:r>
              <a:rPr lang="cs-CZ" sz="4800" dirty="0" smtClean="0">
                <a:hlinkClick r:id="rId43"/>
              </a:rPr>
              <a:t> Institute</a:t>
            </a:r>
            <a:endParaRPr lang="cs-CZ" sz="4800" dirty="0" smtClean="0"/>
          </a:p>
          <a:p>
            <a:r>
              <a:rPr lang="cs-CZ" sz="4800" dirty="0" smtClean="0">
                <a:hlinkClick r:id="rId44"/>
              </a:rPr>
              <a:t>Slavic </a:t>
            </a:r>
            <a:r>
              <a:rPr lang="cs-CZ" sz="4800" dirty="0" err="1" smtClean="0">
                <a:hlinkClick r:id="rId44"/>
              </a:rPr>
              <a:t>Research</a:t>
            </a:r>
            <a:r>
              <a:rPr lang="cs-CZ" sz="4800" dirty="0" smtClean="0">
                <a:hlinkClick r:id="rId44"/>
              </a:rPr>
              <a:t> Center</a:t>
            </a:r>
            <a:endParaRPr lang="cs-CZ" sz="4800" dirty="0" smtClean="0"/>
          </a:p>
          <a:p>
            <a:r>
              <a:rPr lang="cs-CZ" sz="4800" dirty="0" smtClean="0">
                <a:hlinkClick r:id="rId45"/>
              </a:rPr>
              <a:t>RAND</a:t>
            </a:r>
            <a:endParaRPr lang="cs-CZ" sz="4800" dirty="0" smtClean="0"/>
          </a:p>
          <a:p>
            <a:r>
              <a:rPr lang="cs-CZ" sz="4800" dirty="0" err="1" smtClean="0">
                <a:hlinkClick r:id="rId46"/>
              </a:rPr>
              <a:t>Stanley</a:t>
            </a:r>
            <a:r>
              <a:rPr lang="cs-CZ" sz="4800" dirty="0" smtClean="0">
                <a:hlinkClick r:id="rId46"/>
              </a:rPr>
              <a:t> </a:t>
            </a:r>
            <a:r>
              <a:rPr lang="cs-CZ" sz="4800" dirty="0" err="1" smtClean="0">
                <a:hlinkClick r:id="rId46"/>
              </a:rPr>
              <a:t>Foundation</a:t>
            </a:r>
            <a:endParaRPr lang="cs-CZ" sz="4800" dirty="0" smtClean="0"/>
          </a:p>
          <a:p>
            <a:r>
              <a:rPr lang="cs-CZ" sz="4800" dirty="0" err="1" smtClean="0">
                <a:hlinkClick r:id="rId47"/>
              </a:rPr>
              <a:t>Stiftung</a:t>
            </a:r>
            <a:r>
              <a:rPr lang="cs-CZ" sz="4800" dirty="0" smtClean="0">
                <a:hlinkClick r:id="rId47"/>
              </a:rPr>
              <a:t> </a:t>
            </a:r>
            <a:r>
              <a:rPr lang="cs-CZ" sz="4800" dirty="0" err="1" smtClean="0">
                <a:hlinkClick r:id="rId47"/>
              </a:rPr>
              <a:t>Wissenschaft</a:t>
            </a:r>
            <a:r>
              <a:rPr lang="cs-CZ" sz="4800" dirty="0" smtClean="0">
                <a:hlinkClick r:id="rId47"/>
              </a:rPr>
              <a:t> </a:t>
            </a:r>
            <a:r>
              <a:rPr lang="cs-CZ" sz="4800" dirty="0" err="1" smtClean="0">
                <a:hlinkClick r:id="rId47"/>
              </a:rPr>
              <a:t>und</a:t>
            </a:r>
            <a:r>
              <a:rPr lang="cs-CZ" sz="4800" dirty="0" smtClean="0">
                <a:hlinkClick r:id="rId47"/>
              </a:rPr>
              <a:t> Politik</a:t>
            </a:r>
            <a:endParaRPr lang="cs-CZ" sz="4800" dirty="0" smtClean="0"/>
          </a:p>
          <a:p>
            <a:r>
              <a:rPr lang="cs-CZ" sz="4800" dirty="0" err="1" smtClean="0">
                <a:hlinkClick r:id="rId48"/>
              </a:rPr>
              <a:t>United</a:t>
            </a:r>
            <a:r>
              <a:rPr lang="cs-CZ" sz="4800" dirty="0" smtClean="0">
                <a:hlinkClick r:id="rId48"/>
              </a:rPr>
              <a:t> </a:t>
            </a:r>
            <a:r>
              <a:rPr lang="cs-CZ" sz="4800" dirty="0" err="1" smtClean="0">
                <a:hlinkClick r:id="rId48"/>
              </a:rPr>
              <a:t>States</a:t>
            </a:r>
            <a:r>
              <a:rPr lang="cs-CZ" sz="4800" dirty="0" smtClean="0">
                <a:hlinkClick r:id="rId48"/>
              </a:rPr>
              <a:t> Institute </a:t>
            </a:r>
            <a:r>
              <a:rPr lang="cs-CZ" sz="4800" dirty="0" err="1" smtClean="0">
                <a:hlinkClick r:id="rId48"/>
              </a:rPr>
              <a:t>of</a:t>
            </a:r>
            <a:r>
              <a:rPr lang="cs-CZ" sz="4800" dirty="0" smtClean="0">
                <a:hlinkClick r:id="rId48"/>
              </a:rPr>
              <a:t> </a:t>
            </a:r>
            <a:r>
              <a:rPr lang="cs-CZ" sz="4800" dirty="0" err="1" smtClean="0">
                <a:hlinkClick r:id="rId48"/>
              </a:rPr>
              <a:t>Peace</a:t>
            </a:r>
            <a:endParaRPr lang="cs-CZ" sz="4800" dirty="0" smtClean="0"/>
          </a:p>
          <a:p>
            <a:r>
              <a:rPr lang="cs-CZ" sz="4800" dirty="0" err="1" smtClean="0">
                <a:hlinkClick r:id="rId49"/>
              </a:rPr>
              <a:t>Weatherhead</a:t>
            </a:r>
            <a:r>
              <a:rPr lang="cs-CZ" sz="4800" dirty="0" smtClean="0">
                <a:hlinkClick r:id="rId49"/>
              </a:rPr>
              <a:t> Center </a:t>
            </a:r>
            <a:r>
              <a:rPr lang="cs-CZ" sz="4800" dirty="0" err="1" smtClean="0">
                <a:hlinkClick r:id="rId49"/>
              </a:rPr>
              <a:t>for</a:t>
            </a:r>
            <a:r>
              <a:rPr lang="cs-CZ" sz="4800" dirty="0" smtClean="0">
                <a:hlinkClick r:id="rId49"/>
              </a:rPr>
              <a:t> </a:t>
            </a:r>
            <a:r>
              <a:rPr lang="cs-CZ" sz="4800" dirty="0" err="1" smtClean="0">
                <a:hlinkClick r:id="rId49"/>
              </a:rPr>
              <a:t>International</a:t>
            </a:r>
            <a:r>
              <a:rPr lang="cs-CZ" sz="4800" dirty="0" smtClean="0">
                <a:hlinkClick r:id="rId49"/>
              </a:rPr>
              <a:t> </a:t>
            </a:r>
            <a:r>
              <a:rPr lang="cs-CZ" sz="4800" dirty="0" err="1" smtClean="0">
                <a:hlinkClick r:id="rId49"/>
              </a:rPr>
              <a:t>Affairs</a:t>
            </a:r>
            <a:r>
              <a:rPr lang="cs-CZ" sz="4800" dirty="0" smtClean="0">
                <a:hlinkClick r:id="rId49"/>
              </a:rPr>
              <a:t> </a:t>
            </a:r>
            <a:r>
              <a:rPr lang="cs-CZ" sz="4800" dirty="0" smtClean="0"/>
              <a:t> Harvard University </a:t>
            </a:r>
          </a:p>
          <a:p>
            <a:r>
              <a:rPr lang="cs-CZ" sz="4800" dirty="0" smtClean="0">
                <a:hlinkClick r:id="rId50"/>
              </a:rPr>
              <a:t>York Centre </a:t>
            </a:r>
            <a:r>
              <a:rPr lang="cs-CZ" sz="4800" dirty="0" err="1" smtClean="0">
                <a:hlinkClick r:id="rId50"/>
              </a:rPr>
              <a:t>for</a:t>
            </a:r>
            <a:r>
              <a:rPr lang="cs-CZ" sz="4800" dirty="0" smtClean="0">
                <a:hlinkClick r:id="rId50"/>
              </a:rPr>
              <a:t> </a:t>
            </a:r>
            <a:r>
              <a:rPr lang="cs-CZ" sz="4800" dirty="0" err="1" smtClean="0">
                <a:hlinkClick r:id="rId50"/>
              </a:rPr>
              <a:t>International</a:t>
            </a:r>
            <a:r>
              <a:rPr lang="cs-CZ" sz="4800" dirty="0" smtClean="0">
                <a:hlinkClick r:id="rId50"/>
              </a:rPr>
              <a:t> </a:t>
            </a:r>
            <a:r>
              <a:rPr lang="cs-CZ" sz="4800" dirty="0" err="1" smtClean="0">
                <a:hlinkClick r:id="rId50"/>
              </a:rPr>
              <a:t>and</a:t>
            </a:r>
            <a:r>
              <a:rPr lang="cs-CZ" sz="4800" dirty="0" smtClean="0">
                <a:hlinkClick r:id="rId50"/>
              </a:rPr>
              <a:t> </a:t>
            </a:r>
            <a:r>
              <a:rPr lang="cs-CZ" sz="4800" dirty="0" err="1" smtClean="0">
                <a:hlinkClick r:id="rId50"/>
              </a:rPr>
              <a:t>Security</a:t>
            </a:r>
            <a:r>
              <a:rPr lang="cs-CZ" sz="4800" dirty="0" smtClean="0">
                <a:hlinkClick r:id="rId50"/>
              </a:rPr>
              <a:t> </a:t>
            </a:r>
            <a:r>
              <a:rPr lang="cs-CZ" sz="4800" dirty="0" err="1" smtClean="0">
                <a:hlinkClick r:id="rId50"/>
              </a:rPr>
              <a:t>Studies</a:t>
            </a:r>
            <a:r>
              <a:rPr lang="cs-CZ" sz="4800" dirty="0" smtClean="0">
                <a:hlinkClick r:id="rId50"/>
              </a:rPr>
              <a:t> </a:t>
            </a:r>
            <a:r>
              <a:rPr lang="cs-CZ" sz="4800" dirty="0"/>
              <a:t/>
            </a:r>
            <a:br>
              <a:rPr lang="cs-CZ" sz="4800" dirty="0"/>
            </a:br>
            <a:r>
              <a:rPr lang="cs-CZ" sz="4800" dirty="0"/>
              <a:t> </a:t>
            </a:r>
            <a:endParaRPr lang="cs-CZ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1" cstate="print"/>
          <a:srcRect/>
          <a:stretch>
            <a:fillRect/>
          </a:stretch>
        </p:blipFill>
        <p:spPr bwMode="auto">
          <a:xfrm>
            <a:off x="8100392" y="188640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5311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/>
              <a:t>Č</a:t>
            </a:r>
            <a:r>
              <a:rPr lang="cs-CZ" b="1" dirty="0" smtClean="0"/>
              <a:t>asopisy</a:t>
            </a:r>
            <a:br>
              <a:rPr lang="cs-CZ" b="1" dirty="0" smtClean="0"/>
            </a:b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0392" y="188640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ovéPole 4"/>
          <p:cNvSpPr txBox="1"/>
          <p:nvPr/>
        </p:nvSpPr>
        <p:spPr>
          <a:xfrm>
            <a:off x="611560" y="1196752"/>
            <a:ext cx="432048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u="sng" noProof="1" smtClean="0">
                <a:hlinkClick r:id="rId3"/>
              </a:rPr>
              <a:t>Adelphi papers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4"/>
              </a:rPr>
              <a:t>European Journal of International Relations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5"/>
              </a:rPr>
              <a:t>European Security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6"/>
              </a:rPr>
              <a:t>China Quarterly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7"/>
              </a:rPr>
              <a:t>Journal of Development Studies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8"/>
              </a:rPr>
              <a:t>Journal of European Public Policy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9"/>
              </a:rPr>
              <a:t>Mediterranean Politics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10"/>
              </a:rPr>
              <a:t>Military Balance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11"/>
              </a:rPr>
              <a:t>Millennium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12"/>
              </a:rPr>
              <a:t>National Interest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13"/>
              </a:rPr>
              <a:t>Review of International Studies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14"/>
              </a:rPr>
              <a:t>Studies in Conflict &amp; Terrorism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15"/>
              </a:rPr>
              <a:t>Survival</a:t>
            </a:r>
            <a:r>
              <a:rPr lang="en-US" noProof="1" smtClean="0"/>
              <a:t> </a:t>
            </a:r>
          </a:p>
          <a:p>
            <a:pPr lvl="0"/>
            <a:r>
              <a:rPr lang="en-US" u="sng" noProof="1" smtClean="0">
                <a:hlinkClick r:id="rId16"/>
              </a:rPr>
              <a:t>Terrorism and Political Violence</a:t>
            </a:r>
            <a:endParaRPr lang="cs-CZ" u="sng" noProof="1" smtClean="0"/>
          </a:p>
          <a:p>
            <a:pPr lvl="0"/>
            <a:endParaRPr lang="cs-CZ" u="sng" noProof="1"/>
          </a:p>
          <a:p>
            <a:pPr lvl="0"/>
            <a:endParaRPr lang="cs-CZ" u="sng" noProof="1" smtClean="0"/>
          </a:p>
          <a:p>
            <a:pPr lvl="0"/>
            <a:r>
              <a:rPr lang="cs-CZ" u="sng" dirty="0">
                <a:hlinkClick r:id="rId17"/>
              </a:rPr>
              <a:t>Internetové adresy periodik odebíraných knihovnou ÚMV </a:t>
            </a:r>
            <a:endParaRPr lang="en-US" noProof="1" smtClean="0"/>
          </a:p>
        </p:txBody>
      </p:sp>
      <p:sp>
        <p:nvSpPr>
          <p:cNvPr id="7" name="TextovéPole 6"/>
          <p:cNvSpPr txBox="1"/>
          <p:nvPr/>
        </p:nvSpPr>
        <p:spPr>
          <a:xfrm>
            <a:off x="5580112" y="1484784"/>
            <a:ext cx="3096344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noProof="1" smtClean="0"/>
              <a:t>Časopisy ÚMV </a:t>
            </a:r>
            <a:endParaRPr lang="cs-CZ" sz="2800" b="1" noProof="1" smtClean="0"/>
          </a:p>
          <a:p>
            <a:endParaRPr lang="cs-CZ" sz="2800" b="1" noProof="1" smtClean="0"/>
          </a:p>
          <a:p>
            <a:r>
              <a:rPr lang="en-US" u="sng" noProof="1" smtClean="0">
                <a:hlinkClick r:id="rId18"/>
              </a:rPr>
              <a:t>Mezinárodní politika</a:t>
            </a:r>
            <a:r>
              <a:rPr lang="en-US" noProof="1" smtClean="0"/>
              <a:t> </a:t>
            </a:r>
            <a:endParaRPr lang="cs-CZ" noProof="1" smtClean="0"/>
          </a:p>
          <a:p>
            <a:r>
              <a:rPr lang="en-US" u="sng" noProof="1" smtClean="0">
                <a:hlinkClick r:id="rId19"/>
              </a:rPr>
              <a:t>Mezinárodní vztahy</a:t>
            </a:r>
            <a:r>
              <a:rPr lang="en-US" noProof="1" smtClean="0"/>
              <a:t> </a:t>
            </a:r>
            <a:endParaRPr lang="cs-CZ" noProof="1" smtClean="0"/>
          </a:p>
          <a:p>
            <a:r>
              <a:rPr lang="en-US" noProof="1" smtClean="0"/>
              <a:t>1966 - 1969, 2001 - (embargo 2 roky). </a:t>
            </a:r>
            <a:endParaRPr lang="cs-CZ" noProof="1" smtClean="0"/>
          </a:p>
          <a:p>
            <a:r>
              <a:rPr lang="en-US" u="sng" noProof="1" smtClean="0">
                <a:hlinkClick r:id="rId20"/>
              </a:rPr>
              <a:t>Perspectives</a:t>
            </a:r>
            <a:r>
              <a:rPr lang="en-US" noProof="1" smtClean="0"/>
              <a:t> </a:t>
            </a:r>
            <a:endParaRPr lang="cs-CZ" noProof="1" smtClean="0"/>
          </a:p>
          <a:p>
            <a:r>
              <a:rPr lang="en-US" noProof="1" smtClean="0"/>
              <a:t>2/2005 - (embargo 6 měsíců) </a:t>
            </a:r>
            <a:endParaRPr lang="cs-CZ" noProof="1" smtClean="0"/>
          </a:p>
          <a:p>
            <a:endParaRPr lang="cs-CZ" dirty="0"/>
          </a:p>
        </p:txBody>
      </p:sp>
      <p:pic>
        <p:nvPicPr>
          <p:cNvPr id="8" name="Obrázek 7" descr="File"/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45224"/>
            <a:ext cx="151130" cy="1511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2532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.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>
                <a:solidFill>
                  <a:schemeClr val="bg1"/>
                </a:solidFill>
              </a:rPr>
              <a:t>…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8650" y="332656"/>
            <a:ext cx="2228850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3059832" y="548680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European Thesaurus on International Relations and Area Studies</a:t>
            </a:r>
            <a:endParaRPr lang="en-US" sz="2000" b="1" dirty="0">
              <a:effectLst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413" y="1266825"/>
            <a:ext cx="7877175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5225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38200"/>
            <a:ext cx="4486275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4120243" y="2971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9" y="0"/>
            <a:ext cx="4176464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96100" y="1419225"/>
            <a:ext cx="2247900" cy="543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733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Mezinárodní organizace           </a:t>
            </a:r>
            <a:br>
              <a:rPr lang="cs-CZ" b="1" dirty="0" smtClean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 smtClean="0">
                <a:hlinkClick r:id="rId2"/>
              </a:rPr>
              <a:t>Evropská unie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3"/>
              </a:rPr>
              <a:t>Organizace spojených národů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4"/>
              </a:rPr>
              <a:t>Organizace Severoatlantické smlouvy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5"/>
              </a:rPr>
              <a:t>Organizace pro hospodářskou spolupráci a rozvoj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6"/>
              </a:rPr>
              <a:t>Středoevropská zóna volného obchodu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7"/>
              </a:rPr>
              <a:t>Organizace OSN pro výchovu, vědu a kulturu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8"/>
              </a:rPr>
              <a:t>Organizace pro bezpečnost a spolupráci v Evropě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9"/>
              </a:rPr>
              <a:t>Evropské sdružení volného obchodu</a:t>
            </a:r>
            <a:r>
              <a:rPr lang="cs-CZ" dirty="0" smtClean="0"/>
              <a:t>   </a:t>
            </a:r>
          </a:p>
          <a:p>
            <a:pPr marL="0" indent="0">
              <a:buNone/>
            </a:pPr>
            <a:r>
              <a:rPr lang="cs-CZ" dirty="0" smtClean="0">
                <a:hlinkClick r:id="rId10"/>
              </a:rPr>
              <a:t>Organizace zemí vyvážejících ropu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20322" y="270925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9579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cs-CZ" sz="5100" dirty="0" smtClean="0">
                <a:hlinkClick r:id="rId2"/>
              </a:rPr>
              <a:t>Knihy ÚMV</a:t>
            </a:r>
            <a:r>
              <a:rPr lang="cs-CZ" sz="5100" dirty="0" smtClean="0"/>
              <a:t>  </a:t>
            </a:r>
            <a:r>
              <a:rPr lang="cs-CZ" dirty="0" smtClean="0"/>
              <a:t>plné texty knih z produkce Nakladatelství ÚMV</a:t>
            </a:r>
          </a:p>
          <a:p>
            <a:r>
              <a:rPr lang="cs-CZ" dirty="0" smtClean="0">
                <a:hlinkClick r:id="rId3"/>
              </a:rPr>
              <a:t>50 let českého výzkumu mezinárodních vztahů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4"/>
              </a:rPr>
              <a:t>Cizí konzuláty v Čechách, na Moravě a v Bratislavě 1869-1918</a:t>
            </a:r>
            <a:r>
              <a:rPr lang="cs-CZ" dirty="0" smtClean="0"/>
              <a:t> </a:t>
            </a:r>
          </a:p>
          <a:p>
            <a:r>
              <a:rPr lang="cs-CZ" dirty="0" err="1" smtClean="0">
                <a:hlinkClick r:id="rId5"/>
              </a:rPr>
              <a:t>Czech</a:t>
            </a:r>
            <a:r>
              <a:rPr lang="cs-CZ" dirty="0" smtClean="0">
                <a:hlinkClick r:id="rId5"/>
              </a:rPr>
              <a:t> </a:t>
            </a:r>
            <a:r>
              <a:rPr lang="cs-CZ" dirty="0" err="1" smtClean="0">
                <a:hlinkClick r:id="rId5"/>
              </a:rPr>
              <a:t>Foreign</a:t>
            </a:r>
            <a:r>
              <a:rPr lang="cs-CZ" dirty="0" smtClean="0">
                <a:hlinkClick r:id="rId5"/>
              </a:rPr>
              <a:t> </a:t>
            </a:r>
            <a:r>
              <a:rPr lang="cs-CZ" dirty="0" err="1" smtClean="0">
                <a:hlinkClick r:id="rId5"/>
              </a:rPr>
              <a:t>Policy</a:t>
            </a:r>
            <a:r>
              <a:rPr lang="cs-CZ" dirty="0" smtClean="0">
                <a:hlinkClick r:id="rId5"/>
              </a:rPr>
              <a:t> in 2007–2009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6"/>
              </a:rPr>
              <a:t>Česká zahraniční politika: mezi politickým (ne)zájmem a byrokratickou efektivitou </a:t>
            </a:r>
            <a:endParaRPr lang="cs-CZ" dirty="0" smtClean="0"/>
          </a:p>
          <a:p>
            <a:r>
              <a:rPr lang="cs-CZ" dirty="0" smtClean="0">
                <a:hlinkClick r:id="rId7"/>
              </a:rPr>
              <a:t>Česká zahraniční politika v roce 2007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8"/>
              </a:rPr>
              <a:t>Česká zahraniční politika v roce 2008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9"/>
              </a:rPr>
              <a:t>Česká zahraniční politika v roce 2009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0"/>
              </a:rPr>
              <a:t>Česká zahraniční politika v roce 2010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1"/>
              </a:rPr>
              <a:t>Česká zahraniční politika v roce 2011</a:t>
            </a:r>
            <a:endParaRPr lang="cs-CZ" dirty="0" smtClean="0"/>
          </a:p>
          <a:p>
            <a:r>
              <a:rPr lang="cs-CZ" dirty="0" smtClean="0">
                <a:hlinkClick r:id="rId12"/>
              </a:rPr>
              <a:t>Česká zahraniční politika v zrcadle sociálně-vědního výzkumu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3"/>
              </a:rPr>
              <a:t>Československo a subsaharská Afrika v letech 1948–1989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4"/>
              </a:rPr>
              <a:t>Československo a Blízký východ v letech 1948–1989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5"/>
              </a:rPr>
              <a:t>Hledání českých zájmů : mezinárodní bezpečnost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6"/>
              </a:rPr>
              <a:t>Hledání českých zájmů : obchod, lidská práva a mezinárodní rozvoj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7"/>
              </a:rPr>
              <a:t>Hledání českých zájmů : vnitřní rozmanitost a vnější akceschopnost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18"/>
              </a:rPr>
              <a:t>Jaderné odzbrojení : utopie, nebo projev politického realismu?</a:t>
            </a:r>
            <a:endParaRPr lang="cs-CZ" dirty="0" smtClean="0"/>
          </a:p>
          <a:p>
            <a:r>
              <a:rPr lang="cs-CZ" dirty="0" smtClean="0">
                <a:hlinkClick r:id="rId19"/>
              </a:rPr>
              <a:t>Jak předsedat Evropské unii?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20"/>
              </a:rPr>
              <a:t>Kriminální sítě ve vietnamské diaspoře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21"/>
              </a:rPr>
              <a:t>Kulturní diplomacie: francouzská zkušenost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22"/>
              </a:rPr>
              <a:t>Mírové využívání jaderné energie, nešíření jaderných zbraní a jaderné odzbrojení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23"/>
              </a:rPr>
              <a:t>Scénáře světové politiky 2012–2013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24"/>
              </a:rPr>
              <a:t>Tíha volby: česká zahraniční politika mezi principy a zájmy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25"/>
              </a:rPr>
              <a:t>Ročenka Mezinárodní vztahy</a:t>
            </a:r>
            <a:r>
              <a:rPr lang="cs-CZ" dirty="0" smtClean="0"/>
              <a:t>  1958 - 1965, dále pokračuje pod názvem Svět</a:t>
            </a:r>
          </a:p>
          <a:p>
            <a:pPr>
              <a:buNone/>
            </a:pPr>
            <a:endParaRPr lang="cs-CZ" dirty="0" smtClean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884368" y="404664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7017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10801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cs-CZ" dirty="0" smtClean="0">
              <a:hlinkClick r:id="rId2"/>
            </a:endParaRPr>
          </a:p>
          <a:p>
            <a:pPr>
              <a:buNone/>
            </a:pPr>
            <a:endParaRPr lang="cs-CZ" sz="8000" dirty="0" smtClean="0">
              <a:hlinkClick r:id="rId3"/>
            </a:endParaRPr>
          </a:p>
          <a:p>
            <a:pPr>
              <a:buNone/>
            </a:pPr>
            <a:r>
              <a:rPr lang="cs-CZ" sz="8000" dirty="0" smtClean="0">
                <a:hlinkClick r:id="rId4"/>
              </a:rPr>
              <a:t>Virtuální knihovny</a:t>
            </a:r>
            <a:r>
              <a:rPr lang="cs-CZ" sz="8000" dirty="0" smtClean="0"/>
              <a:t> </a:t>
            </a:r>
          </a:p>
          <a:p>
            <a:pPr>
              <a:buNone/>
            </a:pPr>
            <a:r>
              <a:rPr lang="cs-CZ" dirty="0" smtClean="0"/>
              <a:t>   </a:t>
            </a:r>
            <a:br>
              <a:rPr lang="cs-CZ" dirty="0" smtClean="0"/>
            </a:br>
            <a:endParaRPr lang="cs-CZ" dirty="0" smtClean="0"/>
          </a:p>
          <a:p>
            <a:pPr>
              <a:buNone/>
            </a:pPr>
            <a:r>
              <a:rPr lang="cs-CZ" dirty="0" smtClean="0"/>
              <a:t/>
            </a:r>
            <a:br>
              <a:rPr lang="cs-CZ" dirty="0" smtClean="0"/>
            </a:br>
            <a:r>
              <a:rPr lang="cs-CZ" dirty="0" smtClean="0"/>
              <a:t> </a:t>
            </a:r>
            <a:endParaRPr lang="cs-CZ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539552" y="1700808"/>
            <a:ext cx="820891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hlinkClick r:id="rId5"/>
              </a:rPr>
              <a:t>WWW Virtual Library </a:t>
            </a:r>
            <a:r>
              <a:rPr lang="en-US" sz="1600" dirty="0"/>
              <a:t>  </a:t>
            </a:r>
            <a:br>
              <a:rPr lang="en-US" sz="1600" dirty="0"/>
            </a:br>
            <a:r>
              <a:rPr lang="en-US" sz="1600" dirty="0">
                <a:hlinkClick r:id="rId6"/>
              </a:rPr>
              <a:t>Lists of digital libraries, digital archives et al. </a:t>
            </a:r>
            <a:r>
              <a:rPr lang="en-US" sz="1600" dirty="0"/>
              <a:t>natural science, technical science, economics, social sciences, humanities </a:t>
            </a:r>
            <a:br>
              <a:rPr lang="en-US" sz="1600" dirty="0"/>
            </a:br>
            <a:r>
              <a:rPr lang="en-US" sz="1600" dirty="0">
                <a:hlinkClick r:id="rId7"/>
              </a:rPr>
              <a:t>List of online encyclopedias</a:t>
            </a:r>
            <a:r>
              <a:rPr lang="en-US" sz="1600" dirty="0"/>
              <a:t>   </a:t>
            </a:r>
            <a:br>
              <a:rPr lang="en-US" sz="1600" dirty="0"/>
            </a:br>
            <a:r>
              <a:rPr lang="en-US" sz="1600" dirty="0">
                <a:hlinkClick r:id="rId8"/>
              </a:rPr>
              <a:t>Virtual Libraries of Thesis and Other University Works</a:t>
            </a:r>
            <a:r>
              <a:rPr lang="en-US" sz="1600" dirty="0"/>
              <a:t>   </a:t>
            </a:r>
            <a:br>
              <a:rPr lang="en-US" sz="1600" dirty="0"/>
            </a:br>
            <a:r>
              <a:rPr lang="en-US" sz="1600" dirty="0" err="1">
                <a:hlinkClick r:id="rId9"/>
              </a:rPr>
              <a:t>Kramerius</a:t>
            </a:r>
            <a:r>
              <a:rPr lang="en-US" sz="1600" dirty="0">
                <a:hlinkClick r:id="rId9"/>
              </a:rPr>
              <a:t> - list of the libraries </a:t>
            </a:r>
            <a:r>
              <a:rPr lang="en-US" sz="1600" dirty="0"/>
              <a:t>digitizing of periodicals and </a:t>
            </a:r>
            <a:r>
              <a:rPr lang="en-US" sz="1600" dirty="0" err="1"/>
              <a:t>monographies</a:t>
            </a:r>
            <a:r>
              <a:rPr lang="en-US" sz="1600" dirty="0"/>
              <a:t> in </a:t>
            </a:r>
            <a:r>
              <a:rPr lang="en-US" sz="1600" dirty="0" err="1"/>
              <a:t>czech</a:t>
            </a:r>
            <a:r>
              <a:rPr lang="en-US" sz="1600" dirty="0"/>
              <a:t> libraries in project </a:t>
            </a:r>
            <a:r>
              <a:rPr lang="en-US" sz="1600" dirty="0" err="1"/>
              <a:t>Kramerius</a:t>
            </a:r>
            <a:r>
              <a:rPr lang="en-US" sz="1600" dirty="0"/>
              <a:t> </a:t>
            </a:r>
            <a:br>
              <a:rPr lang="en-US" sz="1600" dirty="0"/>
            </a:br>
            <a:r>
              <a:rPr lang="en-US" sz="1600" dirty="0">
                <a:hlinkClick r:id="rId10"/>
              </a:rPr>
              <a:t>Digital Assets Repository (Library of Alexandria) </a:t>
            </a:r>
            <a:r>
              <a:rPr lang="en-US" sz="1600" dirty="0"/>
              <a:t>over 170,000 books, over 18,000 free books </a:t>
            </a:r>
            <a:br>
              <a:rPr lang="en-US" sz="1600" dirty="0"/>
            </a:br>
            <a:r>
              <a:rPr lang="en-US" sz="1600" dirty="0">
                <a:hlinkClick r:id="rId11"/>
              </a:rPr>
              <a:t>Join Czech and Slovak digital parliamentary library </a:t>
            </a:r>
            <a:r>
              <a:rPr lang="en-US" sz="1600" dirty="0"/>
              <a:t>in Czech</a:t>
            </a:r>
            <a:br>
              <a:rPr lang="en-US" sz="1600" dirty="0"/>
            </a:br>
            <a:r>
              <a:rPr lang="en-US" sz="1600" dirty="0" err="1">
                <a:hlinkClick r:id="rId12"/>
              </a:rPr>
              <a:t>REESWeb</a:t>
            </a:r>
            <a:r>
              <a:rPr lang="en-US" sz="1600" dirty="0">
                <a:hlinkClick r:id="rId12"/>
              </a:rPr>
              <a:t> </a:t>
            </a:r>
            <a:r>
              <a:rPr lang="en-US" sz="1600" dirty="0"/>
              <a:t>Virtual Library covering Russia and Eastern Europe </a:t>
            </a:r>
            <a:br>
              <a:rPr lang="en-US" sz="1600" dirty="0"/>
            </a:br>
            <a:r>
              <a:rPr lang="en-US" sz="1600" dirty="0">
                <a:hlinkClick r:id="rId13"/>
              </a:rPr>
              <a:t>Virtual Economic Library </a:t>
            </a:r>
            <a:r>
              <a:rPr lang="en-US" sz="1600" dirty="0" err="1">
                <a:hlinkClick r:id="rId13"/>
              </a:rPr>
              <a:t>Econlib</a:t>
            </a:r>
            <a:r>
              <a:rPr lang="en-US" sz="1600" dirty="0">
                <a:hlinkClick r:id="rId13"/>
              </a:rPr>
              <a:t> </a:t>
            </a:r>
            <a:r>
              <a:rPr lang="en-US" sz="1600" dirty="0"/>
              <a:t>  </a:t>
            </a:r>
            <a:br>
              <a:rPr lang="en-US" sz="1600" dirty="0"/>
            </a:br>
            <a:r>
              <a:rPr lang="en-US" sz="1600" dirty="0">
                <a:hlinkClick r:id="rId14"/>
              </a:rPr>
              <a:t>Jewish Virtual Library </a:t>
            </a:r>
            <a:r>
              <a:rPr lang="en-US" sz="1600" dirty="0"/>
              <a:t>online Jewish encyclopedia </a:t>
            </a:r>
            <a:br>
              <a:rPr lang="en-US" sz="1600" dirty="0"/>
            </a:br>
            <a:r>
              <a:rPr lang="en-US" sz="1600" dirty="0">
                <a:hlinkClick r:id="rId15"/>
              </a:rPr>
              <a:t>American Memory </a:t>
            </a:r>
            <a:r>
              <a:rPr lang="en-US" sz="1600" dirty="0"/>
              <a:t>materials from American history </a:t>
            </a:r>
            <a:br>
              <a:rPr lang="en-US" sz="1600" dirty="0"/>
            </a:br>
            <a:r>
              <a:rPr lang="en-US" sz="1600" dirty="0" err="1">
                <a:hlinkClick r:id="rId16"/>
              </a:rPr>
              <a:t>Memoria</a:t>
            </a:r>
            <a:r>
              <a:rPr lang="en-US" sz="1600" dirty="0">
                <a:hlinkClick r:id="rId16"/>
              </a:rPr>
              <a:t> </a:t>
            </a:r>
            <a:r>
              <a:rPr lang="en-US" sz="1600" dirty="0" err="1">
                <a:hlinkClick r:id="rId16"/>
              </a:rPr>
              <a:t>slovaca</a:t>
            </a:r>
            <a:r>
              <a:rPr lang="en-US" sz="1600" dirty="0">
                <a:hlinkClick r:id="rId16"/>
              </a:rPr>
              <a:t> </a:t>
            </a:r>
            <a:r>
              <a:rPr lang="en-US" sz="1600" dirty="0"/>
              <a:t>Slovak digital libraries </a:t>
            </a:r>
            <a:br>
              <a:rPr lang="en-US" sz="1600" dirty="0"/>
            </a:br>
            <a:r>
              <a:rPr lang="en-US" sz="1600" dirty="0">
                <a:hlinkClick r:id="rId17"/>
              </a:rPr>
              <a:t>Search US Presidential Libraries Web Sites</a:t>
            </a:r>
            <a:r>
              <a:rPr lang="en-US" sz="1600" dirty="0"/>
              <a:t> use these searches to find information on any of the Presidential Libraries web sites</a:t>
            </a:r>
            <a:br>
              <a:rPr lang="en-US" sz="1600" dirty="0"/>
            </a:br>
            <a:r>
              <a:rPr lang="en-US" sz="1600" dirty="0" err="1">
                <a:hlinkClick r:id="rId18"/>
              </a:rPr>
              <a:t>Gallica</a:t>
            </a:r>
            <a:r>
              <a:rPr lang="en-US" sz="1600" dirty="0"/>
              <a:t> </a:t>
            </a:r>
            <a:r>
              <a:rPr lang="en-US" sz="1600" dirty="0" err="1"/>
              <a:t>Gallica</a:t>
            </a:r>
            <a:r>
              <a:rPr lang="en-US" sz="1600" dirty="0"/>
              <a:t> is the digital library of the </a:t>
            </a:r>
            <a:r>
              <a:rPr lang="en-US" sz="1600" dirty="0" err="1"/>
              <a:t>Bibliothèque</a:t>
            </a:r>
            <a:r>
              <a:rPr lang="en-US" sz="1600" dirty="0"/>
              <a:t> </a:t>
            </a:r>
            <a:r>
              <a:rPr lang="en-US" sz="1600" dirty="0" err="1"/>
              <a:t>nationale</a:t>
            </a:r>
            <a:r>
              <a:rPr lang="en-US" sz="1600" dirty="0"/>
              <a:t> de France and its partners. Online since 1997 and is updated every week thousands of new and now offers access to over 2 million documents.</a:t>
            </a:r>
            <a:endParaRPr lang="cs-CZ" sz="1600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884368" y="404664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7017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13387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cs-CZ" dirty="0">
                <a:hlinkClick r:id="rId2"/>
              </a:rPr>
              <a:t>Rešerše knihovny</a:t>
            </a:r>
            <a:r>
              <a:rPr lang="cs-CZ" dirty="0"/>
              <a:t>  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>
                <a:hlinkClick r:id="rId3"/>
              </a:rPr>
              <a:t>Videa z konferencí, přednášek ÚMV</a:t>
            </a:r>
            <a:r>
              <a:rPr lang="cs-CZ" dirty="0" smtClean="0"/>
              <a:t>  </a:t>
            </a:r>
            <a:r>
              <a:rPr lang="en-US" noProof="1" smtClean="0"/>
              <a:t>Youtube kanál ÚMV</a:t>
            </a:r>
          </a:p>
          <a:p>
            <a:pPr>
              <a:buNone/>
            </a:pPr>
            <a:r>
              <a:rPr lang="en-US" noProof="1" smtClean="0"/>
              <a:t> </a:t>
            </a:r>
          </a:p>
          <a:p>
            <a:pPr>
              <a:buNone/>
            </a:pPr>
            <a:r>
              <a:rPr lang="en-US" noProof="1" smtClean="0">
                <a:hlinkClick r:id="rId4"/>
              </a:rPr>
              <a:t>Policy papers ÚMV</a:t>
            </a:r>
            <a:r>
              <a:rPr lang="en-US" noProof="1" smtClean="0"/>
              <a:t>   </a:t>
            </a:r>
            <a:r>
              <a:rPr lang="cs-CZ" dirty="0" smtClean="0"/>
              <a:t/>
            </a:r>
            <a:br>
              <a:rPr lang="cs-CZ" dirty="0" smtClean="0"/>
            </a:br>
            <a:endParaRPr lang="cs-CZ" dirty="0" smtClean="0"/>
          </a:p>
          <a:p>
            <a:pPr>
              <a:buNone/>
            </a:pPr>
            <a:r>
              <a:rPr lang="cs-CZ" dirty="0" smtClean="0">
                <a:hlinkClick r:id="rId5"/>
              </a:rPr>
              <a:t>Média států světa</a:t>
            </a:r>
            <a:r>
              <a:rPr lang="cs-CZ" dirty="0" smtClean="0"/>
              <a:t> agentury, tisk, televize, rádio, portály </a:t>
            </a:r>
            <a:br>
              <a:rPr lang="cs-CZ" dirty="0" smtClean="0"/>
            </a:br>
            <a:endParaRPr lang="cs-CZ" dirty="0" smtClean="0"/>
          </a:p>
          <a:p>
            <a:pPr>
              <a:buNone/>
            </a:pPr>
            <a:r>
              <a:rPr lang="cs-CZ" dirty="0" smtClean="0">
                <a:hlinkClick r:id="rId6"/>
              </a:rPr>
              <a:t>Zpráva o zahraniční politice České republiky </a:t>
            </a:r>
            <a:r>
              <a:rPr lang="cs-CZ" dirty="0" smtClean="0"/>
              <a:t>roky 1998-2011</a:t>
            </a:r>
          </a:p>
          <a:p>
            <a:pPr>
              <a:buNone/>
            </a:pPr>
            <a:endParaRPr lang="cs-CZ" dirty="0" smtClean="0">
              <a:hlinkClick r:id="rId7"/>
            </a:endParaRPr>
          </a:p>
          <a:p>
            <a:pPr>
              <a:buNone/>
            </a:pPr>
            <a:r>
              <a:rPr lang="cs-CZ" dirty="0" smtClean="0">
                <a:hlinkClick r:id="rId7"/>
              </a:rPr>
              <a:t>Bulletin "Zahraniční politika České republiky"</a:t>
            </a:r>
            <a:r>
              <a:rPr lang="cs-CZ" dirty="0" smtClean="0"/>
              <a:t> periodikum vydávané MZV ČR čtvrtletně v elektronické formě a to ve dvou tematických řadách – „Data“ a „Dokumenty“. Obě řady se vnitřně člení do těchto oddílů: I. Prezident republiky, II. Parlament ČR, III. Vláda ČR, IV. MZV ČR, V. Čeští zástupci v evropských institucích, VI. České zahraniční aktivity na jiných úrovních. </a:t>
            </a:r>
            <a:br>
              <a:rPr lang="cs-CZ" dirty="0" smtClean="0"/>
            </a:br>
            <a:r>
              <a:rPr lang="cs-CZ" dirty="0" smtClean="0"/>
              <a:t> </a:t>
            </a:r>
            <a:endParaRPr lang="cs-CZ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84368" y="404664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27017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800" noProof="1" smtClean="0">
              <a:solidFill>
                <a:schemeClr val="accent3">
                  <a:lumMod val="75000"/>
                </a:schemeClr>
              </a:solidFill>
              <a:latin typeface="Bauhaus 93" panose="04030905020B02020C02" pitchFamily="82" charset="0"/>
            </a:endParaRPr>
          </a:p>
          <a:p>
            <a:pPr marL="0" indent="0">
              <a:buNone/>
            </a:pPr>
            <a:r>
              <a:rPr lang="cs-CZ" sz="2800" noProof="1" smtClean="0">
                <a:solidFill>
                  <a:schemeClr val="accent3">
                    <a:lumMod val="75000"/>
                  </a:schemeClr>
                </a:solidFill>
                <a:latin typeface="Bauhaus 93" panose="04030905020B02020C02" pitchFamily="82" charset="0"/>
              </a:rPr>
              <a:t>Děkuji za pozornost</a:t>
            </a:r>
          </a:p>
          <a:p>
            <a:pPr>
              <a:buFont typeface="Wingdings" pitchFamily="2" charset="2"/>
              <a:buChar char="§"/>
            </a:pPr>
            <a:endParaRPr lang="cs-CZ" sz="4300" noProof="1"/>
          </a:p>
          <a:p>
            <a:pPr marL="0" indent="0">
              <a:buNone/>
            </a:pPr>
            <a:endParaRPr lang="cs-CZ" sz="2000" i="1" dirty="0" smtClean="0"/>
          </a:p>
          <a:p>
            <a:pPr marL="0" indent="0">
              <a:buNone/>
            </a:pPr>
            <a:r>
              <a:rPr lang="cs-CZ" sz="2000" i="1" dirty="0" smtClean="0"/>
              <a:t>                                                                                               PhDr</a:t>
            </a:r>
            <a:r>
              <a:rPr lang="cs-CZ" sz="2000" i="1" dirty="0"/>
              <a:t>. Helena Kolátorová</a:t>
            </a:r>
            <a:r>
              <a:rPr lang="cs-CZ" sz="2000" b="1" i="1" dirty="0"/>
              <a:t/>
            </a:r>
            <a:br>
              <a:rPr lang="cs-CZ" sz="2000" b="1" i="1" dirty="0"/>
            </a:br>
            <a:r>
              <a:rPr lang="cs-CZ" sz="2000" b="1" i="1" dirty="0" smtClean="0"/>
              <a:t>                                                                                               </a:t>
            </a:r>
            <a:r>
              <a:rPr lang="cs-CZ" sz="2000" i="1" dirty="0" smtClean="0"/>
              <a:t>e-mail</a:t>
            </a:r>
            <a:r>
              <a:rPr lang="cs-CZ" sz="2000" i="1" dirty="0"/>
              <a:t>: </a:t>
            </a:r>
            <a:r>
              <a:rPr lang="cs-CZ" sz="2000" i="1" u="sng" dirty="0">
                <a:hlinkClick r:id="rId2"/>
              </a:rPr>
              <a:t>kolatorova@iir.cz</a:t>
            </a:r>
            <a:r>
              <a:rPr lang="cs-CZ" sz="2000" dirty="0"/>
              <a:t> </a:t>
            </a:r>
            <a:endParaRPr lang="cs-CZ" sz="2000" noProof="1" smtClean="0"/>
          </a:p>
          <a:p>
            <a:pPr>
              <a:buFont typeface="Wingdings" pitchFamily="2" charset="2"/>
              <a:buChar char="§"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733256"/>
            <a:ext cx="20193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2320" y="260648"/>
            <a:ext cx="8001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827584" y="717848"/>
            <a:ext cx="4752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4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4800" dirty="0" smtClean="0">
                <a:solidFill>
                  <a:schemeClr val="accent1">
                    <a:lumMod val="75000"/>
                  </a:schemeClr>
                </a:solidFill>
              </a:rPr>
              <a:t>http</a:t>
            </a:r>
            <a:r>
              <a:rPr lang="cs-CZ" sz="4800" dirty="0">
                <a:solidFill>
                  <a:schemeClr val="accent1">
                    <a:lumMod val="75000"/>
                  </a:schemeClr>
                </a:solidFill>
              </a:rPr>
              <a:t>://irel.jib.cz/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454</Words>
  <Application>Microsoft Office PowerPoint</Application>
  <PresentationFormat>Předvádění na obrazovce (4:3)</PresentationFormat>
  <Paragraphs>178</Paragraphs>
  <Slides>14</Slides>
  <Notes>2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14</vt:i4>
      </vt:variant>
    </vt:vector>
  </HeadingPairs>
  <TitlesOfParts>
    <vt:vector size="15" baseType="lpstr">
      <vt:lpstr>Motiv systému Office</vt:lpstr>
      <vt:lpstr>Jednotná informační brána pro obor mezinárodní vztahy (IReL= International Relations electronic Library)</vt:lpstr>
      <vt:lpstr>Snímek 2</vt:lpstr>
      <vt:lpstr>Snímek 3</vt:lpstr>
      <vt:lpstr>Snímek 4</vt:lpstr>
      <vt:lpstr>IReL – kvalitní zdroje k tematice mezinárodních              vztahů</vt:lpstr>
      <vt:lpstr> Výzkumné ústavy                             </vt:lpstr>
      <vt:lpstr> Časopisy </vt:lpstr>
      <vt:lpstr>.</vt:lpstr>
      <vt:lpstr>Snímek 9</vt:lpstr>
      <vt:lpstr> Mezinárodní organizace            </vt:lpstr>
      <vt:lpstr>Snímek 11</vt:lpstr>
      <vt:lpstr>Snímek 12</vt:lpstr>
      <vt:lpstr>Snímek 13</vt:lpstr>
      <vt:lpstr>Snímek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Kolatorova, Helena</dc:creator>
  <cp:lastModifiedBy>Kolatorova</cp:lastModifiedBy>
  <cp:revision>87</cp:revision>
  <cp:lastPrinted>2013-12-16T12:05:06Z</cp:lastPrinted>
  <dcterms:created xsi:type="dcterms:W3CDTF">2013-10-01T10:14:01Z</dcterms:created>
  <dcterms:modified xsi:type="dcterms:W3CDTF">2013-12-16T21:41:36Z</dcterms:modified>
</cp:coreProperties>
</file>