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62" r:id="rId2"/>
    <p:sldId id="263" r:id="rId3"/>
    <p:sldId id="266" r:id="rId4"/>
    <p:sldId id="267" r:id="rId5"/>
    <p:sldId id="265" r:id="rId6"/>
    <p:sldId id="264" r:id="rId7"/>
    <p:sldId id="280" r:id="rId8"/>
    <p:sldId id="281" r:id="rId9"/>
    <p:sldId id="279" r:id="rId10"/>
    <p:sldId id="270" r:id="rId11"/>
    <p:sldId id="275" r:id="rId12"/>
    <p:sldId id="274" r:id="rId13"/>
    <p:sldId id="273" r:id="rId14"/>
    <p:sldId id="282" r:id="rId15"/>
    <p:sldId id="283" r:id="rId16"/>
  </p:sldIdLst>
  <p:sldSz cx="9144000" cy="6858000" type="screen4x3"/>
  <p:notesSz cx="6797675" cy="987425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řední styl 2 – zvýraznění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řední styl 2 – zvýraznění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591" autoAdjust="0"/>
    <p:restoredTop sz="94667" autoAdjust="0"/>
  </p:normalViewPr>
  <p:slideViewPr>
    <p:cSldViewPr>
      <p:cViewPr varScale="1">
        <p:scale>
          <a:sx n="71" d="100"/>
          <a:sy n="71" d="100"/>
        </p:scale>
        <p:origin x="-104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9BBB2-01C7-47B6-A0BC-D6B33ABD4E92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7120F-CE81-4BBF-8F26-6D47EA5C1FF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8448803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9BBB2-01C7-47B6-A0BC-D6B33ABD4E92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7120F-CE81-4BBF-8F26-6D47EA5C1FF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9517648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9BBB2-01C7-47B6-A0BC-D6B33ABD4E92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7120F-CE81-4BBF-8F26-6D47EA5C1FF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145784889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9BBB2-01C7-47B6-A0BC-D6B33ABD4E92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7120F-CE81-4BBF-8F26-6D47EA5C1FF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691109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7" name="Zástupný symbol pro datum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9BBB2-01C7-47B6-A0BC-D6B33ABD4E92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8" name="Zástupný symbol pro zápatí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Zástupný symbol pro číslo snímk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7120F-CE81-4BBF-8F26-6D47EA5C1FF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0562080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datum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9BBB2-01C7-47B6-A0BC-D6B33ABD4E92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4" name="Zástupný symbol pro zápatí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Zástupný symbol pro číslo snímk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7120F-CE81-4BBF-8F26-6D47EA5C1FF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9417622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9BBB2-01C7-47B6-A0BC-D6B33ABD4E92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3" name="Zástupný symbol pro zápatí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7120F-CE81-4BBF-8F26-6D47EA5C1FF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74562952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9BBB2-01C7-47B6-A0BC-D6B33ABD4E92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7120F-CE81-4BBF-8F26-6D47EA5C1FF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29206463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cs-CZ" smtClean="0"/>
              <a:t>Klepnutím na ikonu přidáte obrázek.</a:t>
            </a:r>
            <a:endParaRPr lang="en-US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9BBB2-01C7-47B6-A0BC-D6B33ABD4E92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7120F-CE81-4BBF-8F26-6D47EA5C1FF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6793954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9BBB2-01C7-47B6-A0BC-D6B33ABD4E92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7120F-CE81-4BBF-8F26-6D47EA5C1FF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85511094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en-US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9BBB2-01C7-47B6-A0BC-D6B33ABD4E92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07120F-CE81-4BBF-8F26-6D47EA5C1FF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44082082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nadpis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cs-CZ" smtClean="0"/>
              <a:t>Kliknutím lze upravit styl.</a:t>
            </a:r>
            <a:endParaRPr lang="en-US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smtClean="0"/>
              <a:t>Kliknutím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en-US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39BBB2-01C7-47B6-A0BC-D6B33ABD4E92}" type="datetimeFigureOut">
              <a:rPr lang="en-US" smtClean="0"/>
              <a:pPr/>
              <a:t>12/16/2013</a:t>
            </a:fld>
            <a:endParaRPr lang="en-US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07120F-CE81-4BBF-8F26-6D47EA5C1FF1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p14="http://schemas.microsoft.com/office/powerpoint/2010/main" val="3740200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mus.jib.cz/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mus.jib.cz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/>
          <p:cNvSpPr txBox="1"/>
          <p:nvPr/>
        </p:nvSpPr>
        <p:spPr>
          <a:xfrm>
            <a:off x="467544" y="332656"/>
            <a:ext cx="1584176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cs-CZ" sz="1200" dirty="0"/>
              <a:t>l</a:t>
            </a:r>
            <a:r>
              <a:rPr lang="cs-CZ" sz="1200" dirty="0" smtClean="0"/>
              <a:t>ogo oborové brány</a:t>
            </a:r>
            <a:endParaRPr lang="cs-CZ" sz="1200" dirty="0"/>
          </a:p>
        </p:txBody>
      </p:sp>
      <p:pic>
        <p:nvPicPr>
          <p:cNvPr id="1026" name="Picture 2" descr="Banner portal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16632"/>
            <a:ext cx="3384376" cy="63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33766"/>
            <a:ext cx="3600400" cy="63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Nadpis 4"/>
          <p:cNvSpPr>
            <a:spLocks noGrp="1"/>
          </p:cNvSpPr>
          <p:nvPr>
            <p:ph type="ctrTitle"/>
          </p:nvPr>
        </p:nvSpPr>
        <p:spPr>
          <a:xfrm>
            <a:off x="685800" y="1772817"/>
            <a:ext cx="7772400" cy="1512167"/>
          </a:xfrm>
        </p:spPr>
        <p:txBody>
          <a:bodyPr/>
          <a:lstStyle/>
          <a:p>
            <a:r>
              <a:rPr lang="cs-CZ" b="1" dirty="0" smtClean="0"/>
              <a:t>Oborová brána MUS</a:t>
            </a:r>
            <a:endParaRPr lang="cs-CZ" b="1" dirty="0"/>
          </a:p>
        </p:txBody>
      </p:sp>
      <p:sp>
        <p:nvSpPr>
          <p:cNvPr id="8" name="Podnadpis 7"/>
          <p:cNvSpPr>
            <a:spLocks noGrp="1"/>
          </p:cNvSpPr>
          <p:nvPr>
            <p:ph type="subTitle" idx="1"/>
          </p:nvPr>
        </p:nvSpPr>
        <p:spPr>
          <a:xfrm>
            <a:off x="1371600" y="4077072"/>
            <a:ext cx="6400800" cy="1561728"/>
          </a:xfrm>
        </p:spPr>
        <p:txBody>
          <a:bodyPr>
            <a:normAutofit/>
          </a:bodyPr>
          <a:lstStyle/>
          <a:p>
            <a:r>
              <a:rPr lang="cs-CZ" sz="2400" dirty="0" smtClean="0"/>
              <a:t>Václav Kapsa (NK ČR) </a:t>
            </a:r>
          </a:p>
          <a:p>
            <a:r>
              <a:rPr lang="cs-CZ" sz="2400" i="1" dirty="0" smtClean="0"/>
              <a:t>České </a:t>
            </a:r>
            <a:r>
              <a:rPr lang="cs-CZ" sz="2400" i="1" dirty="0" smtClean="0"/>
              <a:t>oborové brány – současný stav a </a:t>
            </a:r>
            <a:r>
              <a:rPr lang="cs-CZ" sz="2400" i="1" dirty="0" smtClean="0"/>
              <a:t>výhled</a:t>
            </a:r>
          </a:p>
          <a:p>
            <a:r>
              <a:rPr lang="cs-CZ" sz="2400" dirty="0" smtClean="0"/>
              <a:t>Národní technická knihovna, 17</a:t>
            </a:r>
            <a:r>
              <a:rPr lang="cs-CZ" sz="2400" dirty="0" smtClean="0"/>
              <a:t>. 12. 2013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xmlns="" val="22388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/>
          <p:cNvSpPr txBox="1"/>
          <p:nvPr/>
        </p:nvSpPr>
        <p:spPr>
          <a:xfrm>
            <a:off x="467544" y="332656"/>
            <a:ext cx="1584176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cs-CZ" sz="1200" dirty="0"/>
              <a:t>l</a:t>
            </a:r>
            <a:r>
              <a:rPr lang="cs-CZ" sz="1200" dirty="0" smtClean="0"/>
              <a:t>ogo oborové brány</a:t>
            </a:r>
            <a:endParaRPr lang="cs-CZ" sz="1200" dirty="0"/>
          </a:p>
        </p:txBody>
      </p:sp>
      <p:pic>
        <p:nvPicPr>
          <p:cNvPr id="1026" name="Picture 2" descr="Banner portal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16632"/>
            <a:ext cx="3384376" cy="63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33766"/>
            <a:ext cx="3600400" cy="63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Nadpis 9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792088"/>
          </a:xfrm>
        </p:spPr>
        <p:txBody>
          <a:bodyPr>
            <a:normAutofit/>
          </a:bodyPr>
          <a:lstStyle/>
          <a:p>
            <a:r>
              <a:rPr lang="cs-CZ" dirty="0" smtClean="0"/>
              <a:t>Cíle a popis brány</a:t>
            </a:r>
            <a:endParaRPr lang="cs-CZ" dirty="0"/>
          </a:p>
        </p:txBody>
      </p:sp>
      <p:sp>
        <p:nvSpPr>
          <p:cNvPr id="8" name="Podnadpis 7"/>
          <p:cNvSpPr>
            <a:spLocks noGrp="1"/>
          </p:cNvSpPr>
          <p:nvPr>
            <p:ph idx="1"/>
          </p:nvPr>
        </p:nvSpPr>
        <p:spPr>
          <a:xfrm>
            <a:off x="457200" y="2060848"/>
            <a:ext cx="8229600" cy="4464496"/>
          </a:xfrm>
        </p:spPr>
        <p:txBody>
          <a:bodyPr>
            <a:normAutofit fontScale="92500"/>
          </a:bodyPr>
          <a:lstStyle/>
          <a:p>
            <a:pPr marL="285750" indent="-285750">
              <a:spcBef>
                <a:spcPts val="0"/>
              </a:spcBef>
              <a:defRPr/>
            </a:pPr>
            <a:r>
              <a:rPr lang="cs-CZ" sz="2400" dirty="0" smtClean="0">
                <a:solidFill>
                  <a:schemeClr val="dk1"/>
                </a:solidFill>
              </a:rPr>
              <a:t>MUS poskytuje jednotný </a:t>
            </a:r>
            <a:r>
              <a:rPr lang="cs-CZ" sz="2400" dirty="0" smtClean="0">
                <a:solidFill>
                  <a:schemeClr val="dk1"/>
                </a:solidFill>
              </a:rPr>
              <a:t>přístup k </a:t>
            </a:r>
            <a:r>
              <a:rPr lang="cs-CZ" sz="2400" dirty="0" smtClean="0">
                <a:solidFill>
                  <a:schemeClr val="dk1"/>
                </a:solidFill>
              </a:rPr>
              <a:t>oborovým informačním </a:t>
            </a:r>
            <a:r>
              <a:rPr lang="cs-CZ" sz="2400" dirty="0" smtClean="0">
                <a:solidFill>
                  <a:schemeClr val="dk1"/>
                </a:solidFill>
              </a:rPr>
              <a:t>zdrojům z oblasti hudby a hudební vědy, zaměřený především na základní odborné </a:t>
            </a:r>
            <a:r>
              <a:rPr lang="cs-CZ" sz="2400" dirty="0" smtClean="0">
                <a:solidFill>
                  <a:schemeClr val="dk1"/>
                </a:solidFill>
              </a:rPr>
              <a:t>informační zdroje nepostradatelné </a:t>
            </a:r>
            <a:r>
              <a:rPr lang="cs-CZ" sz="2400" dirty="0" smtClean="0">
                <a:solidFill>
                  <a:schemeClr val="dk1"/>
                </a:solidFill>
              </a:rPr>
              <a:t>pro domácí odbornou </a:t>
            </a:r>
            <a:r>
              <a:rPr lang="cs-CZ" sz="2400" dirty="0" smtClean="0">
                <a:solidFill>
                  <a:schemeClr val="dk1"/>
                </a:solidFill>
              </a:rPr>
              <a:t>veřejnost a dále přednostně na </a:t>
            </a:r>
            <a:r>
              <a:rPr lang="cs-CZ" sz="2400" dirty="0" smtClean="0">
                <a:solidFill>
                  <a:schemeClr val="dk1"/>
                </a:solidFill>
              </a:rPr>
              <a:t>zdroje </a:t>
            </a:r>
            <a:r>
              <a:rPr lang="cs-CZ" sz="2400" dirty="0" smtClean="0">
                <a:solidFill>
                  <a:schemeClr val="dk1"/>
                </a:solidFill>
              </a:rPr>
              <a:t>mající jakékoli </a:t>
            </a:r>
            <a:r>
              <a:rPr lang="cs-CZ" sz="2400" dirty="0" err="1" smtClean="0">
                <a:solidFill>
                  <a:schemeClr val="dk1"/>
                </a:solidFill>
              </a:rPr>
              <a:t>bohemikální</a:t>
            </a:r>
            <a:r>
              <a:rPr lang="cs-CZ" sz="2400" dirty="0" smtClean="0">
                <a:solidFill>
                  <a:schemeClr val="dk1"/>
                </a:solidFill>
              </a:rPr>
              <a:t> souvislosti. </a:t>
            </a:r>
            <a:r>
              <a:rPr lang="cs-CZ" sz="2400" dirty="0" smtClean="0">
                <a:solidFill>
                  <a:schemeClr val="dk1"/>
                </a:solidFill>
              </a:rPr>
              <a:t>S</a:t>
            </a:r>
            <a:r>
              <a:rPr lang="cs-CZ" sz="2400" dirty="0" smtClean="0">
                <a:solidFill>
                  <a:schemeClr val="dk1"/>
                </a:solidFill>
              </a:rPr>
              <a:t>tranou nechává oblast živého umění </a:t>
            </a:r>
          </a:p>
          <a:p>
            <a:pPr marL="285750" indent="-285750">
              <a:spcBef>
                <a:spcPts val="0"/>
              </a:spcBef>
              <a:defRPr/>
            </a:pPr>
            <a:endParaRPr lang="cs-CZ" sz="2400" dirty="0" smtClean="0">
              <a:solidFill>
                <a:schemeClr val="dk1"/>
              </a:solidFill>
            </a:endParaRPr>
          </a:p>
          <a:p>
            <a:pPr marL="285750" indent="-285750">
              <a:spcBef>
                <a:spcPts val="0"/>
              </a:spcBef>
              <a:defRPr/>
            </a:pPr>
            <a:r>
              <a:rPr lang="cs-CZ" sz="2400" dirty="0" smtClean="0">
                <a:solidFill>
                  <a:schemeClr val="dk1"/>
                </a:solidFill>
              </a:rPr>
              <a:t>brána budována od roku </a:t>
            </a:r>
            <a:r>
              <a:rPr lang="cs-CZ" sz="2400" dirty="0" smtClean="0">
                <a:solidFill>
                  <a:schemeClr val="dk1"/>
                </a:solidFill>
              </a:rPr>
              <a:t>2004, po boku brány KIV</a:t>
            </a:r>
          </a:p>
          <a:p>
            <a:pPr marL="285750" indent="-285750">
              <a:spcBef>
                <a:spcPts val="0"/>
              </a:spcBef>
              <a:defRPr/>
            </a:pPr>
            <a:endParaRPr lang="cs-CZ" sz="2400" dirty="0" smtClean="0">
              <a:solidFill>
                <a:schemeClr val="dk1"/>
              </a:solidFill>
            </a:endParaRPr>
          </a:p>
          <a:p>
            <a:pPr marL="285750" indent="-285750">
              <a:spcBef>
                <a:spcPts val="0"/>
              </a:spcBef>
              <a:defRPr/>
            </a:pPr>
            <a:r>
              <a:rPr lang="cs-CZ" sz="2400" dirty="0" smtClean="0">
                <a:solidFill>
                  <a:schemeClr val="dk1"/>
                </a:solidFill>
              </a:rPr>
              <a:t>bránu vytváří Národní knihovna ČR, neformální spolupráce </a:t>
            </a:r>
            <a:r>
              <a:rPr lang="cs-CZ" sz="2400" dirty="0" smtClean="0">
                <a:solidFill>
                  <a:schemeClr val="dk1"/>
                </a:solidFill>
              </a:rPr>
              <a:t>zejména </a:t>
            </a:r>
            <a:r>
              <a:rPr lang="cs-CZ" sz="2400" dirty="0" smtClean="0">
                <a:solidFill>
                  <a:schemeClr val="dk1"/>
                </a:solidFill>
              </a:rPr>
              <a:t>s odbornými a univerzitními knihovnami  </a:t>
            </a:r>
            <a:endParaRPr lang="cs-CZ" sz="2400" dirty="0" smtClean="0">
              <a:solidFill>
                <a:schemeClr val="dk1"/>
              </a:solidFill>
            </a:endParaRPr>
          </a:p>
          <a:p>
            <a:pPr marL="285750" indent="-285750">
              <a:spcBef>
                <a:spcPts val="0"/>
              </a:spcBef>
              <a:defRPr/>
            </a:pPr>
            <a:endParaRPr lang="cs-CZ" sz="2400" dirty="0" smtClean="0">
              <a:solidFill>
                <a:schemeClr val="dk1"/>
              </a:solidFill>
            </a:endParaRPr>
          </a:p>
          <a:p>
            <a:pPr marL="285750" indent="-285750">
              <a:spcBef>
                <a:spcPts val="0"/>
              </a:spcBef>
              <a:defRPr/>
            </a:pPr>
            <a:r>
              <a:rPr lang="cs-CZ" sz="2400" dirty="0" smtClean="0">
                <a:solidFill>
                  <a:schemeClr val="dk1"/>
                </a:solidFill>
              </a:rPr>
              <a:t>MetaLib (licence JIB), SFX (instance v rámci SFX JIB), </a:t>
            </a:r>
            <a:r>
              <a:rPr lang="cs-CZ" sz="2400" dirty="0" smtClean="0">
                <a:solidFill>
                  <a:schemeClr val="dk1"/>
                </a:solidFill>
              </a:rPr>
              <a:t>Plone, </a:t>
            </a:r>
            <a:r>
              <a:rPr lang="cs-CZ" sz="2400" dirty="0" err="1" smtClean="0">
                <a:solidFill>
                  <a:schemeClr val="dk1"/>
                </a:solidFill>
              </a:rPr>
              <a:t>Shibboleth</a:t>
            </a:r>
            <a:r>
              <a:rPr lang="cs-CZ" sz="2400" dirty="0" smtClean="0">
                <a:solidFill>
                  <a:schemeClr val="dk1"/>
                </a:solidFill>
              </a:rPr>
              <a:t>/</a:t>
            </a:r>
            <a:r>
              <a:rPr lang="cs-CZ" sz="2400" dirty="0" err="1" smtClean="0">
                <a:solidFill>
                  <a:schemeClr val="dk1"/>
                </a:solidFill>
              </a:rPr>
              <a:t>EZproxy</a:t>
            </a: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xmlns="" val="22388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/>
          <p:cNvSpPr txBox="1"/>
          <p:nvPr/>
        </p:nvSpPr>
        <p:spPr>
          <a:xfrm>
            <a:off x="467544" y="332656"/>
            <a:ext cx="1584176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cs-CZ" sz="1200" dirty="0"/>
              <a:t>l</a:t>
            </a:r>
            <a:r>
              <a:rPr lang="cs-CZ" sz="1200" dirty="0" smtClean="0"/>
              <a:t>ogo oborové brány</a:t>
            </a:r>
            <a:endParaRPr lang="cs-CZ" sz="1200" dirty="0"/>
          </a:p>
        </p:txBody>
      </p:sp>
      <p:pic>
        <p:nvPicPr>
          <p:cNvPr id="1026" name="Picture 2" descr="Banner portal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16632"/>
            <a:ext cx="3384376" cy="63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33766"/>
            <a:ext cx="3600400" cy="63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Nadpis 9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864096"/>
          </a:xfrm>
        </p:spPr>
        <p:txBody>
          <a:bodyPr>
            <a:normAutofit/>
          </a:bodyPr>
          <a:lstStyle/>
          <a:p>
            <a:r>
              <a:rPr lang="cs-CZ" dirty="0" smtClean="0"/>
              <a:t>Uživatelé</a:t>
            </a:r>
            <a:endParaRPr lang="cs-CZ" dirty="0"/>
          </a:p>
        </p:txBody>
      </p:sp>
      <p:sp>
        <p:nvSpPr>
          <p:cNvPr id="8" name="Podnadpis 7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4176464"/>
          </a:xfrm>
        </p:spPr>
        <p:txBody>
          <a:bodyPr>
            <a:normAutofit/>
          </a:bodyPr>
          <a:lstStyle/>
          <a:p>
            <a:pPr marL="285750" indent="-285750">
              <a:spcBef>
                <a:spcPts val="0"/>
              </a:spcBef>
              <a:defRPr/>
            </a:pPr>
            <a:r>
              <a:rPr lang="cs-CZ" sz="2400" dirty="0" smtClean="0">
                <a:solidFill>
                  <a:schemeClr val="dk1"/>
                </a:solidFill>
              </a:rPr>
              <a:t>hudební vědci, studenti hudebních oborů, hudební pedagogové, publicisté, interpreti, knihovníci</a:t>
            </a:r>
            <a:r>
              <a:rPr lang="cs-CZ" sz="2400" dirty="0" smtClean="0">
                <a:solidFill>
                  <a:schemeClr val="dk1"/>
                </a:solidFill>
              </a:rPr>
              <a:t>…</a:t>
            </a:r>
          </a:p>
          <a:p>
            <a:pPr marL="285750" indent="-285750">
              <a:spcBef>
                <a:spcPts val="0"/>
              </a:spcBef>
              <a:defRPr/>
            </a:pPr>
            <a:endParaRPr lang="cs-CZ" sz="2400" dirty="0" smtClean="0">
              <a:solidFill>
                <a:schemeClr val="dk1"/>
              </a:solidFill>
            </a:endParaRPr>
          </a:p>
          <a:p>
            <a:pPr marL="285750" indent="-285750">
              <a:spcBef>
                <a:spcPts val="0"/>
              </a:spcBef>
              <a:defRPr/>
            </a:pPr>
            <a:r>
              <a:rPr lang="cs-CZ" sz="2400" dirty="0" smtClean="0">
                <a:solidFill>
                  <a:schemeClr val="dk1"/>
                </a:solidFill>
              </a:rPr>
              <a:t>naší snahou je poskytovat jak orientaci začátečníkům, tak komfortní a pohotový přístup ke zdrojům zkušeným uživatelům </a:t>
            </a:r>
            <a:endParaRPr lang="cs-CZ" sz="2400" dirty="0" smtClean="0">
              <a:solidFill>
                <a:schemeClr val="dk1"/>
              </a:solidFill>
            </a:endParaRPr>
          </a:p>
          <a:p>
            <a:pPr marL="285750" indent="-285750">
              <a:spcBef>
                <a:spcPts val="0"/>
              </a:spcBef>
              <a:defRPr/>
            </a:pPr>
            <a:endParaRPr lang="cs-CZ" sz="2400" dirty="0" smtClean="0">
              <a:solidFill>
                <a:schemeClr val="dk1"/>
              </a:solidFill>
            </a:endParaRPr>
          </a:p>
          <a:p>
            <a:pPr marL="285750" indent="-285750">
              <a:spcBef>
                <a:spcPts val="0"/>
              </a:spcBef>
              <a:buNone/>
              <a:defRPr/>
            </a:pP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xmlns="" val="22388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/>
          <p:cNvSpPr txBox="1"/>
          <p:nvPr/>
        </p:nvSpPr>
        <p:spPr>
          <a:xfrm>
            <a:off x="467544" y="332656"/>
            <a:ext cx="1584176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cs-CZ" sz="1200" dirty="0"/>
              <a:t>l</a:t>
            </a:r>
            <a:r>
              <a:rPr lang="cs-CZ" sz="1200" dirty="0" smtClean="0"/>
              <a:t>ogo oborové brány</a:t>
            </a:r>
            <a:endParaRPr lang="cs-CZ" sz="1200" dirty="0"/>
          </a:p>
        </p:txBody>
      </p:sp>
      <p:pic>
        <p:nvPicPr>
          <p:cNvPr id="1026" name="Picture 2" descr="Banner portal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16632"/>
            <a:ext cx="3384376" cy="63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33766"/>
            <a:ext cx="3600400" cy="63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 r="12389"/>
          <a:stretch>
            <a:fillRect/>
          </a:stretch>
        </p:blipFill>
        <p:spPr bwMode="auto">
          <a:xfrm>
            <a:off x="508613" y="908720"/>
            <a:ext cx="8095835" cy="578459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2388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/>
          <p:cNvSpPr txBox="1"/>
          <p:nvPr/>
        </p:nvSpPr>
        <p:spPr>
          <a:xfrm>
            <a:off x="467544" y="332656"/>
            <a:ext cx="1584176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cs-CZ" sz="1200" dirty="0"/>
              <a:t>l</a:t>
            </a:r>
            <a:r>
              <a:rPr lang="cs-CZ" sz="1200" dirty="0" smtClean="0"/>
              <a:t>ogo oborové brány</a:t>
            </a:r>
            <a:endParaRPr lang="cs-CZ" sz="1200" dirty="0"/>
          </a:p>
        </p:txBody>
      </p:sp>
      <p:pic>
        <p:nvPicPr>
          <p:cNvPr id="1026" name="Picture 2" descr="Banner portal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16632"/>
            <a:ext cx="3384376" cy="63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33766"/>
            <a:ext cx="3600400" cy="63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Nadpis 9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864096"/>
          </a:xfrm>
        </p:spPr>
        <p:txBody>
          <a:bodyPr>
            <a:normAutofit/>
          </a:bodyPr>
          <a:lstStyle/>
          <a:p>
            <a:r>
              <a:rPr lang="cs-CZ" dirty="0" smtClean="0"/>
              <a:t>Uživatelé</a:t>
            </a:r>
            <a:endParaRPr lang="cs-CZ" dirty="0"/>
          </a:p>
        </p:txBody>
      </p:sp>
      <p:sp>
        <p:nvSpPr>
          <p:cNvPr id="8" name="Podnadpis 7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4176464"/>
          </a:xfrm>
        </p:spPr>
        <p:txBody>
          <a:bodyPr>
            <a:normAutofit/>
          </a:bodyPr>
          <a:lstStyle/>
          <a:p>
            <a:pPr marL="285750" indent="-285750">
              <a:spcBef>
                <a:spcPts val="0"/>
              </a:spcBef>
              <a:defRPr/>
            </a:pPr>
            <a:r>
              <a:rPr lang="cs-CZ" sz="2400" dirty="0" smtClean="0">
                <a:solidFill>
                  <a:schemeClr val="dk1"/>
                </a:solidFill>
              </a:rPr>
              <a:t>hudební vědci, studenti hudebních oborů, hudební pedagogové, publicisté, interpreti, knihovníci</a:t>
            </a:r>
            <a:r>
              <a:rPr lang="cs-CZ" sz="2400" dirty="0" smtClean="0">
                <a:solidFill>
                  <a:schemeClr val="dk1"/>
                </a:solidFill>
              </a:rPr>
              <a:t>…</a:t>
            </a:r>
          </a:p>
          <a:p>
            <a:pPr marL="285750" indent="-285750">
              <a:spcBef>
                <a:spcPts val="0"/>
              </a:spcBef>
              <a:defRPr/>
            </a:pPr>
            <a:endParaRPr lang="cs-CZ" sz="2400" dirty="0" smtClean="0">
              <a:solidFill>
                <a:schemeClr val="dk1"/>
              </a:solidFill>
            </a:endParaRPr>
          </a:p>
          <a:p>
            <a:pPr marL="285750" indent="-285750">
              <a:spcBef>
                <a:spcPts val="0"/>
              </a:spcBef>
              <a:defRPr/>
            </a:pPr>
            <a:r>
              <a:rPr lang="cs-CZ" sz="2400" dirty="0" smtClean="0">
                <a:solidFill>
                  <a:schemeClr val="dk1"/>
                </a:solidFill>
              </a:rPr>
              <a:t>naší snahou je poskytovat jak orientaci začátečníkům, tak komfortní a pohotový přístup ke zdrojům zkušeným uživatelům </a:t>
            </a:r>
            <a:endParaRPr lang="cs-CZ" sz="2400" dirty="0" smtClean="0">
              <a:solidFill>
                <a:schemeClr val="dk1"/>
              </a:solidFill>
            </a:endParaRPr>
          </a:p>
          <a:p>
            <a:pPr marL="285750" indent="-285750">
              <a:spcBef>
                <a:spcPts val="0"/>
              </a:spcBef>
              <a:defRPr/>
            </a:pPr>
            <a:endParaRPr lang="cs-CZ" sz="2400" dirty="0" smtClean="0">
              <a:solidFill>
                <a:schemeClr val="dk1"/>
              </a:solidFill>
            </a:endParaRPr>
          </a:p>
          <a:p>
            <a:pPr marL="285750" indent="-285750">
              <a:spcBef>
                <a:spcPts val="0"/>
              </a:spcBef>
              <a:defRPr/>
            </a:pPr>
            <a:r>
              <a:rPr lang="cs-CZ" sz="2400" dirty="0" smtClean="0">
                <a:solidFill>
                  <a:schemeClr val="dk1"/>
                </a:solidFill>
              </a:rPr>
              <a:t>připojené licencované zdroje dostupné uživatelům NK </a:t>
            </a:r>
            <a:r>
              <a:rPr lang="cs-CZ" sz="2400" dirty="0" smtClean="0">
                <a:solidFill>
                  <a:schemeClr val="dk1"/>
                </a:solidFill>
              </a:rPr>
              <a:t>ČR, některé z nich i dalším institucím </a:t>
            </a:r>
          </a:p>
          <a:p>
            <a:pPr marL="285750" indent="-285750">
              <a:spcBef>
                <a:spcPts val="0"/>
              </a:spcBef>
              <a:buNone/>
              <a:defRPr/>
            </a:pPr>
            <a:endParaRPr lang="cs-CZ" sz="2400" dirty="0" smtClean="0">
              <a:solidFill>
                <a:schemeClr val="dk1"/>
              </a:solidFill>
            </a:endParaRPr>
          </a:p>
          <a:p>
            <a:pPr marL="285750" indent="-285750">
              <a:spcBef>
                <a:spcPts val="0"/>
              </a:spcBef>
              <a:defRPr/>
            </a:pPr>
            <a:r>
              <a:rPr lang="cs-CZ" sz="2400" dirty="0" smtClean="0">
                <a:solidFill>
                  <a:schemeClr val="dk1"/>
                </a:solidFill>
              </a:rPr>
              <a:t>uživatelé brány  MUS přicházejí převážně z ČR, využití </a:t>
            </a:r>
            <a:r>
              <a:rPr lang="cs-CZ" sz="2400" dirty="0" smtClean="0">
                <a:solidFill>
                  <a:schemeClr val="dk1"/>
                </a:solidFill>
              </a:rPr>
              <a:t>odpovídá velikosti oboru</a:t>
            </a:r>
            <a:endParaRPr lang="cs-CZ" sz="2400" dirty="0" smtClean="0">
              <a:solidFill>
                <a:schemeClr val="dk1"/>
              </a:solidFill>
            </a:endParaRPr>
          </a:p>
          <a:p>
            <a:pPr marL="285750" indent="-285750">
              <a:spcBef>
                <a:spcPts val="0"/>
              </a:spcBef>
              <a:buNone/>
              <a:defRPr/>
            </a:pPr>
            <a:endParaRPr lang="cs-CZ" sz="2400" dirty="0"/>
          </a:p>
        </p:txBody>
      </p:sp>
    </p:spTree>
    <p:extLst>
      <p:ext uri="{BB962C8B-B14F-4D97-AF65-F5344CB8AC3E}">
        <p14:creationId xmlns:p14="http://schemas.microsoft.com/office/powerpoint/2010/main" xmlns="" val="22388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/>
          <p:cNvSpPr txBox="1"/>
          <p:nvPr/>
        </p:nvSpPr>
        <p:spPr>
          <a:xfrm>
            <a:off x="467544" y="332656"/>
            <a:ext cx="1584176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cs-CZ" sz="1200" dirty="0"/>
              <a:t>l</a:t>
            </a:r>
            <a:r>
              <a:rPr lang="cs-CZ" sz="1200" dirty="0" smtClean="0"/>
              <a:t>ogo oborové brány</a:t>
            </a:r>
            <a:endParaRPr lang="cs-CZ" sz="1200" dirty="0"/>
          </a:p>
        </p:txBody>
      </p:sp>
      <p:pic>
        <p:nvPicPr>
          <p:cNvPr id="1026" name="Picture 2" descr="Banner portal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16632"/>
            <a:ext cx="3384376" cy="63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33766"/>
            <a:ext cx="3600400" cy="63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Nadpis 9"/>
          <p:cNvSpPr>
            <a:spLocks noGrp="1"/>
          </p:cNvSpPr>
          <p:nvPr>
            <p:ph type="title"/>
          </p:nvPr>
        </p:nvSpPr>
        <p:spPr>
          <a:xfrm>
            <a:off x="457200" y="1124744"/>
            <a:ext cx="8229600" cy="576064"/>
          </a:xfrm>
        </p:spPr>
        <p:txBody>
          <a:bodyPr>
            <a:normAutofit fontScale="90000"/>
          </a:bodyPr>
          <a:lstStyle/>
          <a:p>
            <a:pPr algn="l"/>
            <a:r>
              <a:rPr lang="cs-CZ" dirty="0" smtClean="0"/>
              <a:t>Přístupy v letech 2010–2012</a:t>
            </a:r>
            <a:endParaRPr lang="cs-CZ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67544" y="1700808"/>
            <a:ext cx="8222778" cy="496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22388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/>
          <p:cNvSpPr txBox="1"/>
          <p:nvPr/>
        </p:nvSpPr>
        <p:spPr>
          <a:xfrm>
            <a:off x="467544" y="332656"/>
            <a:ext cx="1584176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cs-CZ" sz="1200" dirty="0"/>
              <a:t>l</a:t>
            </a:r>
            <a:r>
              <a:rPr lang="cs-CZ" sz="1200" dirty="0" smtClean="0"/>
              <a:t>ogo oborové brány</a:t>
            </a:r>
            <a:endParaRPr lang="cs-CZ" sz="1200" dirty="0"/>
          </a:p>
        </p:txBody>
      </p:sp>
      <p:pic>
        <p:nvPicPr>
          <p:cNvPr id="1026" name="Picture 2" descr="Banner portal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16632"/>
            <a:ext cx="3384376" cy="63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33766"/>
            <a:ext cx="3600400" cy="63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Nadpis 9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864096"/>
          </a:xfrm>
        </p:spPr>
        <p:txBody>
          <a:bodyPr>
            <a:normAutofit/>
          </a:bodyPr>
          <a:lstStyle/>
          <a:p>
            <a:r>
              <a:rPr lang="cs-CZ" dirty="0" smtClean="0"/>
              <a:t> Vyhledávač (MetaLib)</a:t>
            </a:r>
            <a:endParaRPr lang="cs-CZ" dirty="0"/>
          </a:p>
        </p:txBody>
      </p:sp>
      <p:sp>
        <p:nvSpPr>
          <p:cNvPr id="8" name="Podnadpis 7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4176464"/>
          </a:xfrm>
        </p:spPr>
        <p:txBody>
          <a:bodyPr>
            <a:normAutofit/>
          </a:bodyPr>
          <a:lstStyle/>
          <a:p>
            <a:pPr marL="285750" indent="-285750">
              <a:spcBef>
                <a:spcPts val="0"/>
              </a:spcBef>
              <a:defRPr/>
            </a:pPr>
            <a:r>
              <a:rPr lang="cs-CZ" sz="2400" dirty="0" smtClean="0">
                <a:solidFill>
                  <a:schemeClr val="dk1"/>
                </a:solidFill>
              </a:rPr>
              <a:t>První </a:t>
            </a:r>
            <a:r>
              <a:rPr lang="cs-CZ" sz="2400" dirty="0" err="1" smtClean="0">
                <a:solidFill>
                  <a:schemeClr val="dk1"/>
                </a:solidFill>
              </a:rPr>
              <a:t>Quickset</a:t>
            </a:r>
            <a:r>
              <a:rPr lang="cs-CZ" sz="2400" dirty="0" smtClean="0">
                <a:solidFill>
                  <a:schemeClr val="dk1"/>
                </a:solidFill>
              </a:rPr>
              <a:t> nabízí katalogy významných oborových knihoven</a:t>
            </a:r>
          </a:p>
          <a:p>
            <a:pPr marL="285750" indent="-285750">
              <a:spcBef>
                <a:spcPts val="0"/>
              </a:spcBef>
              <a:buNone/>
              <a:defRPr/>
            </a:pPr>
            <a:endParaRPr lang="cs-CZ" sz="2400" dirty="0" smtClean="0">
              <a:solidFill>
                <a:schemeClr val="dk1"/>
              </a:solidFill>
            </a:endParaRPr>
          </a:p>
          <a:p>
            <a:pPr marL="285750" indent="-285750">
              <a:spcBef>
                <a:spcPts val="0"/>
              </a:spcBef>
              <a:buNone/>
              <a:defRPr/>
            </a:pPr>
            <a:endParaRPr lang="cs-CZ" sz="2400" dirty="0" smtClean="0">
              <a:solidFill>
                <a:schemeClr val="dk1"/>
              </a:solidFill>
            </a:endParaRPr>
          </a:p>
          <a:p>
            <a:pPr marL="285750" indent="-285750">
              <a:spcBef>
                <a:spcPts val="0"/>
              </a:spcBef>
              <a:buNone/>
              <a:defRPr/>
            </a:pPr>
            <a:endParaRPr lang="cs-CZ" sz="2400" dirty="0"/>
          </a:p>
        </p:txBody>
      </p:sp>
      <p:pic>
        <p:nvPicPr>
          <p:cNvPr id="5124" name="Picture 4"/>
          <p:cNvPicPr>
            <a:picLocks noChangeAspect="1" noChangeArrowheads="1"/>
          </p:cNvPicPr>
          <p:nvPr/>
        </p:nvPicPr>
        <p:blipFill>
          <a:blip r:embed="rId4" cstate="print"/>
          <a:srcRect l="15154" t="18815" r="40550" b="31100"/>
          <a:stretch>
            <a:fillRect/>
          </a:stretch>
        </p:blipFill>
        <p:spPr bwMode="auto">
          <a:xfrm>
            <a:off x="3275856" y="2708920"/>
            <a:ext cx="5400600" cy="381642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2388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/>
          <p:cNvSpPr txBox="1"/>
          <p:nvPr/>
        </p:nvSpPr>
        <p:spPr>
          <a:xfrm>
            <a:off x="467544" y="332656"/>
            <a:ext cx="1584176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cs-CZ" sz="1200" dirty="0"/>
              <a:t>l</a:t>
            </a:r>
            <a:r>
              <a:rPr lang="cs-CZ" sz="1200" dirty="0" smtClean="0"/>
              <a:t>ogo oborové brány</a:t>
            </a:r>
            <a:endParaRPr lang="cs-CZ" sz="1200" dirty="0"/>
          </a:p>
        </p:txBody>
      </p:sp>
      <p:pic>
        <p:nvPicPr>
          <p:cNvPr id="1026" name="Picture 2" descr="Banner portal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16632"/>
            <a:ext cx="3384376" cy="63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33766"/>
            <a:ext cx="3600400" cy="63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Nadpis 9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864096"/>
          </a:xfrm>
        </p:spPr>
        <p:txBody>
          <a:bodyPr>
            <a:normAutofit/>
          </a:bodyPr>
          <a:lstStyle/>
          <a:p>
            <a:r>
              <a:rPr lang="cs-CZ" dirty="0" smtClean="0"/>
              <a:t> Vyhledávač (MetaLib)</a:t>
            </a:r>
            <a:endParaRPr lang="cs-CZ" dirty="0"/>
          </a:p>
        </p:txBody>
      </p:sp>
      <p:sp>
        <p:nvSpPr>
          <p:cNvPr id="8" name="Podnadpis 7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4176464"/>
          </a:xfrm>
        </p:spPr>
        <p:txBody>
          <a:bodyPr>
            <a:normAutofit/>
          </a:bodyPr>
          <a:lstStyle/>
          <a:p>
            <a:pPr marL="285750" indent="-285750">
              <a:spcBef>
                <a:spcPts val="0"/>
              </a:spcBef>
              <a:defRPr/>
            </a:pPr>
            <a:r>
              <a:rPr lang="cs-CZ" sz="2400" dirty="0" smtClean="0">
                <a:solidFill>
                  <a:schemeClr val="dk1"/>
                </a:solidFill>
              </a:rPr>
              <a:t>Následující </a:t>
            </a:r>
            <a:r>
              <a:rPr lang="cs-CZ" sz="2400" dirty="0" err="1" smtClean="0">
                <a:solidFill>
                  <a:schemeClr val="dk1"/>
                </a:solidFill>
              </a:rPr>
              <a:t>Quicksety</a:t>
            </a:r>
            <a:r>
              <a:rPr lang="cs-CZ" sz="2400" dirty="0" smtClean="0">
                <a:solidFill>
                  <a:schemeClr val="dk1"/>
                </a:solidFill>
              </a:rPr>
              <a:t> uspořádány podle druhů dokumentů (Literatura o hudbě, Nahrávky, Hudebniny, Webové zdroje)</a:t>
            </a:r>
          </a:p>
          <a:p>
            <a:pPr marL="285750" indent="-285750">
              <a:spcBef>
                <a:spcPts val="0"/>
              </a:spcBef>
              <a:buNone/>
              <a:defRPr/>
            </a:pPr>
            <a:endParaRPr lang="cs-CZ" sz="2400" dirty="0" smtClean="0">
              <a:solidFill>
                <a:schemeClr val="dk1"/>
              </a:solidFill>
            </a:endParaRPr>
          </a:p>
          <a:p>
            <a:pPr marL="285750" indent="-285750">
              <a:spcBef>
                <a:spcPts val="0"/>
              </a:spcBef>
              <a:buNone/>
              <a:defRPr/>
            </a:pPr>
            <a:endParaRPr lang="cs-CZ" sz="2400" dirty="0" smtClean="0">
              <a:solidFill>
                <a:schemeClr val="dk1"/>
              </a:solidFill>
            </a:endParaRPr>
          </a:p>
          <a:p>
            <a:pPr marL="285750" indent="-285750">
              <a:spcBef>
                <a:spcPts val="0"/>
              </a:spcBef>
              <a:buNone/>
              <a:defRPr/>
            </a:pPr>
            <a:endParaRPr lang="cs-CZ" sz="2400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4" cstate="print"/>
          <a:srcRect l="15057" t="35550" r="18204" b="31375"/>
          <a:stretch>
            <a:fillRect/>
          </a:stretch>
        </p:blipFill>
        <p:spPr bwMode="auto">
          <a:xfrm>
            <a:off x="467544" y="3501008"/>
            <a:ext cx="8136904" cy="252028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2388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/>
          <p:cNvSpPr txBox="1"/>
          <p:nvPr/>
        </p:nvSpPr>
        <p:spPr>
          <a:xfrm>
            <a:off x="467544" y="332656"/>
            <a:ext cx="1584176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cs-CZ" sz="1200" dirty="0"/>
              <a:t>l</a:t>
            </a:r>
            <a:r>
              <a:rPr lang="cs-CZ" sz="1200" dirty="0" smtClean="0"/>
              <a:t>ogo oborové brány</a:t>
            </a:r>
            <a:endParaRPr lang="cs-CZ" sz="1200" dirty="0"/>
          </a:p>
        </p:txBody>
      </p:sp>
      <p:pic>
        <p:nvPicPr>
          <p:cNvPr id="1026" name="Picture 2" descr="Banner portal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16632"/>
            <a:ext cx="3384376" cy="63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33766"/>
            <a:ext cx="3600400" cy="63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Nadpis 9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864096"/>
          </a:xfrm>
        </p:spPr>
        <p:txBody>
          <a:bodyPr>
            <a:normAutofit/>
          </a:bodyPr>
          <a:lstStyle/>
          <a:p>
            <a:r>
              <a:rPr lang="cs-CZ" dirty="0" smtClean="0"/>
              <a:t> Vyhledávač (MetaLib)</a:t>
            </a:r>
            <a:endParaRPr lang="cs-CZ" dirty="0"/>
          </a:p>
        </p:txBody>
      </p:sp>
      <p:sp>
        <p:nvSpPr>
          <p:cNvPr id="8" name="Podnadpis 7"/>
          <p:cNvSpPr>
            <a:spLocks noGrp="1"/>
          </p:cNvSpPr>
          <p:nvPr>
            <p:ph idx="1"/>
          </p:nvPr>
        </p:nvSpPr>
        <p:spPr>
          <a:xfrm>
            <a:off x="457200" y="2132856"/>
            <a:ext cx="8229600" cy="4176464"/>
          </a:xfrm>
        </p:spPr>
        <p:txBody>
          <a:bodyPr>
            <a:normAutofit/>
          </a:bodyPr>
          <a:lstStyle/>
          <a:p>
            <a:pPr marL="285750" indent="-285750">
              <a:spcBef>
                <a:spcPts val="0"/>
              </a:spcBef>
              <a:defRPr/>
            </a:pPr>
            <a:r>
              <a:rPr lang="cs-CZ" sz="2400" dirty="0" smtClean="0">
                <a:solidFill>
                  <a:schemeClr val="dk1"/>
                </a:solidFill>
              </a:rPr>
              <a:t>V </a:t>
            </a:r>
            <a:r>
              <a:rPr lang="cs-CZ" sz="2400" dirty="0" err="1" smtClean="0">
                <a:solidFill>
                  <a:schemeClr val="dk1"/>
                </a:solidFill>
              </a:rPr>
              <a:t>Quicksetech</a:t>
            </a:r>
            <a:r>
              <a:rPr lang="cs-CZ" sz="2400" dirty="0" smtClean="0">
                <a:solidFill>
                  <a:schemeClr val="dk1"/>
                </a:solidFill>
              </a:rPr>
              <a:t> licencované  </a:t>
            </a:r>
            <a:r>
              <a:rPr lang="cs-CZ" sz="2400" dirty="0" smtClean="0">
                <a:solidFill>
                  <a:schemeClr val="dk1"/>
                </a:solidFill>
              </a:rPr>
              <a:t>i volně dostupné zdroje </a:t>
            </a:r>
            <a:endParaRPr lang="cs-CZ" sz="2400" dirty="0" smtClean="0">
              <a:solidFill>
                <a:schemeClr val="dk1"/>
              </a:solidFill>
            </a:endParaRPr>
          </a:p>
          <a:p>
            <a:pPr marL="285750" indent="-285750">
              <a:spcBef>
                <a:spcPts val="0"/>
              </a:spcBef>
              <a:defRPr/>
            </a:pPr>
            <a:r>
              <a:rPr lang="cs-CZ" sz="2400" dirty="0" smtClean="0">
                <a:solidFill>
                  <a:schemeClr val="dk1"/>
                </a:solidFill>
              </a:rPr>
              <a:t>Seznamy zdrojů možno </a:t>
            </a:r>
            <a:r>
              <a:rPr lang="cs-CZ" sz="2400" dirty="0" smtClean="0">
                <a:solidFill>
                  <a:schemeClr val="dk1"/>
                </a:solidFill>
              </a:rPr>
              <a:t>využít též pro rychlý přístup do nativního rozhraní </a:t>
            </a:r>
            <a:r>
              <a:rPr lang="cs-CZ" sz="2400" dirty="0" smtClean="0">
                <a:solidFill>
                  <a:schemeClr val="dk1"/>
                </a:solidFill>
              </a:rPr>
              <a:t>zdrojů </a:t>
            </a:r>
            <a:endParaRPr lang="cs-CZ" sz="2400" dirty="0" smtClean="0">
              <a:solidFill>
                <a:schemeClr val="dk1"/>
              </a:solidFill>
            </a:endParaRPr>
          </a:p>
          <a:p>
            <a:pPr marL="285750" indent="-285750">
              <a:spcBef>
                <a:spcPts val="0"/>
              </a:spcBef>
              <a:defRPr/>
            </a:pPr>
            <a:endParaRPr lang="cs-CZ" sz="2400" dirty="0" smtClean="0">
              <a:solidFill>
                <a:schemeClr val="dk1"/>
              </a:solidFill>
            </a:endParaRPr>
          </a:p>
          <a:p>
            <a:pPr marL="285750" indent="-285750">
              <a:spcBef>
                <a:spcPts val="0"/>
              </a:spcBef>
              <a:buNone/>
              <a:defRPr/>
            </a:pPr>
            <a:endParaRPr lang="cs-CZ" sz="2400" dirty="0" smtClean="0">
              <a:solidFill>
                <a:schemeClr val="dk1"/>
              </a:solidFill>
            </a:endParaRPr>
          </a:p>
          <a:p>
            <a:pPr marL="285750" indent="-285750">
              <a:spcBef>
                <a:spcPts val="0"/>
              </a:spcBef>
              <a:buNone/>
              <a:defRPr/>
            </a:pPr>
            <a:endParaRPr lang="cs-CZ" sz="2400" dirty="0" smtClean="0">
              <a:solidFill>
                <a:schemeClr val="dk1"/>
              </a:solidFill>
            </a:endParaRPr>
          </a:p>
          <a:p>
            <a:pPr marL="285750" indent="-285750">
              <a:spcBef>
                <a:spcPts val="0"/>
              </a:spcBef>
              <a:buNone/>
              <a:defRPr/>
            </a:pPr>
            <a:endParaRPr lang="cs-CZ" sz="2400" dirty="0"/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4" cstate="print"/>
          <a:srcRect l="54975" t="37943" r="13765" b="22389"/>
          <a:stretch>
            <a:fillRect/>
          </a:stretch>
        </p:blipFill>
        <p:spPr bwMode="auto">
          <a:xfrm>
            <a:off x="539552" y="3501008"/>
            <a:ext cx="3631708" cy="288032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147" name="Picture 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398438" y="3356992"/>
            <a:ext cx="4401278" cy="312075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2388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/>
          <p:cNvSpPr txBox="1"/>
          <p:nvPr/>
        </p:nvSpPr>
        <p:spPr>
          <a:xfrm>
            <a:off x="467544" y="332656"/>
            <a:ext cx="1584176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cs-CZ" sz="1200" dirty="0"/>
              <a:t>l</a:t>
            </a:r>
            <a:r>
              <a:rPr lang="cs-CZ" sz="1200" dirty="0" smtClean="0"/>
              <a:t>ogo oborové brány</a:t>
            </a:r>
            <a:endParaRPr lang="cs-CZ" sz="1200" dirty="0"/>
          </a:p>
        </p:txBody>
      </p:sp>
      <p:pic>
        <p:nvPicPr>
          <p:cNvPr id="1026" name="Picture 2" descr="Banner portal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16632"/>
            <a:ext cx="3384376" cy="63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33766"/>
            <a:ext cx="3600400" cy="63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Nadpis 9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864096"/>
          </a:xfrm>
        </p:spPr>
        <p:txBody>
          <a:bodyPr>
            <a:normAutofit/>
          </a:bodyPr>
          <a:lstStyle/>
          <a:p>
            <a:r>
              <a:rPr lang="cs-CZ" dirty="0" smtClean="0"/>
              <a:t>Sbírka ověřených linků/www zdrojů</a:t>
            </a:r>
            <a:endParaRPr lang="cs-CZ" dirty="0"/>
          </a:p>
        </p:txBody>
      </p:sp>
      <p:sp>
        <p:nvSpPr>
          <p:cNvPr id="8" name="Podnadpis 7"/>
          <p:cNvSpPr>
            <a:spLocks noGrp="1"/>
          </p:cNvSpPr>
          <p:nvPr>
            <p:ph idx="1"/>
          </p:nvPr>
        </p:nvSpPr>
        <p:spPr>
          <a:xfrm>
            <a:off x="457200" y="1916832"/>
            <a:ext cx="8229600" cy="4392488"/>
          </a:xfrm>
        </p:spPr>
        <p:txBody>
          <a:bodyPr>
            <a:normAutofit/>
          </a:bodyPr>
          <a:lstStyle/>
          <a:p>
            <a:pPr marL="285750" indent="-285750">
              <a:spcBef>
                <a:spcPts val="0"/>
              </a:spcBef>
              <a:defRPr/>
            </a:pPr>
            <a:r>
              <a:rPr lang="cs-CZ" sz="2400" dirty="0" smtClean="0">
                <a:solidFill>
                  <a:schemeClr val="dk1"/>
                </a:solidFill>
              </a:rPr>
              <a:t>Možno prohledávat i prohlížet prostřednictvím vybraných kategorií Konspektu</a:t>
            </a:r>
            <a:endParaRPr lang="cs-CZ" sz="2400" dirty="0" smtClean="0">
              <a:solidFill>
                <a:schemeClr val="dk1"/>
              </a:solidFill>
            </a:endParaRPr>
          </a:p>
          <a:p>
            <a:pPr marL="285750" indent="-285750">
              <a:spcBef>
                <a:spcPts val="0"/>
              </a:spcBef>
              <a:buNone/>
              <a:defRPr/>
            </a:pPr>
            <a:endParaRPr lang="cs-CZ" sz="2400" dirty="0" smtClean="0"/>
          </a:p>
          <a:p>
            <a:pPr marL="285750" indent="-285750">
              <a:spcBef>
                <a:spcPts val="0"/>
              </a:spcBef>
              <a:buNone/>
              <a:defRPr/>
            </a:pPr>
            <a:endParaRPr lang="cs-CZ" sz="2400" dirty="0"/>
          </a:p>
        </p:txBody>
      </p:sp>
      <p:pic>
        <p:nvPicPr>
          <p:cNvPr id="7172" name="Picture 4"/>
          <p:cNvPicPr>
            <a:picLocks noChangeAspect="1" noChangeArrowheads="1"/>
          </p:cNvPicPr>
          <p:nvPr/>
        </p:nvPicPr>
        <p:blipFill>
          <a:blip r:embed="rId4" cstate="print"/>
          <a:srcRect r="10092"/>
          <a:stretch>
            <a:fillRect/>
          </a:stretch>
        </p:blipFill>
        <p:spPr bwMode="auto">
          <a:xfrm>
            <a:off x="1979712" y="2780928"/>
            <a:ext cx="7056784" cy="394935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2388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/>
          <p:cNvSpPr txBox="1"/>
          <p:nvPr/>
        </p:nvSpPr>
        <p:spPr>
          <a:xfrm>
            <a:off x="467544" y="332656"/>
            <a:ext cx="1584176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cs-CZ" sz="1200" dirty="0"/>
              <a:t>l</a:t>
            </a:r>
            <a:r>
              <a:rPr lang="cs-CZ" sz="1200" dirty="0" smtClean="0"/>
              <a:t>ogo </a:t>
            </a:r>
            <a:r>
              <a:rPr lang="cs-CZ" sz="1200" dirty="0" err="1" smtClean="0"/>
              <a:t>obrvé</a:t>
            </a:r>
            <a:r>
              <a:rPr lang="cs-CZ" sz="1200" dirty="0" smtClean="0"/>
              <a:t> </a:t>
            </a:r>
            <a:r>
              <a:rPr lang="cs-CZ" sz="1200" dirty="0" smtClean="0"/>
              <a:t>brány</a:t>
            </a:r>
            <a:endParaRPr lang="cs-CZ" sz="12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133766"/>
            <a:ext cx="3600400" cy="63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Nadpis 9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864096"/>
          </a:xfrm>
        </p:spPr>
        <p:txBody>
          <a:bodyPr>
            <a:normAutofit/>
          </a:bodyPr>
          <a:lstStyle/>
          <a:p>
            <a:r>
              <a:rPr lang="cs-CZ" dirty="0" smtClean="0"/>
              <a:t>Oborové zpravodajství</a:t>
            </a:r>
            <a:endParaRPr lang="cs-CZ" dirty="0"/>
          </a:p>
        </p:txBody>
      </p:sp>
      <p:sp>
        <p:nvSpPr>
          <p:cNvPr id="8" name="Podnadpis 7"/>
          <p:cNvSpPr>
            <a:spLocks noGrp="1"/>
          </p:cNvSpPr>
          <p:nvPr>
            <p:ph idx="1"/>
          </p:nvPr>
        </p:nvSpPr>
        <p:spPr>
          <a:xfrm>
            <a:off x="1979712" y="2132856"/>
            <a:ext cx="5112568" cy="4176464"/>
          </a:xfrm>
        </p:spPr>
        <p:txBody>
          <a:bodyPr>
            <a:normAutofit/>
          </a:bodyPr>
          <a:lstStyle/>
          <a:p>
            <a:pPr marL="285750" indent="-285750">
              <a:spcBef>
                <a:spcPts val="0"/>
              </a:spcBef>
              <a:defRPr/>
            </a:pPr>
            <a:r>
              <a:rPr lang="cs-CZ" sz="2400" dirty="0" smtClean="0">
                <a:solidFill>
                  <a:schemeClr val="dk1"/>
                </a:solidFill>
              </a:rPr>
              <a:t>Vybrané konference</a:t>
            </a:r>
            <a:r>
              <a:rPr lang="cs-CZ" sz="2400" dirty="0" smtClean="0">
                <a:solidFill>
                  <a:schemeClr val="dk1"/>
                </a:solidFill>
              </a:rPr>
              <a:t> </a:t>
            </a:r>
            <a:r>
              <a:rPr lang="cs-CZ" sz="2400" dirty="0" smtClean="0">
                <a:solidFill>
                  <a:schemeClr val="dk1"/>
                </a:solidFill>
              </a:rPr>
              <a:t>a </a:t>
            </a:r>
            <a:r>
              <a:rPr lang="cs-CZ" sz="2400" dirty="0" err="1" smtClean="0">
                <a:solidFill>
                  <a:schemeClr val="dk1"/>
                </a:solidFill>
              </a:rPr>
              <a:t>call</a:t>
            </a:r>
            <a:r>
              <a:rPr lang="cs-CZ" sz="2400" dirty="0" smtClean="0">
                <a:solidFill>
                  <a:schemeClr val="dk1"/>
                </a:solidFill>
              </a:rPr>
              <a:t> </a:t>
            </a:r>
            <a:r>
              <a:rPr lang="cs-CZ" sz="2400" dirty="0" err="1" smtClean="0">
                <a:solidFill>
                  <a:schemeClr val="dk1"/>
                </a:solidFill>
              </a:rPr>
              <a:t>for</a:t>
            </a:r>
            <a:r>
              <a:rPr lang="cs-CZ" sz="2400" dirty="0" smtClean="0">
                <a:solidFill>
                  <a:schemeClr val="dk1"/>
                </a:solidFill>
              </a:rPr>
              <a:t> </a:t>
            </a:r>
            <a:r>
              <a:rPr lang="cs-CZ" sz="2400" dirty="0" err="1" smtClean="0">
                <a:solidFill>
                  <a:schemeClr val="dk1"/>
                </a:solidFill>
              </a:rPr>
              <a:t>papers</a:t>
            </a:r>
            <a:r>
              <a:rPr lang="cs-CZ" sz="2400" dirty="0" smtClean="0">
                <a:solidFill>
                  <a:schemeClr val="dk1"/>
                </a:solidFill>
              </a:rPr>
              <a:t>, dle zaměření brány</a:t>
            </a:r>
            <a:endParaRPr lang="cs-CZ" sz="2000" dirty="0" smtClean="0">
              <a:solidFill>
                <a:schemeClr val="dk1"/>
              </a:solidFill>
            </a:endParaRPr>
          </a:p>
          <a:p>
            <a:pPr marL="285750" indent="-285750">
              <a:spcBef>
                <a:spcPts val="0"/>
              </a:spcBef>
              <a:defRPr/>
            </a:pPr>
            <a:r>
              <a:rPr lang="cs-CZ" sz="2400" dirty="0" smtClean="0">
                <a:solidFill>
                  <a:schemeClr val="dk1"/>
                </a:solidFill>
              </a:rPr>
              <a:t>Významné knižní novinky</a:t>
            </a:r>
          </a:p>
          <a:p>
            <a:pPr marL="285750" indent="-285750">
              <a:spcBef>
                <a:spcPts val="0"/>
              </a:spcBef>
              <a:buNone/>
              <a:defRPr/>
            </a:pPr>
            <a:endParaRPr lang="cs-CZ" sz="2400" dirty="0" smtClean="0">
              <a:solidFill>
                <a:schemeClr val="dk1"/>
              </a:solidFill>
            </a:endParaRPr>
          </a:p>
          <a:p>
            <a:pPr marL="285750" indent="-285750">
              <a:spcBef>
                <a:spcPts val="0"/>
              </a:spcBef>
              <a:buNone/>
              <a:defRPr/>
            </a:pPr>
            <a:r>
              <a:rPr lang="cs-CZ" sz="2400" dirty="0" smtClean="0">
                <a:solidFill>
                  <a:schemeClr val="dk1"/>
                </a:solidFill>
              </a:rPr>
              <a:t> </a:t>
            </a:r>
          </a:p>
          <a:p>
            <a:pPr marL="285750" indent="-285750">
              <a:spcBef>
                <a:spcPts val="0"/>
              </a:spcBef>
              <a:buNone/>
              <a:defRPr/>
            </a:pPr>
            <a:endParaRPr lang="cs-CZ" sz="2400" dirty="0" smtClean="0">
              <a:solidFill>
                <a:schemeClr val="dk1"/>
              </a:solidFill>
            </a:endParaRPr>
          </a:p>
          <a:p>
            <a:pPr marL="285750" indent="-285750">
              <a:spcBef>
                <a:spcPts val="0"/>
              </a:spcBef>
              <a:buNone/>
              <a:defRPr/>
            </a:pPr>
            <a:endParaRPr lang="cs-CZ" sz="2400" dirty="0"/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07728" y="0"/>
            <a:ext cx="1556760" cy="684181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819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8263" y="2276872"/>
            <a:ext cx="1495425" cy="318135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2388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/>
          <p:cNvSpPr txBox="1"/>
          <p:nvPr/>
        </p:nvSpPr>
        <p:spPr>
          <a:xfrm>
            <a:off x="467544" y="332656"/>
            <a:ext cx="1584176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cs-CZ" sz="1200" dirty="0"/>
              <a:t>l</a:t>
            </a:r>
            <a:r>
              <a:rPr lang="cs-CZ" sz="1200" dirty="0" smtClean="0"/>
              <a:t>ogo oborové brány</a:t>
            </a:r>
            <a:endParaRPr lang="cs-CZ" sz="1200" dirty="0"/>
          </a:p>
        </p:txBody>
      </p:sp>
      <p:pic>
        <p:nvPicPr>
          <p:cNvPr id="1026" name="Picture 2" descr="Banner portal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16632"/>
            <a:ext cx="3384376" cy="63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33766"/>
            <a:ext cx="3600400" cy="63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Nadpis 9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864096"/>
          </a:xfrm>
        </p:spPr>
        <p:txBody>
          <a:bodyPr>
            <a:normAutofit/>
          </a:bodyPr>
          <a:lstStyle/>
          <a:p>
            <a:r>
              <a:rPr lang="cs-CZ" dirty="0" smtClean="0"/>
              <a:t>Stránka národní redakce RISM</a:t>
            </a:r>
            <a:endParaRPr lang="cs-CZ" dirty="0"/>
          </a:p>
        </p:txBody>
      </p:sp>
      <p:sp>
        <p:nvSpPr>
          <p:cNvPr id="8" name="Podnadpis 7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320480"/>
          </a:xfrm>
        </p:spPr>
        <p:txBody>
          <a:bodyPr>
            <a:normAutofit/>
          </a:bodyPr>
          <a:lstStyle/>
          <a:p>
            <a:pPr marL="457200" indent="-457200">
              <a:spcBef>
                <a:spcPts val="0"/>
              </a:spcBef>
              <a:defRPr/>
            </a:pPr>
            <a:r>
              <a:rPr lang="cs-CZ" sz="2400" dirty="0" smtClean="0"/>
              <a:t>Informační aparát pro naskenovaný </a:t>
            </a:r>
            <a:r>
              <a:rPr lang="cs-CZ" sz="2400" dirty="0" err="1" smtClean="0"/>
              <a:t>incipitový</a:t>
            </a:r>
            <a:r>
              <a:rPr lang="cs-CZ" sz="2400" dirty="0" smtClean="0"/>
              <a:t> katalog SHK</a:t>
            </a:r>
          </a:p>
          <a:p>
            <a:pPr marL="457200" indent="-457200">
              <a:spcBef>
                <a:spcPts val="0"/>
              </a:spcBef>
              <a:defRPr/>
            </a:pPr>
            <a:r>
              <a:rPr lang="cs-CZ" sz="2400" dirty="0" smtClean="0"/>
              <a:t>Adresář hudebních sbírek</a:t>
            </a:r>
            <a:endParaRPr lang="cs-CZ" sz="2400" dirty="0"/>
          </a:p>
        </p:txBody>
      </p:sp>
      <p:pic>
        <p:nvPicPr>
          <p:cNvPr id="9" name="Picture 2"/>
          <p:cNvPicPr>
            <a:picLocks noChangeAspect="1" noChangeArrowheads="1"/>
          </p:cNvPicPr>
          <p:nvPr/>
        </p:nvPicPr>
        <p:blipFill>
          <a:blip r:embed="rId4" cstate="print"/>
          <a:srcRect l="14428" t="18954" r="16584"/>
          <a:stretch>
            <a:fillRect/>
          </a:stretch>
        </p:blipFill>
        <p:spPr bwMode="auto">
          <a:xfrm>
            <a:off x="4067944" y="3069555"/>
            <a:ext cx="4608512" cy="338378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2388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/>
          <p:cNvSpPr txBox="1"/>
          <p:nvPr/>
        </p:nvSpPr>
        <p:spPr>
          <a:xfrm>
            <a:off x="467544" y="332656"/>
            <a:ext cx="1584176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cs-CZ" sz="1200" dirty="0"/>
              <a:t>l</a:t>
            </a:r>
            <a:r>
              <a:rPr lang="cs-CZ" sz="1200" dirty="0" smtClean="0"/>
              <a:t>ogo oborové brány</a:t>
            </a:r>
            <a:endParaRPr lang="cs-CZ" sz="1200" dirty="0"/>
          </a:p>
        </p:txBody>
      </p:sp>
      <p:pic>
        <p:nvPicPr>
          <p:cNvPr id="1026" name="Picture 2" descr="Banner portal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16632"/>
            <a:ext cx="3384376" cy="63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33766"/>
            <a:ext cx="3600400" cy="63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Nadpis 9"/>
          <p:cNvSpPr>
            <a:spLocks noGrp="1"/>
          </p:cNvSpPr>
          <p:nvPr>
            <p:ph type="title"/>
          </p:nvPr>
        </p:nvSpPr>
        <p:spPr>
          <a:xfrm>
            <a:off x="457200" y="980728"/>
            <a:ext cx="8229600" cy="864096"/>
          </a:xfrm>
        </p:spPr>
        <p:txBody>
          <a:bodyPr>
            <a:normAutofit fontScale="90000"/>
          </a:bodyPr>
          <a:lstStyle/>
          <a:p>
            <a:r>
              <a:rPr lang="cs-CZ" dirty="0" smtClean="0"/>
              <a:t>Další rozvoj: </a:t>
            </a:r>
            <a:r>
              <a:rPr lang="cs-CZ" dirty="0" err="1" smtClean="0"/>
              <a:t>stream</a:t>
            </a:r>
            <a:r>
              <a:rPr lang="cs-CZ" dirty="0" smtClean="0"/>
              <a:t> hudby jako cíl </a:t>
            </a:r>
            <a:r>
              <a:rPr lang="cs-CZ" dirty="0" err="1" smtClean="0"/>
              <a:t>Sfx</a:t>
            </a:r>
            <a:endParaRPr lang="cs-CZ" dirty="0"/>
          </a:p>
        </p:txBody>
      </p:sp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8864" y="2191941"/>
            <a:ext cx="8229600" cy="404537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xmlns="" val="22388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/>
          <p:cNvSpPr txBox="1"/>
          <p:nvPr/>
        </p:nvSpPr>
        <p:spPr>
          <a:xfrm>
            <a:off x="467544" y="332656"/>
            <a:ext cx="1584176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cs-CZ" sz="1200" dirty="0"/>
              <a:t>l</a:t>
            </a:r>
            <a:r>
              <a:rPr lang="cs-CZ" sz="1200" dirty="0" smtClean="0"/>
              <a:t>ogo oborové brány</a:t>
            </a:r>
            <a:endParaRPr lang="cs-CZ" sz="1200" dirty="0"/>
          </a:p>
        </p:txBody>
      </p:sp>
      <p:pic>
        <p:nvPicPr>
          <p:cNvPr id="1026" name="Picture 2" descr="Banner portal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16632"/>
            <a:ext cx="3384376" cy="63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33766"/>
            <a:ext cx="3600400" cy="63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 smtClean="0"/>
          </a:p>
          <a:p>
            <a:pPr algn="ctr">
              <a:buNone/>
            </a:pPr>
            <a:r>
              <a:rPr lang="cs-CZ" dirty="0" smtClean="0">
                <a:hlinkClick r:id="rId4"/>
              </a:rPr>
              <a:t>http://mus.jib.cz</a:t>
            </a:r>
            <a:endParaRPr lang="cs-CZ" dirty="0" smtClean="0"/>
          </a:p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xmlns="" val="22388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ovéPole 5"/>
          <p:cNvSpPr txBox="1"/>
          <p:nvPr/>
        </p:nvSpPr>
        <p:spPr>
          <a:xfrm>
            <a:off x="467544" y="332656"/>
            <a:ext cx="1584176" cy="27699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cs-CZ" sz="1200" dirty="0"/>
              <a:t>l</a:t>
            </a:r>
            <a:r>
              <a:rPr lang="cs-CZ" sz="1200" dirty="0" smtClean="0"/>
              <a:t>ogo oborové brány</a:t>
            </a:r>
            <a:endParaRPr lang="cs-CZ" sz="1200" dirty="0"/>
          </a:p>
        </p:txBody>
      </p:sp>
      <p:pic>
        <p:nvPicPr>
          <p:cNvPr id="1026" name="Picture 2" descr="Banner portalu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16632"/>
            <a:ext cx="3384376" cy="631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3528" y="133766"/>
            <a:ext cx="3600400" cy="63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Zástupný symbol pro obsah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cs-CZ" dirty="0" smtClean="0"/>
          </a:p>
          <a:p>
            <a:pPr>
              <a:buNone/>
            </a:pPr>
            <a:endParaRPr lang="cs-CZ" dirty="0" smtClean="0"/>
          </a:p>
          <a:p>
            <a:pPr algn="ctr">
              <a:buNone/>
            </a:pPr>
            <a:r>
              <a:rPr lang="cs-CZ" dirty="0" smtClean="0">
                <a:hlinkClick r:id="rId4"/>
              </a:rPr>
              <a:t>http://mus.jib.cz</a:t>
            </a:r>
            <a:endParaRPr lang="cs-CZ" dirty="0" smtClean="0"/>
          </a:p>
          <a:p>
            <a:pPr>
              <a:buNone/>
            </a:pPr>
            <a:endParaRPr lang="cs-CZ" dirty="0" smtClean="0"/>
          </a:p>
          <a:p>
            <a:pPr algn="ctr">
              <a:buNone/>
            </a:pPr>
            <a:r>
              <a:rPr lang="cs-CZ" dirty="0" smtClean="0"/>
              <a:t>Děkuji za pozornost!</a:t>
            </a:r>
          </a:p>
          <a:p>
            <a:pPr>
              <a:buNone/>
            </a:pPr>
            <a:endParaRPr lang="cs-CZ" dirty="0" smtClean="0"/>
          </a:p>
        </p:txBody>
      </p:sp>
    </p:spTree>
    <p:extLst>
      <p:ext uri="{BB962C8B-B14F-4D97-AF65-F5344CB8AC3E}">
        <p14:creationId xmlns:p14="http://schemas.microsoft.com/office/powerpoint/2010/main" xmlns="" val="2238884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US_JIB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MUS_JIB</Template>
  <TotalTime>964</TotalTime>
  <Words>374</Words>
  <Application>Microsoft Office PowerPoint</Application>
  <PresentationFormat>Předvádění na obrazovce (4:3)</PresentationFormat>
  <Paragraphs>70</Paragraphs>
  <Slides>15</Slides>
  <Notes>0</Notes>
  <HiddenSlides>0</HiddenSlides>
  <MMClips>0</MMClips>
  <ScaleCrop>false</ScaleCrop>
  <HeadingPairs>
    <vt:vector size="4" baseType="variant">
      <vt:variant>
        <vt:lpstr>Motiv</vt:lpstr>
      </vt:variant>
      <vt:variant>
        <vt:i4>1</vt:i4>
      </vt:variant>
      <vt:variant>
        <vt:lpstr>Nadpisy snímků</vt:lpstr>
      </vt:variant>
      <vt:variant>
        <vt:i4>15</vt:i4>
      </vt:variant>
    </vt:vector>
  </HeadingPairs>
  <TitlesOfParts>
    <vt:vector size="16" baseType="lpstr">
      <vt:lpstr>MUS_JIB</vt:lpstr>
      <vt:lpstr>Oborová brána MUS</vt:lpstr>
      <vt:lpstr>Cíle a popis brány</vt:lpstr>
      <vt:lpstr>Uživatelé</vt:lpstr>
      <vt:lpstr>Snímek 4</vt:lpstr>
      <vt:lpstr>Uživatelé</vt:lpstr>
      <vt:lpstr>Přístupy v letech 2010–2012</vt:lpstr>
      <vt:lpstr> Vyhledávač (MetaLib)</vt:lpstr>
      <vt:lpstr> Vyhledávač (MetaLib)</vt:lpstr>
      <vt:lpstr> Vyhledávač (MetaLib)</vt:lpstr>
      <vt:lpstr>Sbírka ověřených linků/www zdrojů</vt:lpstr>
      <vt:lpstr>Oborové zpravodajství</vt:lpstr>
      <vt:lpstr>Stránka národní redakce RISM</vt:lpstr>
      <vt:lpstr>Další rozvoj: stream hudby jako cíl Sfx</vt:lpstr>
      <vt:lpstr>Snímek 14</vt:lpstr>
      <vt:lpstr>Snímek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Oborová brána ………..</dc:title>
  <dc:creator>Lenka Hvezdova</dc:creator>
  <cp:lastModifiedBy>kapsa</cp:lastModifiedBy>
  <cp:revision>12</cp:revision>
  <cp:lastPrinted>2013-10-09T14:10:29Z</cp:lastPrinted>
  <dcterms:created xsi:type="dcterms:W3CDTF">2013-10-09T13:40:19Z</dcterms:created>
  <dcterms:modified xsi:type="dcterms:W3CDTF">2013-12-17T07:09:16Z</dcterms:modified>
</cp:coreProperties>
</file>