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63" r:id="rId5"/>
    <p:sldId id="264" r:id="rId6"/>
    <p:sldId id="259" r:id="rId7"/>
    <p:sldId id="260" r:id="rId8"/>
    <p:sldId id="261" r:id="rId9"/>
    <p:sldId id="262" r:id="rId10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09" autoAdjust="0"/>
    <p:restoredTop sz="94667" autoAdjust="0"/>
  </p:normalViewPr>
  <p:slideViewPr>
    <p:cSldViewPr>
      <p:cViewPr>
        <p:scale>
          <a:sx n="122" d="100"/>
          <a:sy n="122" d="100"/>
        </p:scale>
        <p:origin x="-72" y="19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622" y="-102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9176DE-59EC-4775-AE6A-829D19917494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9CDEB-AC38-48D9-A3C3-6C9A04D3F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63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15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437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766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754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619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44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2265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560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9CDEB-AC38-48D9-A3C3-6C9A04D3FC9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317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C4436-A3EA-4E79-9C52-2A12013EF591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6F03E-3D36-462D-BFB7-92D24354AFE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r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bartosova@olmuart.c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jpg"/><Relationship Id="rId4" Type="http://schemas.openxmlformats.org/officeDocument/2006/relationships/hyperlink" Target="mailto:lucie.chrastova@ntm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ART Oborová brána umění a architektura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České oborové brány - současný stav a výhled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276713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/>
              <a:t>Co </a:t>
            </a:r>
            <a:r>
              <a:rPr lang="cs-CZ" sz="4800" dirty="0" smtClean="0"/>
              <a:t>je </a:t>
            </a:r>
            <a:r>
              <a:rPr lang="cs-CZ" sz="4800" dirty="0"/>
              <a:t>ART?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Informační </a:t>
            </a:r>
            <a:r>
              <a:rPr lang="cs-CZ" sz="2800" dirty="0"/>
              <a:t>portál zaměřený na oblast výtvarného </a:t>
            </a:r>
            <a:r>
              <a:rPr lang="cs-CZ" sz="2800" dirty="0" smtClean="0"/>
              <a:t> a užitého umění </a:t>
            </a:r>
            <a:r>
              <a:rPr lang="cs-CZ" sz="2800" dirty="0"/>
              <a:t>a </a:t>
            </a:r>
            <a:r>
              <a:rPr lang="cs-CZ" sz="2800" dirty="0" smtClean="0"/>
              <a:t>architektury</a:t>
            </a:r>
          </a:p>
          <a:p>
            <a:pPr marL="0" indent="0">
              <a:buNone/>
            </a:pPr>
            <a:r>
              <a:rPr lang="cs-CZ" sz="2800" dirty="0" smtClean="0"/>
              <a:t>Společný </a:t>
            </a:r>
            <a:r>
              <a:rPr lang="cs-CZ" sz="2800" dirty="0"/>
              <a:t>projekt 9 knihoven v </a:t>
            </a:r>
            <a:r>
              <a:rPr lang="cs-CZ" sz="2800" dirty="0" smtClean="0"/>
              <a:t>ČR</a:t>
            </a:r>
          </a:p>
          <a:p>
            <a:pPr marL="0" indent="0">
              <a:buNone/>
            </a:pPr>
            <a:r>
              <a:rPr lang="cs-CZ" sz="2800" dirty="0"/>
              <a:t>S</a:t>
            </a:r>
            <a:r>
              <a:rPr lang="cs-CZ" sz="2800" dirty="0" smtClean="0"/>
              <a:t>polupráce </a:t>
            </a:r>
            <a:r>
              <a:rPr lang="cs-CZ" sz="2800" dirty="0"/>
              <a:t>funguje na základě smlouvy</a:t>
            </a:r>
          </a:p>
        </p:txBody>
      </p:sp>
    </p:spTree>
    <p:extLst>
      <p:ext uri="{BB962C8B-B14F-4D97-AF65-F5344CB8AC3E}">
        <p14:creationId xmlns:p14="http://schemas.microsoft.com/office/powerpoint/2010/main" val="146407439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Jak to bylo?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znik </a:t>
            </a:r>
            <a:r>
              <a:rPr lang="cs-CZ" sz="2800" dirty="0"/>
              <a:t>v roce 2004 -  projekt Virtuální umělecká </a:t>
            </a:r>
            <a:r>
              <a:rPr lang="cs-CZ" sz="2800" dirty="0" smtClean="0"/>
              <a:t>knihovna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ůvodně </a:t>
            </a:r>
            <a:r>
              <a:rPr lang="cs-CZ" sz="2800" dirty="0"/>
              <a:t>spolupráce 4 </a:t>
            </a:r>
            <a:r>
              <a:rPr lang="cs-CZ" sz="2800" dirty="0" smtClean="0"/>
              <a:t>knihoven</a:t>
            </a:r>
          </a:p>
          <a:p>
            <a:r>
              <a:rPr lang="cs-CZ" sz="2800" dirty="0"/>
              <a:t>D</a:t>
            </a:r>
            <a:r>
              <a:rPr lang="cs-CZ" sz="2800" dirty="0" smtClean="0"/>
              <a:t>nes </a:t>
            </a:r>
            <a:r>
              <a:rPr lang="cs-CZ" sz="2800" dirty="0"/>
              <a:t>9 knihoven + zájem </a:t>
            </a:r>
            <a:r>
              <a:rPr lang="cs-CZ" sz="2800" dirty="0" smtClean="0"/>
              <a:t>dalších</a:t>
            </a:r>
          </a:p>
          <a:p>
            <a:r>
              <a:rPr lang="cs-CZ" sz="2800" dirty="0" smtClean="0"/>
              <a:t>2012 </a:t>
            </a:r>
            <a:r>
              <a:rPr lang="cs-CZ" sz="2800" dirty="0"/>
              <a:t>- kompletní </a:t>
            </a:r>
            <a:r>
              <a:rPr lang="cs-CZ" sz="2800" dirty="0" err="1"/>
              <a:t>redesign</a:t>
            </a:r>
            <a:r>
              <a:rPr lang="cs-CZ" sz="2800" dirty="0"/>
              <a:t> </a:t>
            </a:r>
            <a:r>
              <a:rPr lang="cs-CZ" sz="2800" dirty="0" smtClean="0"/>
              <a:t>webu</a:t>
            </a:r>
          </a:p>
          <a:p>
            <a:r>
              <a:rPr lang="cs-CZ" sz="2800" dirty="0" smtClean="0"/>
              <a:t>2013/2014 – implementace anglické a německé verze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7687394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/>
          <p:cNvPicPr preferRelativeResize="0"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675724"/>
            <a:ext cx="8928992" cy="556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48607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8020" t="4959" r="21545" b="3791"/>
          <a:stretch/>
        </p:blipFill>
        <p:spPr>
          <a:xfrm>
            <a:off x="1742831" y="765908"/>
            <a:ext cx="5361354" cy="532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906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/>
              <a:t>Co a pro koho?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 odbornou veřejnost, badatele, zaměstnance muzeí a galerií, studenty, knihovníky</a:t>
            </a:r>
          </a:p>
          <a:p>
            <a:r>
              <a:rPr lang="cs-CZ" sz="2400" dirty="0" smtClean="0"/>
              <a:t>vyhledávač </a:t>
            </a:r>
            <a:r>
              <a:rPr lang="cs-CZ" sz="2400" b="1" dirty="0" err="1"/>
              <a:t>MetaLib</a:t>
            </a:r>
            <a:r>
              <a:rPr lang="cs-CZ" sz="2400" b="1" dirty="0"/>
              <a:t> </a:t>
            </a:r>
            <a:r>
              <a:rPr lang="cs-CZ" sz="2400" b="1" dirty="0" smtClean="0"/>
              <a:t>- </a:t>
            </a:r>
            <a:r>
              <a:rPr lang="cs-CZ" sz="2400" dirty="0" smtClean="0"/>
              <a:t>společný katalog ART, databáze časopisů a článků, zahraniční knihovny, další knihovny v ČR, </a:t>
            </a:r>
            <a:r>
              <a:rPr lang="cs-CZ" sz="2400" dirty="0" err="1" smtClean="0"/>
              <a:t>Manuscriptorium</a:t>
            </a:r>
            <a:r>
              <a:rPr lang="cs-CZ" sz="2400" dirty="0" smtClean="0"/>
              <a:t> </a:t>
            </a:r>
          </a:p>
          <a:p>
            <a:r>
              <a:rPr lang="cs-CZ" sz="2400" dirty="0" err="1" smtClean="0"/>
              <a:t>Předvybrané</a:t>
            </a:r>
            <a:r>
              <a:rPr lang="cs-CZ" sz="2400" dirty="0" smtClean="0"/>
              <a:t> sady zdrojů</a:t>
            </a:r>
          </a:p>
          <a:p>
            <a:r>
              <a:rPr lang="cs-CZ" sz="2400" b="1" dirty="0" smtClean="0"/>
              <a:t>Služba SFX – </a:t>
            </a:r>
            <a:r>
              <a:rPr lang="cs-CZ" sz="2400" dirty="0" smtClean="0"/>
              <a:t>informace o dokumentech, seznam E-knih, seznam E-časopisů</a:t>
            </a:r>
          </a:p>
          <a:p>
            <a:r>
              <a:rPr lang="cs-CZ" sz="2400" dirty="0" smtClean="0"/>
              <a:t>Možnost vytvoření vlastní e-schránky</a:t>
            </a:r>
          </a:p>
          <a:p>
            <a:pPr marL="0" indent="0">
              <a:buNone/>
            </a:pPr>
            <a:r>
              <a:rPr lang="cs-CZ" sz="2400" dirty="0" smtClean="0"/>
              <a:t>    „Můj prostor“</a:t>
            </a:r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3915267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Něco navíc?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Vzdálený přístup – EZ-PROXY</a:t>
            </a:r>
          </a:p>
          <a:p>
            <a:r>
              <a:rPr lang="cs-CZ" sz="2800" dirty="0" smtClean="0"/>
              <a:t>Knižní novinky</a:t>
            </a:r>
          </a:p>
          <a:p>
            <a:r>
              <a:rPr lang="cs-CZ" sz="2800" dirty="0" smtClean="0"/>
              <a:t>Výstavy </a:t>
            </a:r>
          </a:p>
          <a:p>
            <a:r>
              <a:rPr lang="cs-CZ" sz="2800" dirty="0" smtClean="0"/>
              <a:t>Akce</a:t>
            </a:r>
          </a:p>
          <a:p>
            <a:r>
              <a:rPr lang="cs-CZ" sz="2800" dirty="0" smtClean="0"/>
              <a:t>Novinky</a:t>
            </a:r>
          </a:p>
          <a:p>
            <a:r>
              <a:rPr lang="cs-CZ" sz="2800" dirty="0" smtClean="0"/>
              <a:t>RSS, propojení kalendáře</a:t>
            </a:r>
          </a:p>
          <a:p>
            <a:r>
              <a:rPr lang="cs-CZ" sz="2800" dirty="0" smtClean="0"/>
              <a:t>E-čtečky</a:t>
            </a:r>
          </a:p>
          <a:p>
            <a:pPr marL="0" indent="0">
              <a:buNone/>
            </a:pPr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690154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Pár čísel </a:t>
            </a:r>
            <a:r>
              <a:rPr lang="cs-CZ" sz="4000" dirty="0" smtClean="0"/>
              <a:t>nakonec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cs-CZ" sz="2400" b="1" dirty="0" smtClean="0"/>
          </a:p>
          <a:p>
            <a:r>
              <a:rPr lang="cs-CZ" sz="2400" dirty="0" smtClean="0"/>
              <a:t>Od roku 2011 - 35</a:t>
            </a:r>
            <a:r>
              <a:rPr lang="cs-CZ" sz="2400" dirty="0"/>
              <a:t> </a:t>
            </a:r>
            <a:r>
              <a:rPr lang="cs-CZ" sz="2400" dirty="0" smtClean="0"/>
              <a:t>966 uživatelů a </a:t>
            </a:r>
            <a:r>
              <a:rPr lang="cs-CZ" sz="2400" dirty="0"/>
              <a:t>91 </a:t>
            </a:r>
            <a:r>
              <a:rPr lang="cs-CZ" sz="2400" dirty="0" smtClean="0"/>
              <a:t>852 zobrazení stránek</a:t>
            </a:r>
          </a:p>
          <a:p>
            <a:r>
              <a:rPr lang="cs-CZ" sz="2400" dirty="0" smtClean="0"/>
              <a:t>Více než 1/3 vracejících se uživatelů </a:t>
            </a:r>
          </a:p>
          <a:p>
            <a:r>
              <a:rPr lang="cs-CZ" sz="2400" dirty="0" smtClean="0"/>
              <a:t>Nejvíce uživatelů z ČR, dále Slovensko, Německo, USA</a:t>
            </a:r>
          </a:p>
          <a:p>
            <a:r>
              <a:rPr lang="cs-CZ" sz="2400" dirty="0" smtClean="0"/>
              <a:t>Nejoblíbenější ve věkové skupině 25-34 let</a:t>
            </a:r>
          </a:p>
          <a:p>
            <a:r>
              <a:rPr lang="cs-CZ" sz="2400" dirty="0" smtClean="0"/>
              <a:t>Nejvíce přístupu z počítačů, z mobilu 1%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5238761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Děkujeme za pozornost!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Mgr. Hana Bartošová</a:t>
            </a:r>
          </a:p>
          <a:p>
            <a:r>
              <a:rPr lang="cs-CZ" dirty="0" smtClean="0"/>
              <a:t>Muzeum umění Olomouc</a:t>
            </a:r>
          </a:p>
          <a:p>
            <a:r>
              <a:rPr lang="cs-CZ" dirty="0" smtClean="0">
                <a:hlinkClick r:id="rId3"/>
              </a:rPr>
              <a:t>bartosova@olmuart.cz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Mgr. Lucie </a:t>
            </a:r>
            <a:r>
              <a:rPr lang="cs-CZ" dirty="0" err="1" smtClean="0"/>
              <a:t>Chrá;stová</a:t>
            </a:r>
            <a:endParaRPr lang="cs-CZ" dirty="0" smtClean="0"/>
          </a:p>
          <a:p>
            <a:r>
              <a:rPr lang="cs-CZ" dirty="0" smtClean="0"/>
              <a:t>Národní technické muzeum</a:t>
            </a:r>
          </a:p>
          <a:p>
            <a:r>
              <a:rPr lang="cs-CZ" dirty="0">
                <a:hlinkClick r:id="rId4"/>
              </a:rPr>
              <a:t>l</a:t>
            </a:r>
            <a:r>
              <a:rPr lang="cs-CZ" dirty="0" smtClean="0">
                <a:hlinkClick r:id="rId4"/>
              </a:rPr>
              <a:t>ucie.chrastova@ntm.cz</a:t>
            </a:r>
            <a:endParaRPr lang="cs-CZ" dirty="0"/>
          </a:p>
        </p:txBody>
      </p:sp>
      <p:pic>
        <p:nvPicPr>
          <p:cNvPr id="6" name="Zástupný symbol pro obrázek 7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32" t="-43314" r="-10227" b="-47431"/>
          <a:stretch/>
        </p:blipFill>
        <p:spPr>
          <a:xfrm>
            <a:off x="4283968" y="2276872"/>
            <a:ext cx="3261604" cy="3377021"/>
          </a:xfrm>
        </p:spPr>
      </p:pic>
    </p:spTree>
    <p:extLst>
      <p:ext uri="{BB962C8B-B14F-4D97-AF65-F5344CB8AC3E}">
        <p14:creationId xmlns:p14="http://schemas.microsoft.com/office/powerpoint/2010/main" val="291676328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233</TotalTime>
  <Words>150</Words>
  <Application>Microsoft Office PowerPoint</Application>
  <PresentationFormat>Předvádění na obrazovce (4:3)</PresentationFormat>
  <Paragraphs>52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Winter</vt:lpstr>
      <vt:lpstr>ART Oborová brána umění a architektura</vt:lpstr>
      <vt:lpstr>Co je ART?</vt:lpstr>
      <vt:lpstr>Jak to bylo?</vt:lpstr>
      <vt:lpstr>Prezentace aplikace PowerPoint</vt:lpstr>
      <vt:lpstr>Prezentace aplikace PowerPoint</vt:lpstr>
      <vt:lpstr>Co a pro koho?</vt:lpstr>
      <vt:lpstr>Něco navíc?</vt:lpstr>
      <vt:lpstr>Pár čísel nakonec</vt:lpstr>
      <vt:lpstr>Děkujeme za pozornost!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Oborová brána umění a architektura</dc:title>
  <dc:creator>Chrástová, Lucie</dc:creator>
  <cp:lastModifiedBy>Dell</cp:lastModifiedBy>
  <cp:revision>20</cp:revision>
  <cp:lastPrinted>2013-12-16T20:29:46Z</cp:lastPrinted>
  <dcterms:created xsi:type="dcterms:W3CDTF">2013-12-16T08:33:57Z</dcterms:created>
  <dcterms:modified xsi:type="dcterms:W3CDTF">2013-12-16T21:12:26Z</dcterms:modified>
</cp:coreProperties>
</file>