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9" r:id="rId2"/>
    <p:sldId id="454" r:id="rId3"/>
    <p:sldId id="665" r:id="rId4"/>
    <p:sldId id="670" r:id="rId5"/>
    <p:sldId id="671" r:id="rId6"/>
    <p:sldId id="673" r:id="rId7"/>
    <p:sldId id="674" r:id="rId8"/>
    <p:sldId id="675" r:id="rId9"/>
    <p:sldId id="678" r:id="rId10"/>
    <p:sldId id="700" r:id="rId11"/>
    <p:sldId id="701" r:id="rId12"/>
    <p:sldId id="676" r:id="rId13"/>
    <p:sldId id="677" r:id="rId14"/>
    <p:sldId id="669" r:id="rId15"/>
    <p:sldId id="679" r:id="rId16"/>
    <p:sldId id="699" r:id="rId17"/>
    <p:sldId id="257" r:id="rId18"/>
    <p:sldId id="457" r:id="rId19"/>
    <p:sldId id="459" r:id="rId20"/>
    <p:sldId id="461" r:id="rId21"/>
    <p:sldId id="453" r:id="rId22"/>
    <p:sldId id="412" r:id="rId23"/>
    <p:sldId id="612" r:id="rId24"/>
    <p:sldId id="613" r:id="rId25"/>
    <p:sldId id="614" r:id="rId26"/>
    <p:sldId id="626" r:id="rId27"/>
    <p:sldId id="627" r:id="rId28"/>
    <p:sldId id="633" r:id="rId29"/>
    <p:sldId id="634" r:id="rId30"/>
    <p:sldId id="640" r:id="rId31"/>
    <p:sldId id="649" r:id="rId32"/>
    <p:sldId id="650" r:id="rId33"/>
    <p:sldId id="574" r:id="rId34"/>
    <p:sldId id="575" r:id="rId35"/>
    <p:sldId id="576" r:id="rId36"/>
    <p:sldId id="577" r:id="rId37"/>
    <p:sldId id="660" r:id="rId38"/>
    <p:sldId id="661" r:id="rId39"/>
    <p:sldId id="662" r:id="rId40"/>
    <p:sldId id="683" r:id="rId41"/>
    <p:sldId id="680" r:id="rId42"/>
    <p:sldId id="681" r:id="rId43"/>
    <p:sldId id="682" r:id="rId44"/>
    <p:sldId id="685" r:id="rId45"/>
    <p:sldId id="688" r:id="rId46"/>
    <p:sldId id="690" r:id="rId47"/>
    <p:sldId id="702" r:id="rId48"/>
    <p:sldId id="694" r:id="rId49"/>
    <p:sldId id="695" r:id="rId50"/>
    <p:sldId id="697" r:id="rId51"/>
    <p:sldId id="696" r:id="rId52"/>
    <p:sldId id="686" r:id="rId53"/>
    <p:sldId id="691" r:id="rId54"/>
    <p:sldId id="692" r:id="rId5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681" autoAdjust="0"/>
  </p:normalViewPr>
  <p:slideViewPr>
    <p:cSldViewPr>
      <p:cViewPr varScale="1">
        <p:scale>
          <a:sx n="132" d="100"/>
          <a:sy n="132" d="100"/>
        </p:scale>
        <p:origin x="-10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87" d="100"/>
          <a:sy n="87" d="100"/>
        </p:scale>
        <p:origin x="-190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LLEROVAV\Dropbox\NK_aktu&#225;ln&#237;\CPK\knihovny_v_pr&#367;zkumu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ladanka:Dropbox:NK_aktu&#225;ln&#237;:CPK:pruzkum_tabulky_graf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LLEROVAV\Dropbox\NK_aktu&#225;ln&#237;\CPK\pruzkum_tabulky_graf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vladanka:Dropbox:NK_aktu&#225;ln&#237;:CPK:pruzkum_tabulky_graf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LLEROVAV\Dropbox\NK_aktu&#225;ln&#237;\CPK\pruzkum_tabulky_graf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LLEROVAV\Dropbox\NK_aktu&#225;ln&#237;\CPK\pruzkum_tabulky_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typ_knihovny!$B$5:$B$16</c:f>
              <c:strCache>
                <c:ptCount val="12"/>
                <c:pt idx="0">
                  <c:v>Obecní (místní) knihovna</c:v>
                </c:pt>
                <c:pt idx="1">
                  <c:v>MěK do 5 000 obyv.</c:v>
                </c:pt>
                <c:pt idx="2">
                  <c:v>MěK 5 001–20 000 obyv.</c:v>
                </c:pt>
                <c:pt idx="3">
                  <c:v>MěK 20 001–100 000 obyvatel</c:v>
                </c:pt>
                <c:pt idx="4">
                  <c:v>MěK nad 100 000 obyv.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</c:strCache>
            </c:strRef>
          </c:cat>
          <c:val>
            <c:numRef>
              <c:f>typ_knihovny!$C$5:$C$16</c:f>
              <c:numCache>
                <c:formatCode>General</c:formatCode>
                <c:ptCount val="12"/>
                <c:pt idx="0">
                  <c:v>443</c:v>
                </c:pt>
                <c:pt idx="1">
                  <c:v>152</c:v>
                </c:pt>
                <c:pt idx="2">
                  <c:v>147</c:v>
                </c:pt>
                <c:pt idx="3">
                  <c:v>50</c:v>
                </c:pt>
                <c:pt idx="4">
                  <c:v>4</c:v>
                </c:pt>
                <c:pt idx="5">
                  <c:v>15</c:v>
                </c:pt>
                <c:pt idx="6">
                  <c:v>5</c:v>
                </c:pt>
                <c:pt idx="7">
                  <c:v>43</c:v>
                </c:pt>
                <c:pt idx="8">
                  <c:v>35</c:v>
                </c:pt>
                <c:pt idx="9">
                  <c:v>25</c:v>
                </c:pt>
                <c:pt idx="10">
                  <c:v>33</c:v>
                </c:pt>
                <c:pt idx="1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109696"/>
        <c:axId val="96111616"/>
      </c:barChart>
      <c:catAx>
        <c:axId val="96109696"/>
        <c:scaling>
          <c:orientation val="maxMin"/>
        </c:scaling>
        <c:delete val="0"/>
        <c:axPos val="l"/>
        <c:majorTickMark val="out"/>
        <c:minorTickMark val="none"/>
        <c:tickLblPos val="nextTo"/>
        <c:crossAx val="96111616"/>
        <c:crosses val="autoZero"/>
        <c:auto val="1"/>
        <c:lblAlgn val="ctr"/>
        <c:lblOffset val="100"/>
        <c:noMultiLvlLbl val="0"/>
      </c:catAx>
      <c:valAx>
        <c:axId val="96111616"/>
        <c:scaling>
          <c:orientation val="minMax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9610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11955536807901"/>
          <c:y val="0.14393523075240608"/>
          <c:w val="0.75440550399950013"/>
          <c:h val="0.737647937945303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4469499678299"/>
          <c:y val="5.8665013812049006E-2"/>
          <c:w val="0.81369047011672113"/>
          <c:h val="0.94133498618795086"/>
        </c:manualLayout>
      </c:layout>
      <c:pie3D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cs-CZ"/>
                      <a:t>1. </a:t>
                    </a:r>
                    <a:r>
                      <a:rPr lang="en-US"/>
                      <a:t>Velmi často
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cs-CZ"/>
                      <a:t>2. </a:t>
                    </a:r>
                    <a:r>
                      <a:rPr lang="en-US"/>
                      <a:t>Často
29%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cs-CZ"/>
                      <a:t>3. </a:t>
                    </a:r>
                    <a:r>
                      <a:rPr lang="en-US"/>
                      <a:t>Výjimečně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cs-CZ"/>
                      <a:t>4. </a:t>
                    </a:r>
                    <a:r>
                      <a:rPr lang="en-US"/>
                      <a:t>Nevyužíváme vůbec
16%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cs-CZ"/>
                      <a:t>5. </a:t>
                    </a:r>
                    <a:r>
                      <a:rPr lang="en-US"/>
                      <a:t>Víme o ní, ale nevyzkoušeli
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cs-CZ"/>
                      <a:t>6. </a:t>
                    </a:r>
                    <a:r>
                      <a:rPr lang="en-US"/>
                      <a:t>Vůbec o ní nevíme
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cs-CZ"/>
                      <a:t>7. </a:t>
                    </a:r>
                    <a:r>
                      <a:rPr lang="en-US"/>
                      <a:t>Jiné
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'E01'!$M$37:$S$37</c:f>
              <c:strCache>
                <c:ptCount val="7"/>
                <c:pt idx="0">
                  <c:v>Velmi často</c:v>
                </c:pt>
                <c:pt idx="1">
                  <c:v>Často</c:v>
                </c:pt>
                <c:pt idx="2">
                  <c:v>Výjimečně</c:v>
                </c:pt>
                <c:pt idx="3">
                  <c:v>Nevyužíváme vůbec</c:v>
                </c:pt>
                <c:pt idx="4">
                  <c:v>Víme o ní, ale nevyzkoušeli</c:v>
                </c:pt>
                <c:pt idx="5">
                  <c:v>Vůbec o ní nevíme</c:v>
                </c:pt>
                <c:pt idx="6">
                  <c:v>Jiné</c:v>
                </c:pt>
              </c:strCache>
            </c:strRef>
          </c:cat>
          <c:val>
            <c:numRef>
              <c:f>'E01'!$M$38:$S$38</c:f>
              <c:numCache>
                <c:formatCode>General</c:formatCode>
                <c:ptCount val="7"/>
                <c:pt idx="0">
                  <c:v>136</c:v>
                </c:pt>
                <c:pt idx="1">
                  <c:v>288</c:v>
                </c:pt>
                <c:pt idx="2">
                  <c:v>229</c:v>
                </c:pt>
                <c:pt idx="3">
                  <c:v>160</c:v>
                </c:pt>
                <c:pt idx="4">
                  <c:v>104</c:v>
                </c:pt>
                <c:pt idx="5">
                  <c:v>70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11955536807901"/>
          <c:y val="0.14393523075240608"/>
          <c:w val="0.75440550399950013"/>
          <c:h val="0.737647937945303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4469499678299"/>
          <c:y val="5.8665013812049006E-2"/>
          <c:w val="0.81369047011672113"/>
          <c:h val="0.9413349861879508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740955380577403"/>
          <c:y val="3.5129744935922802E-2"/>
          <c:w val="0.68684416447944008"/>
          <c:h val="0.6532522144409370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'E01'!$N$6</c:f>
              <c:strCache>
                <c:ptCount val="1"/>
                <c:pt idx="0">
                  <c:v>Velmi často, tvoří neodmyslitelný základ našich služeb</c:v>
                </c:pt>
              </c:strCache>
            </c:strRef>
          </c:tx>
          <c:invertIfNegative val="0"/>
          <c:dLbls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'E01'!$N$8:$N$20</c:f>
              <c:numCache>
                <c:formatCode>0.0</c:formatCode>
                <c:ptCount val="13"/>
                <c:pt idx="0">
                  <c:v>2.9345372460496626</c:v>
                </c:pt>
                <c:pt idx="1">
                  <c:v>9.8684210526315734</c:v>
                </c:pt>
                <c:pt idx="2">
                  <c:v>19.727891156462604</c:v>
                </c:pt>
                <c:pt idx="3">
                  <c:v>34</c:v>
                </c:pt>
                <c:pt idx="4">
                  <c:v>50</c:v>
                </c:pt>
                <c:pt idx="5">
                  <c:v>73.3333333333333</c:v>
                </c:pt>
                <c:pt idx="6">
                  <c:v>20</c:v>
                </c:pt>
                <c:pt idx="7">
                  <c:v>37.209302325581412</c:v>
                </c:pt>
                <c:pt idx="8">
                  <c:v>22.857142857142847</c:v>
                </c:pt>
                <c:pt idx="9">
                  <c:v>12</c:v>
                </c:pt>
                <c:pt idx="10">
                  <c:v>36.363636363636331</c:v>
                </c:pt>
                <c:pt idx="11">
                  <c:v>24.324324324324326</c:v>
                </c:pt>
                <c:pt idx="12">
                  <c:v>53.333333333333343</c:v>
                </c:pt>
              </c:numCache>
            </c:numRef>
          </c:val>
        </c:ser>
        <c:ser>
          <c:idx val="1"/>
          <c:order val="1"/>
          <c:tx>
            <c:strRef>
              <c:f>'E01'!$O$6</c:f>
              <c:strCache>
                <c:ptCount val="1"/>
                <c:pt idx="0">
                  <c:v>Často</c:v>
                </c:pt>
              </c:strCache>
            </c:strRef>
          </c:tx>
          <c:invertIfNegative val="0"/>
          <c:dLbls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'E01'!$O$8:$O$20</c:f>
              <c:numCache>
                <c:formatCode>0.0</c:formatCode>
                <c:ptCount val="13"/>
                <c:pt idx="0">
                  <c:v>14.221218961625278</c:v>
                </c:pt>
                <c:pt idx="1">
                  <c:v>36.184210526315802</c:v>
                </c:pt>
                <c:pt idx="2">
                  <c:v>41.496598639455812</c:v>
                </c:pt>
                <c:pt idx="3">
                  <c:v>48</c:v>
                </c:pt>
                <c:pt idx="4">
                  <c:v>25</c:v>
                </c:pt>
                <c:pt idx="5">
                  <c:v>26.666666666666671</c:v>
                </c:pt>
                <c:pt idx="6">
                  <c:v>80</c:v>
                </c:pt>
                <c:pt idx="7">
                  <c:v>46.511627906976742</c:v>
                </c:pt>
                <c:pt idx="8">
                  <c:v>57.142857142857153</c:v>
                </c:pt>
                <c:pt idx="9">
                  <c:v>52</c:v>
                </c:pt>
                <c:pt idx="10">
                  <c:v>36.363636363636331</c:v>
                </c:pt>
                <c:pt idx="11">
                  <c:v>29.729729729729716</c:v>
                </c:pt>
                <c:pt idx="12">
                  <c:v>46.666666666666629</c:v>
                </c:pt>
              </c:numCache>
            </c:numRef>
          </c:val>
        </c:ser>
        <c:ser>
          <c:idx val="2"/>
          <c:order val="2"/>
          <c:tx>
            <c:strRef>
              <c:f>'E01'!$P$6</c:f>
              <c:strCache>
                <c:ptCount val="1"/>
                <c:pt idx="0">
                  <c:v>Výjimečně</c:v>
                </c:pt>
              </c:strCache>
            </c:strRef>
          </c:tx>
          <c:invertIfNegative val="0"/>
          <c:dLbls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'E01'!$P$8:$P$20</c:f>
              <c:numCache>
                <c:formatCode>0.0</c:formatCode>
                <c:ptCount val="13"/>
                <c:pt idx="0">
                  <c:v>26.862302483069953</c:v>
                </c:pt>
                <c:pt idx="1">
                  <c:v>25.657894736842117</c:v>
                </c:pt>
                <c:pt idx="2">
                  <c:v>21.768707482993175</c:v>
                </c:pt>
                <c:pt idx="3">
                  <c:v>16</c:v>
                </c:pt>
                <c:pt idx="4">
                  <c:v>25</c:v>
                </c:pt>
                <c:pt idx="5">
                  <c:v>0</c:v>
                </c:pt>
                <c:pt idx="6">
                  <c:v>0</c:v>
                </c:pt>
                <c:pt idx="7">
                  <c:v>13.953488372093021</c:v>
                </c:pt>
                <c:pt idx="8">
                  <c:v>11.428571428571427</c:v>
                </c:pt>
                <c:pt idx="9">
                  <c:v>24</c:v>
                </c:pt>
                <c:pt idx="10">
                  <c:v>18.181818181818187</c:v>
                </c:pt>
                <c:pt idx="11">
                  <c:v>21.621621621621621</c:v>
                </c:pt>
                <c:pt idx="12">
                  <c:v>0</c:v>
                </c:pt>
              </c:numCache>
            </c:numRef>
          </c:val>
        </c:ser>
        <c:ser>
          <c:idx val="3"/>
          <c:order val="3"/>
          <c:tx>
            <c:strRef>
              <c:f>'E01'!$Q$6</c:f>
              <c:strCache>
                <c:ptCount val="1"/>
                <c:pt idx="0">
                  <c:v>Nevyužíváme ji v naší knihovně vůbec</c:v>
                </c:pt>
              </c:strCache>
            </c:strRef>
          </c:tx>
          <c:invertIfNegative val="0"/>
          <c:dLbls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'E01'!$Q$8:$Q$20</c:f>
              <c:numCache>
                <c:formatCode>0.0</c:formatCode>
                <c:ptCount val="13"/>
                <c:pt idx="0">
                  <c:v>27.313769751693012</c:v>
                </c:pt>
                <c:pt idx="1">
                  <c:v>12.5</c:v>
                </c:pt>
                <c:pt idx="2">
                  <c:v>8.1632653061224492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5.7142857142857109</c:v>
                </c:pt>
                <c:pt idx="9">
                  <c:v>8</c:v>
                </c:pt>
                <c:pt idx="10">
                  <c:v>3.0303030303030298</c:v>
                </c:pt>
                <c:pt idx="11">
                  <c:v>5.4054054054054053</c:v>
                </c:pt>
                <c:pt idx="12">
                  <c:v>0</c:v>
                </c:pt>
              </c:numCache>
            </c:numRef>
          </c:val>
        </c:ser>
        <c:ser>
          <c:idx val="4"/>
          <c:order val="4"/>
          <c:tx>
            <c:strRef>
              <c:f>'E01'!$R$6</c:f>
              <c:strCache>
                <c:ptCount val="1"/>
                <c:pt idx="0">
                  <c:v>O její existenci víme, ale ještě jsme ji nevyzkoušeli</c:v>
                </c:pt>
              </c:strCache>
            </c:strRef>
          </c:tx>
          <c:invertIfNegative val="0"/>
          <c:dLbls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'E01'!$R$8:$R$20</c:f>
              <c:numCache>
                <c:formatCode>0.0</c:formatCode>
                <c:ptCount val="13"/>
                <c:pt idx="0">
                  <c:v>15.124153498871328</c:v>
                </c:pt>
                <c:pt idx="1">
                  <c:v>9.8684210526315734</c:v>
                </c:pt>
                <c:pt idx="2">
                  <c:v>8.1632653061224492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2.3255813953488369</c:v>
                </c:pt>
                <c:pt idx="8">
                  <c:v>2.8571428571428572</c:v>
                </c:pt>
                <c:pt idx="9">
                  <c:v>0</c:v>
                </c:pt>
                <c:pt idx="10">
                  <c:v>6.0606060606060606</c:v>
                </c:pt>
                <c:pt idx="11">
                  <c:v>16.216216216216221</c:v>
                </c:pt>
                <c:pt idx="12">
                  <c:v>0</c:v>
                </c:pt>
              </c:numCache>
            </c:numRef>
          </c:val>
        </c:ser>
        <c:ser>
          <c:idx val="5"/>
          <c:order val="5"/>
          <c:tx>
            <c:strRef>
              <c:f>'E01'!$S$6</c:f>
              <c:strCache>
                <c:ptCount val="1"/>
                <c:pt idx="0">
                  <c:v>Vůbec o ní nevíme</c:v>
                </c:pt>
              </c:strCache>
            </c:strRef>
          </c:tx>
          <c:invertIfNegative val="0"/>
          <c:dLbls>
            <c:dLbl>
              <c:idx val="9"/>
              <c:layout>
                <c:manualLayout>
                  <c:x val="5.333333333333341E-3"/>
                  <c:y val="2.61434917733925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;[Red]0" sourceLinked="0"/>
            <c:txPr>
              <a:bodyPr/>
              <a:lstStyle/>
              <a:p>
                <a:pPr>
                  <a:defRPr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'E01'!$S$8:$S$20</c:f>
              <c:numCache>
                <c:formatCode>0.0</c:formatCode>
                <c:ptCount val="13"/>
                <c:pt idx="0">
                  <c:v>13.318284424379231</c:v>
                </c:pt>
                <c:pt idx="1">
                  <c:v>5.2631578947368416</c:v>
                </c:pt>
                <c:pt idx="2">
                  <c:v>0.68027210884353695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2.7027027027027035</c:v>
                </c:pt>
                <c:pt idx="12">
                  <c:v>0</c:v>
                </c:pt>
              </c:numCache>
            </c:numRef>
          </c:val>
        </c:ser>
        <c:ser>
          <c:idx val="6"/>
          <c:order val="6"/>
          <c:tx>
            <c:strRef>
              <c:f>'E01'!$T$6</c:f>
              <c:strCache>
                <c:ptCount val="1"/>
                <c:pt idx="0">
                  <c:v>Jiné</c:v>
                </c:pt>
              </c:strCache>
            </c:strRef>
          </c:tx>
          <c:invertIfNegative val="0"/>
          <c:cat>
            <c:strRef>
              <c:f>'E01'!$C$8:$C$20</c:f>
              <c:strCache>
                <c:ptCount val="13"/>
                <c:pt idx="0">
                  <c:v>Obecní (místní) knihovna</c:v>
                </c:pt>
                <c:pt idx="1">
                  <c:v>MěK do 5 000 obyvatel</c:v>
                </c:pt>
                <c:pt idx="2">
                  <c:v>MěK 5 001–20 000 obyvatel</c:v>
                </c:pt>
                <c:pt idx="3">
                  <c:v>MěK 20 001–100 000 obyvatel</c:v>
                </c:pt>
                <c:pt idx="4">
                  <c:v>MěK nad 100 000 obyvatel</c:v>
                </c:pt>
                <c:pt idx="5">
                  <c:v>Krajská knihovna</c:v>
                </c:pt>
                <c:pt idx="6">
                  <c:v>Ústřední special. knihovna</c:v>
                </c:pt>
                <c:pt idx="7">
                  <c:v>VŠ knihovna</c:v>
                </c:pt>
                <c:pt idx="8">
                  <c:v>Knihovny AVČR, jiný výzk. ústav</c:v>
                </c:pt>
                <c:pt idx="9">
                  <c:v>Lékařská knihovna</c:v>
                </c:pt>
                <c:pt idx="10">
                  <c:v>Knihovna muzea či galerie</c:v>
                </c:pt>
                <c:pt idx="11">
                  <c:v>Jiná specializovaná knihovna</c:v>
                </c:pt>
                <c:pt idx="12">
                  <c:v>PILOTNÍ KNIHOVNY</c:v>
                </c:pt>
              </c:strCache>
            </c:strRef>
          </c:cat>
          <c:val>
            <c:numRef>
              <c:f>'E01'!$T$8:$T$20</c:f>
              <c:numCache>
                <c:formatCode>0.0</c:formatCode>
                <c:ptCount val="13"/>
                <c:pt idx="0">
                  <c:v>0.225733634311512</c:v>
                </c:pt>
                <c:pt idx="1">
                  <c:v>0.6578947368421052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539008"/>
        <c:axId val="100557184"/>
      </c:barChart>
      <c:catAx>
        <c:axId val="100539008"/>
        <c:scaling>
          <c:orientation val="minMax"/>
        </c:scaling>
        <c:delete val="0"/>
        <c:axPos val="l"/>
        <c:majorTickMark val="out"/>
        <c:minorTickMark val="none"/>
        <c:tickLblPos val="nextTo"/>
        <c:crossAx val="100557184"/>
        <c:crosses val="autoZero"/>
        <c:auto val="1"/>
        <c:lblAlgn val="ctr"/>
        <c:lblOffset val="100"/>
        <c:noMultiLvlLbl val="0"/>
      </c:catAx>
      <c:valAx>
        <c:axId val="10055718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cs-CZ"/>
          </a:p>
        </c:txPr>
        <c:crossAx val="100539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2594061284508114E-2"/>
          <c:y val="0.75828283319675205"/>
          <c:w val="0.5481543288101649"/>
          <c:h val="0.225732267337551"/>
        </c:manualLayout>
      </c:layout>
      <c:overlay val="0"/>
      <c:txPr>
        <a:bodyPr/>
        <a:lstStyle/>
        <a:p>
          <a:pPr>
            <a:defRPr sz="9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09E8B-9CDE-4B5D-BA83-36EE6B2ABB82}" type="datetimeFigureOut">
              <a:rPr lang="cs-CZ" smtClean="0"/>
              <a:t>16.12.2013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F0A25-B345-441D-BB88-5BDE7D4C83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790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F0A25-B345-441D-BB88-5BDE7D4C839F}" type="slidenum">
              <a:rPr lang="cs-CZ" smtClean="0"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37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7D82-AA4C-4241-BB47-2FA75D286CCE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29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1CC1-713B-467C-9538-C605E9B56610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807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D88-2266-47D9-B387-566AAAC64C1E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66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AACB-4983-41C8-800F-B3C36D2337A6}" type="datetime1">
              <a:rPr lang="cs-CZ" smtClean="0"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43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96673-BD22-4468-B944-9A41180E7739}" type="datetime1">
              <a:rPr lang="cs-CZ" smtClean="0"/>
              <a:t>16.12.2013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207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09401-EAE3-4AE4-A4B4-96B1D38E72EB}" type="datetime1">
              <a:rPr lang="cs-CZ" smtClean="0"/>
              <a:t>16.12.2013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527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6AFBC-C418-4B0E-9A57-7F6E352465A1}" type="datetime1">
              <a:rPr lang="cs-CZ" smtClean="0"/>
              <a:t>16.12.2013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881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6E978-F5F9-4639-9138-D3190FEB60DB}" type="datetime1">
              <a:rPr lang="cs-CZ" smtClean="0"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93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D949-06D5-43F7-8382-F7E73530DF0F}" type="datetime1">
              <a:rPr lang="cs-CZ" smtClean="0"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378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78FC-3DF1-42EE-9603-9FC296756E2C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105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46E7-87F0-4C45-A24E-741A63686ABB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4037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ál 5"/>
          <p:cNvSpPr/>
          <p:nvPr userDrawn="1"/>
        </p:nvSpPr>
        <p:spPr>
          <a:xfrm>
            <a:off x="5868456" y="2348880"/>
            <a:ext cx="2808000" cy="2808312"/>
          </a:xfrm>
          <a:prstGeom prst="ellipse">
            <a:avLst/>
          </a:prstGeom>
          <a:solidFill>
            <a:srgbClr val="5AB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396376" y="5229200"/>
            <a:ext cx="8280080" cy="1224136"/>
          </a:xfrm>
          <a:prstGeom prst="rect">
            <a:avLst/>
          </a:prstGeom>
          <a:noFill/>
        </p:spPr>
        <p:txBody>
          <a:bodyPr lIns="36000" tIns="36000" rIns="36000" bIns="36000" anchor="t" anchorCtr="0"/>
          <a:lstStyle>
            <a:lvl1pPr algn="r">
              <a:defRPr lang="cs-CZ" sz="4000" b="1" kern="1200" noProof="0" dirty="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cs-CZ" noProof="0" dirty="0"/>
          </a:p>
        </p:txBody>
      </p:sp>
      <p:sp>
        <p:nvSpPr>
          <p:cNvPr id="6" name="Zástupný symbol pro text 2"/>
          <p:cNvSpPr>
            <a:spLocks noGrp="1"/>
          </p:cNvSpPr>
          <p:nvPr>
            <p:ph type="body" idx="1"/>
          </p:nvPr>
        </p:nvSpPr>
        <p:spPr>
          <a:xfrm>
            <a:off x="5868144" y="2348880"/>
            <a:ext cx="2808312" cy="2808312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marL="0" indent="0" algn="ctr">
              <a:buNone/>
              <a:tabLst>
                <a:tab pos="8697913" algn="r"/>
              </a:tabLst>
              <a:defRPr lang="cs-CZ" sz="3200" kern="1200" noProof="0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noProof="0" dirty="0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Základní textové p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0000" y="116632"/>
            <a:ext cx="7560000" cy="720080"/>
          </a:xfrm>
          <a:prstGeom prst="rect">
            <a:avLst/>
          </a:prstGeom>
          <a:noFill/>
        </p:spPr>
        <p:txBody>
          <a:bodyPr lIns="36000" tIns="0" rIns="36000" bIns="0" anchor="b" anchorCtr="0"/>
          <a:lstStyle>
            <a:lvl1pPr algn="l">
              <a:def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cs-CZ" noProof="0" smtClean="0"/>
              <a:t>Klepnutím lze upravit styl předlohy nadpisů.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80000" y="944760"/>
            <a:ext cx="8784000" cy="153888"/>
          </a:xfrm>
          <a:prstGeom prst="rect">
            <a:avLst/>
          </a:prstGeom>
          <a:noFill/>
        </p:spPr>
        <p:txBody>
          <a:bodyPr lIns="36000" tIns="0" rIns="3600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tabLst>
                <a:tab pos="8697913" algn="r"/>
              </a:tabLst>
              <a:def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noProof="0" smtClean="0"/>
              <a:t>Klepnutím lze upravit styly předlohy textu.</a:t>
            </a:r>
          </a:p>
        </p:txBody>
      </p:sp>
      <p:sp>
        <p:nvSpPr>
          <p:cNvPr id="8" name="Zástupný symbol pro obsah 3"/>
          <p:cNvSpPr>
            <a:spLocks noGrp="1"/>
          </p:cNvSpPr>
          <p:nvPr>
            <p:ph sz="half" idx="2"/>
          </p:nvPr>
        </p:nvSpPr>
        <p:spPr>
          <a:xfrm>
            <a:off x="180000" y="1332000"/>
            <a:ext cx="8784000" cy="5040000"/>
          </a:xfrm>
          <a:prstGeom prst="rect">
            <a:avLst/>
          </a:prstGeom>
        </p:spPr>
        <p:txBody>
          <a:bodyPr lIns="36000" tIns="36000" rIns="36000" bIns="36000"/>
          <a:lstStyle>
            <a:lvl1pPr marL="266700" indent="-26670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"/>
              <a:defRPr sz="1400" b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 marL="542925" indent="-276225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Char char=""/>
              <a:defRPr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809625" indent="-266700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Char char=""/>
              <a:defRPr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076325" indent="-266700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Char char=""/>
              <a:defRPr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343025" indent="-266700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Char char=""/>
              <a:defRPr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140700" y="6670675"/>
            <a:ext cx="966788" cy="153988"/>
          </a:xfrm>
          <a:prstGeom prst="rect">
            <a:avLst/>
          </a:prstGeom>
        </p:spPr>
        <p:txBody>
          <a:bodyPr lIns="0" tIns="0" r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58D35917-B70F-4C8C-B8FD-191AA96C360F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cxnSp>
        <p:nvCxnSpPr>
          <p:cNvPr id="11" name="Přímá spojnice 2"/>
          <p:cNvCxnSpPr/>
          <p:nvPr userDrawn="1"/>
        </p:nvCxnSpPr>
        <p:spPr>
          <a:xfrm>
            <a:off x="0" y="908720"/>
            <a:ext cx="9144000" cy="0"/>
          </a:xfrm>
          <a:prstGeom prst="line">
            <a:avLst/>
          </a:prstGeom>
          <a:ln w="63500" cmpd="thickThin">
            <a:solidFill>
              <a:srgbClr val="5AB432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10EC-328C-4140-8CA7-44E5DE5F70F3}" type="datetime1">
              <a:rPr lang="cs-CZ" smtClean="0"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6BCDC-72B3-49C3-953E-E69BE36697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056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stoklasovabohda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nihovny.cz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47664" y="2348880"/>
            <a:ext cx="6480720" cy="180020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200" b="1" dirty="0" smtClean="0">
                <a:solidFill>
                  <a:schemeClr val="bg1"/>
                </a:solidFill>
              </a:rPr>
              <a:t>Oborové brány a Centrální portál českých knihoven</a:t>
            </a:r>
            <a:endParaRPr lang="cs-CZ" sz="3200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656184"/>
          </a:xfrm>
        </p:spPr>
        <p:txBody>
          <a:bodyPr>
            <a:normAutofit/>
          </a:bodyPr>
          <a:lstStyle/>
          <a:p>
            <a:r>
              <a:rPr lang="cs-CZ" sz="2600" b="1" dirty="0" smtClean="0">
                <a:solidFill>
                  <a:schemeClr val="tx1"/>
                </a:solidFill>
              </a:rPr>
              <a:t>Bohdana Stoklasová</a:t>
            </a:r>
          </a:p>
          <a:p>
            <a:r>
              <a:rPr lang="cs-CZ" sz="2000" b="1" dirty="0">
                <a:solidFill>
                  <a:schemeClr val="tx1"/>
                </a:solidFill>
              </a:rPr>
              <a:t>k</a:t>
            </a:r>
            <a:r>
              <a:rPr lang="cs-CZ" sz="2000" b="1" dirty="0" smtClean="0">
                <a:solidFill>
                  <a:schemeClr val="tx1"/>
                </a:solidFill>
              </a:rPr>
              <a:t>oordinátorka projektu a vedoucí PS pro centrální portál </a:t>
            </a:r>
          </a:p>
          <a:p>
            <a:r>
              <a:rPr lang="cs-CZ" sz="2000" b="1" dirty="0" err="1" smtClean="0">
                <a:solidFill>
                  <a:schemeClr val="tx1"/>
                </a:solidFill>
                <a:hlinkClick r:id="rId2"/>
              </a:rPr>
              <a:t>stoklasovabohdana</a:t>
            </a:r>
            <a:r>
              <a:rPr lang="en-US" sz="2000" b="1" dirty="0" smtClean="0">
                <a:solidFill>
                  <a:schemeClr val="tx1"/>
                </a:solidFill>
                <a:hlinkClick r:id="rId2"/>
              </a:rPr>
              <a:t>@</a:t>
            </a:r>
            <a:r>
              <a:rPr lang="cs-CZ" sz="2000" b="1" dirty="0" err="1" smtClean="0">
                <a:solidFill>
                  <a:schemeClr val="tx1"/>
                </a:solidFill>
                <a:hlinkClick r:id="rId2"/>
              </a:rPr>
              <a:t>gmail</a:t>
            </a:r>
            <a:r>
              <a:rPr lang="cs-CZ" sz="2000" b="1" dirty="0" err="1" smtClean="0">
                <a:solidFill>
                  <a:schemeClr val="tx1"/>
                </a:solidFill>
                <a:hlinkClick r:id="rId2"/>
              </a:rPr>
              <a:t>.com</a:t>
            </a:r>
            <a:endParaRPr lang="cs-CZ" sz="2000" b="1" dirty="0" smtClean="0">
              <a:solidFill>
                <a:schemeClr val="tx1"/>
              </a:solidFill>
            </a:endParaRPr>
          </a:p>
          <a:p>
            <a:endParaRPr lang="cs-CZ" sz="2000" b="1" dirty="0" smtClean="0">
              <a:solidFill>
                <a:schemeClr val="tx1"/>
              </a:solidFill>
            </a:endParaRP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endParaRPr lang="cs-CZ" sz="2000" b="1" dirty="0" smtClean="0">
              <a:solidFill>
                <a:schemeClr val="tx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2656"/>
            <a:ext cx="6001512" cy="1959864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23728" y="6356350"/>
            <a:ext cx="5328592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32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Obsah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085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Blok I: Charakteristika </a:t>
            </a:r>
            <a:r>
              <a:rPr lang="cs-CZ" sz="2400" b="1" dirty="0" smtClean="0">
                <a:solidFill>
                  <a:srgbClr val="E5004B"/>
                </a:solidFill>
              </a:rPr>
              <a:t>oborových bran, podstata, hlavní funkce, uživatelé</a:t>
            </a:r>
          </a:p>
          <a:p>
            <a:r>
              <a:rPr lang="cs-CZ" sz="2400" b="1" dirty="0" smtClean="0"/>
              <a:t>Obecná definice</a:t>
            </a:r>
          </a:p>
          <a:p>
            <a:r>
              <a:rPr lang="cs-CZ" sz="2400" b="1" dirty="0" smtClean="0"/>
              <a:t>Průzkum a závěry </a:t>
            </a:r>
            <a:r>
              <a:rPr lang="cs-CZ" sz="2400" b="1" dirty="0" err="1" smtClean="0"/>
              <a:t>IFLA</a:t>
            </a:r>
            <a:r>
              <a:rPr lang="cs-CZ" sz="2400" b="1" dirty="0" smtClean="0"/>
              <a:t> (kam se posunuly česk</a:t>
            </a:r>
            <a:r>
              <a:rPr lang="cs-CZ" sz="2400" b="1" dirty="0" smtClean="0"/>
              <a:t>é oborové brány)</a:t>
            </a:r>
            <a:endParaRPr lang="cs-CZ" sz="2400" b="1" dirty="0" smtClean="0"/>
          </a:p>
          <a:p>
            <a:r>
              <a:rPr lang="cs-CZ" sz="2400" b="1" dirty="0" smtClean="0"/>
              <a:t>Definice podle jednotlivých oborových bran</a:t>
            </a:r>
          </a:p>
          <a:p>
            <a:r>
              <a:rPr lang="cs-CZ" sz="2400" b="1" dirty="0" smtClean="0"/>
              <a:t>Hlavní funkce</a:t>
            </a:r>
          </a:p>
          <a:p>
            <a:r>
              <a:rPr lang="cs-CZ" sz="2400" b="1" dirty="0" smtClean="0"/>
              <a:t>Uživatelé</a:t>
            </a:r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Blok II: </a:t>
            </a:r>
            <a:r>
              <a:rPr lang="cs-CZ" sz="2400" b="1" dirty="0" smtClean="0">
                <a:solidFill>
                  <a:srgbClr val="E5004B"/>
                </a:solidFill>
              </a:rPr>
              <a:t>Oborové </a:t>
            </a:r>
            <a:r>
              <a:rPr lang="cs-CZ" sz="2400" b="1" dirty="0" smtClean="0">
                <a:solidFill>
                  <a:srgbClr val="E5004B"/>
                </a:solidFill>
              </a:rPr>
              <a:t>brány v návaznosti na Centrální portál českých knihoven</a:t>
            </a:r>
          </a:p>
          <a:p>
            <a:r>
              <a:rPr lang="cs-CZ" sz="2400" b="1" dirty="0" smtClean="0"/>
              <a:t>Současný stav  oborových bran v ČR</a:t>
            </a:r>
          </a:p>
          <a:p>
            <a:r>
              <a:rPr lang="cs-CZ" sz="2400" b="1" dirty="0" smtClean="0"/>
              <a:t>Hlavní cíle </a:t>
            </a:r>
            <a:r>
              <a:rPr lang="cs-CZ" sz="2400" b="1" dirty="0" err="1" smtClean="0"/>
              <a:t>CPK</a:t>
            </a:r>
            <a:endParaRPr lang="cs-CZ" sz="2400" b="1" dirty="0" smtClean="0"/>
          </a:p>
          <a:p>
            <a:r>
              <a:rPr lang="cs-CZ" sz="2400" b="1" dirty="0" smtClean="0"/>
              <a:t>Co potřebují oborové brány</a:t>
            </a:r>
          </a:p>
          <a:p>
            <a:r>
              <a:rPr lang="cs-CZ" sz="2400" b="1" dirty="0" smtClean="0"/>
              <a:t>Co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může/nemůže pro oborové brány zajistit</a:t>
            </a:r>
          </a:p>
          <a:p>
            <a:r>
              <a:rPr lang="cs-CZ" sz="2400" b="1" dirty="0" smtClean="0"/>
              <a:t>Jak zařídit, aby v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vše bylo zajištěno kvalitně a co pro to můžeme (musíme) všichni udělat</a:t>
            </a:r>
          </a:p>
          <a:p>
            <a:pPr lvl="1" indent="-342900"/>
            <a:endParaRPr lang="cs-CZ" sz="20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439248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487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19256" cy="1872208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chemeClr val="bg1"/>
                </a:solidFill>
              </a:rPr>
              <a:t/>
            </a:r>
            <a:br>
              <a:rPr lang="cs-CZ" sz="3600" b="1" dirty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Blok I</a:t>
            </a:r>
            <a:br>
              <a:rPr lang="cs-CZ" sz="3600" b="1" dirty="0" smtClean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Charakteristika </a:t>
            </a:r>
            <a:r>
              <a:rPr lang="cs-CZ" sz="3600" b="1" dirty="0">
                <a:solidFill>
                  <a:schemeClr val="bg1"/>
                </a:solidFill>
              </a:rPr>
              <a:t>oborových bran, podstata, hlavní funkce, uživatelé</a:t>
            </a:r>
            <a:br>
              <a:rPr lang="cs-CZ" sz="3600" b="1" dirty="0">
                <a:solidFill>
                  <a:schemeClr val="bg1"/>
                </a:solidFill>
              </a:rPr>
            </a:b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23728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156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Definice </a:t>
            </a:r>
            <a:r>
              <a:rPr lang="cs-CZ" sz="3600" b="1" dirty="0" smtClean="0">
                <a:solidFill>
                  <a:schemeClr val="bg1"/>
                </a:solidFill>
              </a:rPr>
              <a:t>– </a:t>
            </a:r>
            <a:r>
              <a:rPr lang="cs-CZ" sz="3600" b="1" dirty="0" err="1" smtClean="0">
                <a:solidFill>
                  <a:schemeClr val="bg1"/>
                </a:solidFill>
              </a:rPr>
              <a:t>TDKIV</a:t>
            </a:r>
            <a:r>
              <a:rPr lang="cs-CZ" sz="3600" b="1" dirty="0" smtClean="0">
                <a:solidFill>
                  <a:schemeClr val="bg1"/>
                </a:solidFill>
              </a:rPr>
              <a:t> (+KIV)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r>
              <a:rPr lang="cs-CZ" sz="2400" b="1" dirty="0" smtClean="0"/>
              <a:t>Služba </a:t>
            </a:r>
            <a:r>
              <a:rPr lang="cs-CZ" sz="2400" b="1" dirty="0"/>
              <a:t>v síťovém prostředí určená pro zprostředkování přístupu k vybraným online informačním zdrojům určitého oborového nebo tematického zaměření. Zpřístupňované informační zdroje procházejí procesem intelektuálního nebo automatického výběru a zpracování na základě definovaných formálních a kvalitativních kritérií. Součástí předmětové brány je obvykle klasifikační systém členící informační zdroje podle oborů; kromě toho lze předmětovou bránu prohledávat pomocí klíčových slov.</a:t>
            </a:r>
          </a:p>
          <a:p>
            <a:pPr marL="0" lv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475252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688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IFLA</a:t>
            </a:r>
            <a:r>
              <a:rPr lang="cs-CZ" sz="3600" b="1" dirty="0" smtClean="0">
                <a:solidFill>
                  <a:schemeClr val="bg1"/>
                </a:solidFill>
              </a:rPr>
              <a:t> - průzkum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lv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820891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3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08012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IFLA</a:t>
            </a:r>
            <a:r>
              <a:rPr lang="cs-CZ" sz="3600" b="1" dirty="0" smtClean="0">
                <a:solidFill>
                  <a:schemeClr val="bg1"/>
                </a:solidFill>
              </a:rPr>
              <a:t> 2003 – závěry workshopu o oborových branách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0445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r>
              <a:rPr lang="en-US" sz="6000" b="1" dirty="0" smtClean="0"/>
              <a:t>S</a:t>
            </a:r>
            <a:r>
              <a:rPr lang="cs-CZ" sz="6000" b="1" dirty="0" err="1" smtClean="0"/>
              <a:t>ubject</a:t>
            </a:r>
            <a:r>
              <a:rPr lang="cs-CZ" sz="6000" b="1" dirty="0"/>
              <a:t> </a:t>
            </a:r>
            <a:r>
              <a:rPr lang="cs-CZ" sz="6000" b="1" dirty="0" err="1" smtClean="0"/>
              <a:t>gateways</a:t>
            </a:r>
            <a:r>
              <a:rPr lang="cs-CZ" sz="6000" b="1" dirty="0" smtClean="0"/>
              <a:t> </a:t>
            </a:r>
            <a:r>
              <a:rPr lang="en-US" sz="6000" b="1" dirty="0" smtClean="0"/>
              <a:t>are </a:t>
            </a:r>
            <a:r>
              <a:rPr lang="en-US" sz="6000" b="1" dirty="0"/>
              <a:t>an important tool for the integration of information </a:t>
            </a:r>
            <a:r>
              <a:rPr lang="en-US" sz="6000" b="1" dirty="0" smtClean="0"/>
              <a:t>resources</a:t>
            </a:r>
            <a:r>
              <a:rPr lang="cs-CZ" sz="6000" b="1" dirty="0" smtClean="0"/>
              <a:t> </a:t>
            </a:r>
            <a:r>
              <a:rPr lang="en-US" sz="6000" b="1" dirty="0" smtClean="0"/>
              <a:t>belonging </a:t>
            </a:r>
            <a:r>
              <a:rPr lang="en-US" sz="6000" b="1" dirty="0"/>
              <a:t>to particular subjects developed in different countries and </a:t>
            </a:r>
            <a:r>
              <a:rPr lang="en-US" sz="6000" b="1" dirty="0" smtClean="0"/>
              <a:t>reflecting</a:t>
            </a:r>
            <a:r>
              <a:rPr lang="cs-CZ" sz="6000" b="1" dirty="0" smtClean="0"/>
              <a:t> </a:t>
            </a:r>
            <a:r>
              <a:rPr lang="en-US" sz="6000" b="1" dirty="0" smtClean="0"/>
              <a:t>different </a:t>
            </a:r>
            <a:r>
              <a:rPr lang="en-US" sz="6000" b="1" dirty="0"/>
              <a:t>approaches and cultures. Integration of these resources is impossible </a:t>
            </a:r>
            <a:r>
              <a:rPr lang="en-US" sz="6000" b="1" dirty="0" smtClean="0"/>
              <a:t>or</a:t>
            </a:r>
            <a:r>
              <a:rPr lang="cs-CZ" sz="6000" b="1" dirty="0" smtClean="0"/>
              <a:t> </a:t>
            </a:r>
            <a:r>
              <a:rPr lang="en-US" sz="6000" b="1" dirty="0" smtClean="0"/>
              <a:t>very </a:t>
            </a:r>
            <a:r>
              <a:rPr lang="en-US" sz="6000" b="1" dirty="0"/>
              <a:t>difficult without adherence to the same standards and international cooperation.</a:t>
            </a:r>
            <a:endParaRPr lang="cs-CZ" sz="6000" b="1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32048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78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ART - charakteristika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36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2400" b="1" dirty="0" smtClean="0"/>
              <a:t>Oborová </a:t>
            </a:r>
            <a:r>
              <a:rPr lang="cs-CZ" sz="2400" b="1" dirty="0"/>
              <a:t>brána Umění a architektura (OB ART) je nástupcem tzv. Virtuální umělecké knihovny (2004 - 2007), která vznikla jako souborný katalog spojující 4 uměleckohistorické knihovny, jež používaly knihovnický systém </a:t>
            </a:r>
            <a:r>
              <a:rPr lang="cs-CZ" sz="2400" b="1" dirty="0" err="1"/>
              <a:t>TINLIB</a:t>
            </a:r>
            <a:r>
              <a:rPr lang="cs-CZ" sz="2400" b="1" dirty="0"/>
              <a:t>. Do projektu se postupně zapojilo dalších 5 knihoven s jinými knihovnickými systémy (Clavius, </a:t>
            </a:r>
            <a:r>
              <a:rPr lang="cs-CZ" sz="2400" b="1" dirty="0" err="1"/>
              <a:t>KP-Win</a:t>
            </a:r>
            <a:r>
              <a:rPr lang="cs-CZ" sz="2400" b="1" dirty="0"/>
              <a:t>) a katalog </a:t>
            </a:r>
            <a:r>
              <a:rPr lang="cs-CZ" sz="2400" b="1" dirty="0" err="1"/>
              <a:t>VUK</a:t>
            </a:r>
            <a:r>
              <a:rPr lang="cs-CZ" sz="2400" b="1" dirty="0"/>
              <a:t> byl proto převeden pod Jednotnou informační bránu jako OB ART. OB ART funguje na smluvním základě a bez právní subjektivity. Spojujícím článkem těchto knihoven je obsahová příbuznost jejich fondů (architektura, sochařství, malířství, kresba, grafika a užita grafika, umělecká řemesla, </a:t>
            </a:r>
            <a:r>
              <a:rPr lang="cs-CZ" sz="2400" b="1" dirty="0" smtClean="0"/>
              <a:t>umělecký průmysl</a:t>
            </a:r>
            <a:r>
              <a:rPr lang="cs-CZ" sz="2400" b="1" dirty="0"/>
              <a:t>, design, fotografie, teorie a kritika umění, památkové péče, archeologie, genealogie, restaurátorství apod.). Knihovny zapojené v projektu ART vytvářejí komplexní a přehledně uspořádaný informační nástroj zaměřený na oblast výtvarného umění. Oborová brána ART umožňuje uživatelům z jednoho místa jedním vyhledávacím rozhraním paralelně prohledávat různé české a zahraniční zdroje (katalogy knihoven, souborné katalogy, plnotextové databáze atd.) z oblasti umění, architektury a řady příbuzných oborů. Kromě společného vyhledávání v katalozích všech devíti zúčastněných knihoven tato brána v současnosti nabízí uživatelům také aktuální přehled výstav, knižních novinek z oblasti výtvarného umění i akcí jako jsou přednášky, konference, komentované prohlídky výstav apod. </a:t>
            </a:r>
            <a:r>
              <a:rPr lang="cs-CZ" sz="2400" b="1" dirty="0" smtClean="0"/>
              <a:t>Zdroje</a:t>
            </a:r>
            <a:r>
              <a:rPr lang="cs-CZ" sz="2400" b="1" dirty="0"/>
              <a:t>, které ART zpřístupňuje, lze rozdělit na volně dostupné a licencované. K vyhledávání ve zdrojích připojených do brány slouží Vyhledávač ART. V něm vyhledáváte přímým zadáním dotazu a sami si můžete vybírat zdroje, které chcete prohledávat. Ve Snadném hledání jsou připraveny rovněž </a:t>
            </a:r>
            <a:r>
              <a:rPr lang="cs-CZ" sz="2400" b="1" dirty="0" err="1"/>
              <a:t>předvybrané</a:t>
            </a:r>
            <a:r>
              <a:rPr lang="cs-CZ" sz="2400" b="1" dirty="0"/>
              <a:t> sady zdrojů.</a:t>
            </a:r>
          </a:p>
          <a:p>
            <a:pPr marL="0" lv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24536" cy="365125"/>
          </a:xfrm>
        </p:spPr>
        <p:txBody>
          <a:bodyPr/>
          <a:lstStyle/>
          <a:p>
            <a:r>
              <a:rPr lang="cs-CZ" smtClean="0"/>
              <a:t>České oborové brány - současný stav a výhled. NTK,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73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TECH</a:t>
            </a:r>
            <a:r>
              <a:rPr lang="cs-CZ" sz="3600" b="1" dirty="0" smtClean="0">
                <a:solidFill>
                  <a:schemeClr val="bg1"/>
                </a:solidFill>
              </a:rPr>
              <a:t> - charakteristika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lvl="0" indent="0">
              <a:buNone/>
            </a:pPr>
            <a:r>
              <a:rPr lang="cs-CZ" sz="2400" b="1" dirty="0"/>
              <a:t>Oborová brána </a:t>
            </a:r>
            <a:r>
              <a:rPr lang="cs-CZ" sz="2400" b="1" dirty="0" err="1"/>
              <a:t>TECH</a:t>
            </a:r>
            <a:r>
              <a:rPr lang="cs-CZ" sz="2400" b="1" dirty="0"/>
              <a:t> je webový portál, jeden prostor, který nabízí jednotný přístup do českých i zahraničních, volných i licencovaných odborných zdrojů z oblasti techniky a aplikovaných přírodních věd. Jednotné rozhraní </a:t>
            </a:r>
            <a:r>
              <a:rPr lang="cs-CZ" sz="2400" b="1" dirty="0" err="1"/>
              <a:t>TECHu</a:t>
            </a:r>
            <a:r>
              <a:rPr lang="cs-CZ" sz="2400" b="1" dirty="0"/>
              <a:t> umožňuje vyhledávat a získávat plné texty z odborných časopisů a dalších zdrojů. V </a:t>
            </a:r>
            <a:r>
              <a:rPr lang="cs-CZ" sz="2400" b="1" dirty="0" err="1"/>
              <a:t>TECHu</a:t>
            </a:r>
            <a:r>
              <a:rPr lang="cs-CZ" sz="2400" b="1" dirty="0"/>
              <a:t> lze prohledávat také katalogy příbuzných knihoven a speciální dokumenty jako jsou patenty, normy a vysokoškolské </a:t>
            </a:r>
            <a:r>
              <a:rPr lang="cs-CZ" sz="2400" b="1" dirty="0" smtClean="0"/>
              <a:t>práce.</a:t>
            </a:r>
            <a:endParaRPr lang="cs-CZ" sz="2400" b="1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0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MUS</a:t>
            </a:r>
            <a:r>
              <a:rPr lang="cs-CZ" sz="3600" b="1" dirty="0" smtClean="0">
                <a:solidFill>
                  <a:schemeClr val="bg1"/>
                </a:solidFill>
              </a:rPr>
              <a:t> - charakteristika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r>
              <a:rPr lang="cs-CZ" sz="2400" b="1" dirty="0"/>
              <a:t>Oborová brána Musica (</a:t>
            </a:r>
            <a:r>
              <a:rPr lang="cs-CZ" sz="2400" b="1" dirty="0" err="1"/>
              <a:t>MUS</a:t>
            </a:r>
            <a:r>
              <a:rPr lang="cs-CZ" sz="2400" b="1" dirty="0"/>
              <a:t>) poskytuje jednotný přístup k informačním zdrojům v oblasti hudby a hudební vědy Jedním z cílů </a:t>
            </a:r>
            <a:r>
              <a:rPr lang="cs-CZ" sz="2400" b="1" dirty="0" err="1"/>
              <a:t>MUS</a:t>
            </a:r>
            <a:r>
              <a:rPr lang="cs-CZ" sz="2400" b="1" dirty="0"/>
              <a:t> je koordinace získávání oborových licencovaných zdrojů, jejich propagace a podpora jejich využití.</a:t>
            </a: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84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PRÁVO</a:t>
            </a:r>
            <a:r>
              <a:rPr lang="cs-CZ" sz="3600" b="1" dirty="0" smtClean="0">
                <a:solidFill>
                  <a:schemeClr val="bg1"/>
                </a:solidFill>
              </a:rPr>
              <a:t> </a:t>
            </a:r>
            <a:r>
              <a:rPr lang="cs-CZ" sz="3600" b="1" dirty="0" smtClean="0">
                <a:solidFill>
                  <a:schemeClr val="bg1"/>
                </a:solidFill>
              </a:rPr>
              <a:t>- charakteristika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r>
              <a:rPr lang="cs-CZ" sz="2400" b="1" dirty="0"/>
              <a:t>Oborová brána Právo byla vytvořena jako nástroj na prohledávání licencovaných i volných zdrojů z oblasti práva, který je určen zejména studentům, akademickým pracovníkům a zaměstnancům Právnické fakulty UK. Jejím cílem je umožnit uživatelům z jednoho místa jedním vyhledávacím rozhraním paralelně prohledávat různé české a zahraniční zdroje (katalogy knihoven, plnotextové databáze atd.) z oboru právo, které jsou k dispozici na Univerzitě Karlově v Praze.</a:t>
            </a:r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796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IREL</a:t>
            </a:r>
            <a:r>
              <a:rPr lang="cs-CZ" sz="3600" b="1" dirty="0" smtClean="0">
                <a:solidFill>
                  <a:schemeClr val="bg1"/>
                </a:solidFill>
              </a:rPr>
              <a:t> </a:t>
            </a:r>
            <a:r>
              <a:rPr lang="cs-CZ" sz="3600" b="1" dirty="0" smtClean="0">
                <a:solidFill>
                  <a:schemeClr val="bg1"/>
                </a:solidFill>
              </a:rPr>
              <a:t>- charakteristika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pPr marL="0" indent="0">
              <a:buNone/>
            </a:pPr>
            <a:r>
              <a:rPr lang="cs-CZ" sz="2400" b="1" dirty="0"/>
              <a:t>Původně </a:t>
            </a:r>
            <a:r>
              <a:rPr lang="cs-CZ" sz="2400" b="1" dirty="0" smtClean="0"/>
              <a:t> budována </a:t>
            </a:r>
            <a:r>
              <a:rPr lang="cs-CZ" sz="2400" b="1" dirty="0"/>
              <a:t>jako globální vyhledávač kvalitních odborných </a:t>
            </a:r>
            <a:r>
              <a:rPr lang="cs-CZ" sz="2400" b="1" dirty="0" smtClean="0"/>
              <a:t>zdrojů,  </a:t>
            </a:r>
            <a:r>
              <a:rPr lang="cs-CZ" sz="2400" b="1" dirty="0"/>
              <a:t>dnes jako centrální přístupový </a:t>
            </a:r>
            <a:r>
              <a:rPr lang="cs-CZ" sz="2400" b="1" dirty="0" smtClean="0"/>
              <a:t>bod.</a:t>
            </a: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86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Hlavní funkce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solidFill>
                  <a:srgbClr val="E5004B"/>
                </a:solidFill>
              </a:rPr>
              <a:t>Integrace zdrojů </a:t>
            </a:r>
          </a:p>
          <a:p>
            <a:pPr lvl="1"/>
            <a:r>
              <a:rPr lang="cs-CZ" sz="2000" b="1" dirty="0"/>
              <a:t>p</a:t>
            </a:r>
            <a:r>
              <a:rPr lang="cs-CZ" sz="2000" b="1" dirty="0" smtClean="0"/>
              <a:t>rohledávání </a:t>
            </a:r>
            <a:r>
              <a:rPr lang="cs-CZ" sz="2000" b="1" dirty="0" err="1" smtClean="0"/>
              <a:t>metadat</a:t>
            </a:r>
            <a:r>
              <a:rPr lang="cs-CZ" sz="2000" b="1" dirty="0" smtClean="0"/>
              <a:t> i plných textů</a:t>
            </a:r>
          </a:p>
          <a:p>
            <a:pPr lvl="1"/>
            <a:r>
              <a:rPr lang="cs-CZ" sz="2000" b="1" dirty="0"/>
              <a:t>i</a:t>
            </a:r>
            <a:r>
              <a:rPr lang="cs-CZ" sz="2000" b="1" dirty="0" smtClean="0"/>
              <a:t>ntegrace domácích i zahraničních zdrojů</a:t>
            </a:r>
          </a:p>
          <a:p>
            <a:pPr lvl="1"/>
            <a:r>
              <a:rPr lang="cs-CZ" sz="2000" b="1" dirty="0" smtClean="0"/>
              <a:t>Integrace volných i placených zdrojů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Jednotné rozhraní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Vzdálený přístup včetně prověření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Informační portál – dění v oboru + „rozcestník“</a:t>
            </a:r>
          </a:p>
          <a:p>
            <a:pPr lvl="1" indent="-342900"/>
            <a:r>
              <a:rPr lang="cs-CZ" sz="2000" b="1" dirty="0"/>
              <a:t>i</a:t>
            </a:r>
            <a:r>
              <a:rPr lang="cs-CZ" sz="2000" b="1" dirty="0" smtClean="0"/>
              <a:t>nformace o akcích (výstavy, konference, semináře a další akce)</a:t>
            </a:r>
          </a:p>
          <a:p>
            <a:pPr lvl="1" indent="-342900"/>
            <a:r>
              <a:rPr lang="cs-CZ" sz="2000" b="1" dirty="0" smtClean="0"/>
              <a:t>knižních novinky, zajímavé časopisy, které vyšly</a:t>
            </a:r>
          </a:p>
          <a:p>
            <a:pPr lvl="1" indent="-342900"/>
            <a:r>
              <a:rPr lang="cs-CZ" sz="2000" b="1" dirty="0" smtClean="0"/>
              <a:t>„rozcestník“ – navigace</a:t>
            </a:r>
          </a:p>
          <a:p>
            <a:pPr lvl="1" indent="-342900"/>
            <a:r>
              <a:rPr lang="cs-CZ" sz="2000" b="1" dirty="0" smtClean="0"/>
              <a:t>Informace o projektu</a:t>
            </a:r>
          </a:p>
          <a:p>
            <a:pPr lvl="1" indent="-342900"/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007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Uživatelé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b="1" dirty="0" smtClean="0"/>
              <a:t>Zájem o určitý obor (skupinu oborů)</a:t>
            </a:r>
          </a:p>
          <a:p>
            <a:r>
              <a:rPr lang="cs-CZ" sz="2400" b="1" dirty="0" smtClean="0"/>
              <a:t>Relativně malý počet, ale věrnost</a:t>
            </a:r>
          </a:p>
          <a:p>
            <a:r>
              <a:rPr lang="cs-CZ" sz="2400" b="1" dirty="0" smtClean="0"/>
              <a:t>? Známe jejich složení, potřeby a očekávání ? Průzkumy ?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262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19256" cy="1872208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chemeClr val="bg1"/>
                </a:solidFill>
              </a:rPr>
              <a:t/>
            </a:r>
            <a:br>
              <a:rPr lang="cs-CZ" sz="3600" b="1" dirty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/>
            </a:r>
            <a:br>
              <a:rPr lang="cs-CZ" sz="3600" b="1" dirty="0" smtClean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Blok II</a:t>
            </a:r>
            <a:br>
              <a:rPr lang="cs-CZ" sz="3600" b="1" dirty="0" smtClean="0">
                <a:solidFill>
                  <a:schemeClr val="bg1"/>
                </a:solidFill>
              </a:rPr>
            </a:br>
            <a:r>
              <a:rPr lang="cs-CZ" sz="3600" b="1" dirty="0">
                <a:solidFill>
                  <a:schemeClr val="bg1"/>
                </a:solidFill>
              </a:rPr>
              <a:t>Oborové brány v návaznosti na Centrální portál českých knihoven</a:t>
            </a: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>
                <a:solidFill>
                  <a:schemeClr val="bg1"/>
                </a:solidFill>
              </a:rPr>
              <a:t/>
            </a:r>
            <a:br>
              <a:rPr lang="cs-CZ" sz="3600" b="1" dirty="0">
                <a:solidFill>
                  <a:schemeClr val="bg1"/>
                </a:solidFill>
              </a:rPr>
            </a:b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411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Oborové brány - současný stav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b="1" dirty="0" smtClean="0"/>
              <a:t>6 fungujících oborových bran (ART, </a:t>
            </a:r>
            <a:r>
              <a:rPr lang="cs-CZ" sz="2400" b="1" dirty="0" err="1" smtClean="0"/>
              <a:t>IREL</a:t>
            </a:r>
            <a:r>
              <a:rPr lang="cs-CZ" sz="2400" b="1" dirty="0" smtClean="0"/>
              <a:t>, KIV, </a:t>
            </a:r>
            <a:r>
              <a:rPr lang="cs-CZ" sz="2400" b="1" dirty="0" err="1" smtClean="0"/>
              <a:t>MUS</a:t>
            </a:r>
            <a:r>
              <a:rPr lang="cs-CZ" sz="2400" b="1" dirty="0" smtClean="0"/>
              <a:t>, Právo, </a:t>
            </a:r>
            <a:r>
              <a:rPr lang="cs-CZ" sz="2400" b="1" dirty="0" err="1" smtClean="0"/>
              <a:t>TECH</a:t>
            </a:r>
            <a:r>
              <a:rPr lang="cs-CZ" sz="2400" b="1" dirty="0" smtClean="0"/>
              <a:t>)</a:t>
            </a:r>
          </a:p>
          <a:p>
            <a:r>
              <a:rPr lang="cs-CZ" sz="2400" b="1" dirty="0" smtClean="0"/>
              <a:t>Jednotný základ</a:t>
            </a:r>
          </a:p>
          <a:p>
            <a:r>
              <a:rPr lang="cs-CZ" sz="2400" b="1" dirty="0" smtClean="0"/>
              <a:t>Kooperace na národní úrovni</a:t>
            </a:r>
          </a:p>
          <a:p>
            <a:r>
              <a:rPr lang="cs-CZ" sz="2400" b="1" dirty="0" smtClean="0"/>
              <a:t>Řadu let stabilní a spolehlivé fungování</a:t>
            </a:r>
          </a:p>
          <a:p>
            <a:r>
              <a:rPr lang="cs-CZ" sz="2400" b="1" dirty="0" smtClean="0"/>
              <a:t>??? a nejistota v souvislosti s </a:t>
            </a:r>
            <a:r>
              <a:rPr lang="cs-CZ" sz="2400" b="1" dirty="0" err="1" smtClean="0"/>
              <a:t>CPK</a:t>
            </a: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44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19256" cy="1872208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chemeClr val="bg1"/>
                </a:solidFill>
              </a:rPr>
              <a:t/>
            </a:r>
            <a:br>
              <a:rPr lang="cs-CZ" sz="3600" b="1" dirty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/>
            </a:r>
            <a:br>
              <a:rPr lang="cs-CZ" sz="3600" b="1" dirty="0" smtClean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Centrální </a:t>
            </a:r>
            <a:r>
              <a:rPr lang="cs-CZ" sz="3600" b="1" dirty="0">
                <a:solidFill>
                  <a:schemeClr val="bg1"/>
                </a:solidFill>
              </a:rPr>
              <a:t>portál českých knihoven</a:t>
            </a:r>
            <a:r>
              <a:rPr lang="cs-CZ" sz="3600" b="1" dirty="0"/>
              <a:t/>
            </a:r>
            <a:br>
              <a:rPr lang="cs-CZ" sz="3600" b="1" dirty="0"/>
            </a:br>
            <a:r>
              <a:rPr lang="cs-CZ" sz="3600" b="1" dirty="0">
                <a:solidFill>
                  <a:schemeClr val="bg1"/>
                </a:solidFill>
              </a:rPr>
              <a:t/>
            </a:r>
            <a:br>
              <a:rPr lang="cs-CZ" sz="3600" b="1" dirty="0">
                <a:solidFill>
                  <a:schemeClr val="bg1"/>
                </a:solidFill>
              </a:rPr>
            </a:b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35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Situace dnes – bez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(ostrovy)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2296319"/>
            <a:ext cx="5461000" cy="3632200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2411760" y="6356350"/>
            <a:ext cx="4248472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80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Uživatelé dnes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9248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cs-CZ" sz="2400" b="1" dirty="0"/>
              <a:t>prohledávají katalogy a informační zdroje knihoven v různých, často nepřívětivých rozhraních </a:t>
            </a:r>
          </a:p>
          <a:p>
            <a:pPr lvl="0"/>
            <a:r>
              <a:rPr lang="cs-CZ" sz="2400" b="1" dirty="0"/>
              <a:t>nemají možnost najít veškeré dostupné informační zdroje vzhledem k jejich roztříštěnosti</a:t>
            </a:r>
          </a:p>
          <a:p>
            <a:pPr lvl="0"/>
            <a:r>
              <a:rPr lang="cs-CZ" sz="2400" b="1" dirty="0"/>
              <a:t>dojíždějí kvůli dokumentům a různé administrativě do mnohdy vzdálených knihoven</a:t>
            </a:r>
          </a:p>
          <a:p>
            <a:pPr lvl="0"/>
            <a:r>
              <a:rPr lang="cs-CZ" sz="2400" b="1" dirty="0"/>
              <a:t>registrují se ve všech knihovnách, jejichž služby využívají</a:t>
            </a:r>
          </a:p>
          <a:p>
            <a:pPr lvl="0"/>
            <a:r>
              <a:rPr lang="cs-CZ" sz="2400" b="1" dirty="0"/>
              <a:t>platí za služby různým způsobem a většinou osobně</a:t>
            </a:r>
          </a:p>
          <a:p>
            <a:pPr lvl="0"/>
            <a:r>
              <a:rPr lang="cs-CZ" sz="2400" b="1" dirty="0"/>
              <a:t>nevědí, co všechno jim mohou knihovny nabídnout, protože neexistuje jedno společné místo, kde by se to mohli </a:t>
            </a:r>
            <a:r>
              <a:rPr lang="cs-CZ" sz="2400" b="1" dirty="0" smtClean="0"/>
              <a:t>dozvědět</a:t>
            </a:r>
          </a:p>
          <a:p>
            <a:pPr marL="0" indent="0">
              <a:buNone/>
            </a:pPr>
            <a:endParaRPr lang="cs-CZ" sz="2400" b="1" dirty="0" smtClean="0"/>
          </a:p>
          <a:p>
            <a:pPr marL="0" indent="0" algn="ctr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Služby </a:t>
            </a:r>
            <a:r>
              <a:rPr lang="cs-CZ" sz="2400" b="1" dirty="0">
                <a:solidFill>
                  <a:srgbClr val="E5004B"/>
                </a:solidFill>
              </a:rPr>
              <a:t>knihoven a jimi nabízené informační zdroje jsou v dnešní době rozptýlené, a tedy těžko dostupné</a:t>
            </a:r>
            <a:r>
              <a:rPr lang="cs-CZ" sz="2400" b="1" dirty="0" smtClean="0">
                <a:solidFill>
                  <a:srgbClr val="E5004B"/>
                </a:solidFill>
              </a:rPr>
              <a:t>.</a:t>
            </a:r>
          </a:p>
          <a:p>
            <a:pPr marL="0" indent="0" algn="ctr">
              <a:buNone/>
            </a:pPr>
            <a:endParaRPr lang="cs-CZ" sz="2400" b="1" dirty="0">
              <a:solidFill>
                <a:srgbClr val="E5004B"/>
              </a:solidFill>
            </a:endParaRPr>
          </a:p>
          <a:p>
            <a:pPr marL="0" indent="0" algn="ctr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Uživatelé </a:t>
            </a:r>
            <a:r>
              <a:rPr lang="cs-CZ" sz="2400" b="1" dirty="0">
                <a:solidFill>
                  <a:srgbClr val="E5004B"/>
                </a:solidFill>
              </a:rPr>
              <a:t>žijící ve větších místech jsou zvýhodněni, pro obyvatelé menších obcí a/nebo hendikepované občany je sortiment služeb velmi omezen.</a:t>
            </a:r>
            <a:endParaRPr lang="cs-CZ" sz="2400" dirty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dirty="0"/>
          </a:p>
          <a:p>
            <a:pPr marL="0" lv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907704" y="6356350"/>
            <a:ext cx="511256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727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Budoucnost s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(střecha)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pic>
        <p:nvPicPr>
          <p:cNvPr id="7" name="Zástupný symbol pro obsah 6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18" y="1880596"/>
            <a:ext cx="5756564" cy="3965171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39248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28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umožní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cs-CZ" sz="4500" b="1" dirty="0"/>
              <a:t>najít katalogy a informační zdroje různých knihoven na jednom místě</a:t>
            </a:r>
          </a:p>
          <a:p>
            <a:pPr lvl="0"/>
            <a:r>
              <a:rPr lang="cs-CZ" sz="4500" b="1" dirty="0"/>
              <a:t>pracovat se všemi zdroji v jednom uživatelsky přívětivém rozhraní</a:t>
            </a:r>
          </a:p>
          <a:p>
            <a:pPr lvl="0"/>
            <a:r>
              <a:rPr lang="cs-CZ" sz="4500" b="1" dirty="0"/>
              <a:t>provést fyzickou registraci pouze v jedné knihovně a dále využívat služby všech českých knihoven pomocí online registrace (včetně online plateb)</a:t>
            </a:r>
          </a:p>
          <a:p>
            <a:pPr lvl="0"/>
            <a:r>
              <a:rPr lang="cs-CZ" sz="4500" b="1" dirty="0"/>
              <a:t>získat přístup k požadovaným dokumentům přímo z domova, zdarma nebo za přijatelný poplatek, případně na vyhrazených počítačích v budovách knihoven</a:t>
            </a:r>
          </a:p>
          <a:p>
            <a:pPr lvl="0"/>
            <a:r>
              <a:rPr lang="cs-CZ" sz="4500" b="1" dirty="0"/>
              <a:t>zjistit informace o českých knihovnách a jejich službách přehledně z jednoho místa </a:t>
            </a:r>
          </a:p>
          <a:p>
            <a:pPr marL="0" indent="0">
              <a:buNone/>
            </a:pPr>
            <a:r>
              <a:rPr lang="cs-CZ" sz="4500" b="1" dirty="0"/>
              <a:t> </a:t>
            </a:r>
          </a:p>
          <a:p>
            <a:pPr marL="0" indent="0" algn="ctr">
              <a:buNone/>
            </a:pPr>
            <a:r>
              <a:rPr lang="cs-CZ" sz="4500" b="1" dirty="0">
                <a:solidFill>
                  <a:srgbClr val="E5004B"/>
                </a:solidFill>
              </a:rPr>
              <a:t>Cílem připravovaného </a:t>
            </a:r>
            <a:r>
              <a:rPr lang="cs-CZ" sz="4500" b="1" dirty="0" smtClean="0">
                <a:solidFill>
                  <a:srgbClr val="E5004B"/>
                </a:solidFill>
              </a:rPr>
              <a:t>Centrálního </a:t>
            </a:r>
            <a:r>
              <a:rPr lang="cs-CZ" sz="4500" b="1" dirty="0">
                <a:solidFill>
                  <a:srgbClr val="E5004B"/>
                </a:solidFill>
              </a:rPr>
              <a:t>portálu českých knihoven </a:t>
            </a:r>
            <a:r>
              <a:rPr lang="cs-CZ" sz="4500" b="1" dirty="0" err="1" smtClean="0">
                <a:solidFill>
                  <a:srgbClr val="E5004B"/>
                </a:solidFill>
              </a:rPr>
              <a:t>KNIHOVNY.CZ</a:t>
            </a:r>
            <a:r>
              <a:rPr lang="cs-CZ" sz="4500" b="1" dirty="0" smtClean="0">
                <a:solidFill>
                  <a:srgbClr val="E5004B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cs-CZ" sz="4500" b="1" dirty="0" smtClean="0">
                <a:solidFill>
                  <a:srgbClr val="E5004B"/>
                </a:solidFill>
              </a:rPr>
              <a:t>je </a:t>
            </a:r>
            <a:r>
              <a:rPr lang="cs-CZ" sz="4500" b="1" dirty="0">
                <a:solidFill>
                  <a:srgbClr val="E5004B"/>
                </a:solidFill>
              </a:rPr>
              <a:t>zastřešit fondy a služby českých knihoven a nabídnout k nim přehledný </a:t>
            </a:r>
            <a:endParaRPr lang="cs-CZ" sz="4500" b="1" dirty="0" smtClean="0">
              <a:solidFill>
                <a:srgbClr val="E5004B"/>
              </a:solidFill>
            </a:endParaRPr>
          </a:p>
          <a:p>
            <a:pPr marL="0" indent="0" algn="ctr">
              <a:buNone/>
            </a:pPr>
            <a:r>
              <a:rPr lang="cs-CZ" sz="4500" b="1" dirty="0" smtClean="0">
                <a:solidFill>
                  <a:srgbClr val="E5004B"/>
                </a:solidFill>
              </a:rPr>
              <a:t>a </a:t>
            </a:r>
            <a:r>
              <a:rPr lang="cs-CZ" sz="4500" b="1" dirty="0">
                <a:solidFill>
                  <a:srgbClr val="E5004B"/>
                </a:solidFill>
              </a:rPr>
              <a:t>komfortní přístup z jednoho místa</a:t>
            </a:r>
            <a:r>
              <a:rPr lang="cs-CZ" sz="4500" b="1" dirty="0" smtClean="0">
                <a:solidFill>
                  <a:srgbClr val="E5004B"/>
                </a:solidFill>
              </a:rPr>
              <a:t>.</a:t>
            </a:r>
          </a:p>
          <a:p>
            <a:pPr marL="0" indent="0" algn="ctr">
              <a:buNone/>
            </a:pPr>
            <a:endParaRPr lang="cs-CZ" sz="4500" b="1" dirty="0">
              <a:solidFill>
                <a:srgbClr val="E5004B"/>
              </a:solidFill>
            </a:endParaRPr>
          </a:p>
          <a:p>
            <a:pPr marL="0" indent="0" algn="ctr">
              <a:buNone/>
            </a:pPr>
            <a:r>
              <a:rPr lang="cs-CZ" sz="4500" b="1" dirty="0">
                <a:solidFill>
                  <a:srgbClr val="E5004B"/>
                </a:solidFill>
              </a:rPr>
              <a:t>I malá knihovna bude působit jako rozhraní do celého systému českých knihoven a nabídne komplexní služby.  Služby knihoven díky </a:t>
            </a:r>
            <a:r>
              <a:rPr lang="cs-CZ" sz="4500" b="1" dirty="0" err="1">
                <a:solidFill>
                  <a:srgbClr val="E5004B"/>
                </a:solidFill>
              </a:rPr>
              <a:t>CPK</a:t>
            </a:r>
            <a:r>
              <a:rPr lang="cs-CZ" sz="4500" b="1" dirty="0">
                <a:solidFill>
                  <a:srgbClr val="E5004B"/>
                </a:solidFill>
              </a:rPr>
              <a:t> přijdou naproti obyvatelům menších obcí a/nebo hendikepovaným občanům</a:t>
            </a:r>
            <a:r>
              <a:rPr lang="cs-CZ" sz="4500" b="1" dirty="0" smtClean="0">
                <a:solidFill>
                  <a:srgbClr val="E5004B"/>
                </a:solidFill>
              </a:rPr>
              <a:t>.</a:t>
            </a:r>
            <a:endParaRPr lang="cs-CZ" sz="4500" dirty="0">
              <a:solidFill>
                <a:srgbClr val="E5004B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17646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551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Hlavní cíl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dirty="0" smtClean="0"/>
          </a:p>
          <a:p>
            <a:pPr marL="0" indent="0" algn="ctr">
              <a:buNone/>
            </a:pPr>
            <a:r>
              <a:rPr lang="cs-CZ" sz="2400" b="1" dirty="0" smtClean="0"/>
              <a:t>Vytvořit </a:t>
            </a:r>
            <a:r>
              <a:rPr lang="cs-CZ" sz="2400" b="1" dirty="0"/>
              <a:t>silný centrální portál poskytující kvalitní, pohotové služby, které umožní klientům získat požadovaný dokument v tradiční tištěné nebo digitální formě nebo informaci </a:t>
            </a:r>
            <a:r>
              <a:rPr lang="cs-CZ" sz="2400" b="1" dirty="0">
                <a:solidFill>
                  <a:srgbClr val="E5004B"/>
                </a:solidFill>
              </a:rPr>
              <a:t>kdykoli, odkudkoli a kdekoli</a:t>
            </a:r>
            <a:r>
              <a:rPr lang="cs-CZ" sz="2400" b="1" i="1" dirty="0">
                <a:solidFill>
                  <a:srgbClr val="E5004B"/>
                </a:solidFill>
              </a:rPr>
              <a:t>.</a:t>
            </a:r>
            <a:endParaRPr lang="cs-CZ" sz="2400" b="1" dirty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39248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880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Dílčí cíle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85000" lnSpcReduction="20000"/>
          </a:bodyPr>
          <a:lstStyle/>
          <a:p>
            <a:pPr lvl="0"/>
            <a:endParaRPr lang="cs-CZ" sz="2400" dirty="0" smtClean="0"/>
          </a:p>
          <a:p>
            <a:pPr lvl="0"/>
            <a:r>
              <a:rPr lang="cs-CZ" sz="2400" dirty="0" smtClean="0"/>
              <a:t>Vytvořit </a:t>
            </a:r>
            <a:r>
              <a:rPr lang="cs-CZ" sz="2400" b="1" dirty="0"/>
              <a:t>silný portál </a:t>
            </a:r>
            <a:r>
              <a:rPr lang="cs-CZ" sz="2400" dirty="0"/>
              <a:t>jako základní stavební kámen pro zajištění přístupu do celého systému </a:t>
            </a:r>
            <a:r>
              <a:rPr lang="cs-CZ" sz="2400" dirty="0" smtClean="0"/>
              <a:t>knihoven </a:t>
            </a:r>
            <a:r>
              <a:rPr lang="cs-CZ" sz="2400" i="1" dirty="0" smtClean="0"/>
              <a:t>(PS pro </a:t>
            </a:r>
            <a:r>
              <a:rPr lang="cs-CZ" sz="2400" i="1" dirty="0" err="1" smtClean="0"/>
              <a:t>CP</a:t>
            </a:r>
            <a:r>
              <a:rPr lang="cs-CZ" sz="2400" i="1" dirty="0" smtClean="0"/>
              <a:t>, vedoucí B. Stoklasová).</a:t>
            </a:r>
            <a:endParaRPr lang="cs-CZ" sz="2400" i="1" dirty="0"/>
          </a:p>
          <a:p>
            <a:pPr lvl="0"/>
            <a:r>
              <a:rPr lang="cs-CZ" sz="2400" dirty="0"/>
              <a:t>Vytvořit systém </a:t>
            </a:r>
            <a:r>
              <a:rPr lang="cs-CZ" sz="2400" b="1" dirty="0"/>
              <a:t>sdílení uživatelských </a:t>
            </a:r>
            <a:r>
              <a:rPr lang="cs-CZ" sz="2400" b="1" dirty="0" smtClean="0"/>
              <a:t>identit</a:t>
            </a:r>
            <a:r>
              <a:rPr lang="cs-CZ" sz="2400" dirty="0"/>
              <a:t> </a:t>
            </a:r>
            <a:r>
              <a:rPr lang="cs-CZ" sz="2400" dirty="0" smtClean="0"/>
              <a:t>a využít </a:t>
            </a:r>
            <a:r>
              <a:rPr lang="cs-CZ" sz="2400" dirty="0"/>
              <a:t>dostupné systémy </a:t>
            </a:r>
            <a:r>
              <a:rPr lang="cs-CZ" sz="2400" b="1" dirty="0"/>
              <a:t>on-line plateb </a:t>
            </a:r>
            <a:r>
              <a:rPr lang="cs-CZ" sz="2400" dirty="0"/>
              <a:t>pro poskytované knihovnické </a:t>
            </a:r>
            <a:r>
              <a:rPr lang="cs-CZ" sz="2400" dirty="0" smtClean="0"/>
              <a:t>služby </a:t>
            </a:r>
            <a:r>
              <a:rPr lang="cs-CZ" sz="2400" i="1" dirty="0" smtClean="0"/>
              <a:t>(PS pro sdílení identit a online platby, vedoucí P. Žabička).</a:t>
            </a:r>
            <a:endParaRPr lang="cs-CZ" sz="2400" i="1" dirty="0"/>
          </a:p>
          <a:p>
            <a:pPr lvl="0"/>
            <a:r>
              <a:rPr lang="cs-CZ" sz="2400" dirty="0"/>
              <a:t>Zajistit </a:t>
            </a:r>
            <a:r>
              <a:rPr lang="cs-CZ" sz="2400" b="1" dirty="0"/>
              <a:t>koordinovaný přístup </a:t>
            </a:r>
            <a:r>
              <a:rPr lang="cs-CZ" sz="2400" dirty="0"/>
              <a:t>knihoven a jejich prostřednictvím uživatelů </a:t>
            </a:r>
            <a:r>
              <a:rPr lang="cs-CZ" sz="2400" b="1" dirty="0"/>
              <a:t>k informačním zdrojům </a:t>
            </a:r>
            <a:r>
              <a:rPr lang="cs-CZ" sz="2400" dirty="0"/>
              <a:t>nabízeným systémem </a:t>
            </a:r>
            <a:r>
              <a:rPr lang="cs-CZ" sz="2400" dirty="0" smtClean="0"/>
              <a:t>knihoven </a:t>
            </a:r>
            <a:r>
              <a:rPr lang="cs-CZ" sz="2400" i="1" dirty="0" smtClean="0"/>
              <a:t>(PS pro informační zdroje, vedoucí M. Svoboda, od r. 2014 Iva Burešová).</a:t>
            </a:r>
            <a:endParaRPr lang="cs-CZ" sz="2400" i="1" dirty="0"/>
          </a:p>
          <a:p>
            <a:pPr lvl="0"/>
            <a:r>
              <a:rPr lang="cs-CZ" sz="2400" b="1" dirty="0"/>
              <a:t>Optimalizovat systém meziknihovních výpůjčních služeb </a:t>
            </a:r>
            <a:r>
              <a:rPr lang="cs-CZ" sz="2400" dirty="0"/>
              <a:t>a dodávání dokumentů s důrazem na rychlost, pohotovost, spolehlivost a efektivní využití informačních </a:t>
            </a:r>
            <a:r>
              <a:rPr lang="cs-CZ" sz="2400" dirty="0" smtClean="0"/>
              <a:t>zdrojů </a:t>
            </a:r>
            <a:r>
              <a:rPr lang="cs-CZ" sz="2400" i="1" dirty="0" smtClean="0"/>
              <a:t>(PS pro </a:t>
            </a:r>
            <a:r>
              <a:rPr lang="cs-CZ" sz="2400" i="1" dirty="0" err="1" smtClean="0"/>
              <a:t>MVS</a:t>
            </a:r>
            <a:r>
              <a:rPr lang="cs-CZ" sz="2400" i="1" dirty="0" smtClean="0"/>
              <a:t> a </a:t>
            </a:r>
            <a:r>
              <a:rPr lang="cs-CZ" sz="2400" i="1" dirty="0" err="1" smtClean="0"/>
              <a:t>DDS</a:t>
            </a:r>
            <a:r>
              <a:rPr lang="cs-CZ" sz="2400" i="1" dirty="0" smtClean="0"/>
              <a:t>, vedoucí K. Košťálová).</a:t>
            </a:r>
            <a:endParaRPr lang="cs-CZ" sz="2400" i="1" dirty="0"/>
          </a:p>
          <a:p>
            <a:pPr lvl="0"/>
            <a:r>
              <a:rPr lang="cs-CZ" sz="2400" dirty="0"/>
              <a:t>Vytvořit podmínky k tomu, aby </a:t>
            </a:r>
            <a:r>
              <a:rPr lang="cs-CZ" sz="2400" b="1" dirty="0"/>
              <a:t>každá knihovna </a:t>
            </a:r>
            <a:r>
              <a:rPr lang="cs-CZ" sz="2400" dirty="0"/>
              <a:t>působila </a:t>
            </a:r>
            <a:r>
              <a:rPr lang="cs-CZ" sz="2400" b="1" dirty="0" smtClean="0"/>
              <a:t>jako rozhraní pro </a:t>
            </a:r>
            <a:r>
              <a:rPr lang="cs-CZ" sz="2400" b="1" dirty="0"/>
              <a:t>vstup do celého systému knihoven</a:t>
            </a:r>
            <a:r>
              <a:rPr lang="cs-CZ" sz="2400" dirty="0"/>
              <a:t> </a:t>
            </a:r>
            <a:r>
              <a:rPr lang="cs-CZ" sz="2400" dirty="0" smtClean="0"/>
              <a:t>a </a:t>
            </a:r>
            <a:r>
              <a:rPr lang="cs-CZ" sz="2400" b="1" dirty="0"/>
              <a:t>každý knihovník </a:t>
            </a:r>
            <a:r>
              <a:rPr lang="cs-CZ" sz="2400" dirty="0"/>
              <a:t>byl </a:t>
            </a:r>
            <a:r>
              <a:rPr lang="cs-CZ" sz="2400" b="1" dirty="0"/>
              <a:t>schopen poskytnout komplexní </a:t>
            </a:r>
            <a:r>
              <a:rPr lang="cs-CZ" sz="2400" b="1" dirty="0" smtClean="0"/>
              <a:t>službu </a:t>
            </a:r>
            <a:r>
              <a:rPr lang="cs-CZ" sz="2400" i="1" dirty="0" smtClean="0"/>
              <a:t>(všechny PS, pilotní knihovny, postupně další knihovny)</a:t>
            </a:r>
            <a:r>
              <a:rPr lang="cs-CZ" sz="2400" b="1" i="1" dirty="0" smtClean="0"/>
              <a:t>.</a:t>
            </a:r>
            <a:endParaRPr lang="cs-CZ" sz="2400" b="1" i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267744" y="6356350"/>
            <a:ext cx="432048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66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Průzkum potřeb uživatelů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7" name="Zástupný symbol pro obsah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just">
              <a:spcAft>
                <a:spcPts val="300"/>
              </a:spcAft>
              <a:buNone/>
            </a:pPr>
            <a:endParaRPr lang="cs-CZ" sz="1200" b="1" dirty="0" smtClean="0">
              <a:latin typeface="Calibri" pitchFamily="34" charset="0"/>
            </a:endParaRPr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Příprava podkladů: </a:t>
            </a:r>
            <a:r>
              <a:rPr lang="cs-CZ" sz="2400" b="1" dirty="0" smtClean="0"/>
              <a:t>Pracovní skupina pro </a:t>
            </a:r>
            <a:r>
              <a:rPr lang="cs-CZ" sz="2400" b="1" dirty="0" err="1" smtClean="0"/>
              <a:t>CPK</a:t>
            </a:r>
            <a:endParaRPr lang="cs-CZ" sz="2400" b="1" dirty="0" smtClean="0"/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Konzultace:</a:t>
            </a:r>
            <a:r>
              <a:rPr lang="cs-CZ" sz="2400" b="1" dirty="0" smtClean="0"/>
              <a:t> I. </a:t>
            </a:r>
            <a:r>
              <a:rPr lang="cs-CZ" sz="2400" b="1" dirty="0" err="1" smtClean="0"/>
              <a:t>Prázová</a:t>
            </a:r>
            <a:endParaRPr lang="cs-CZ" sz="2400" b="1" dirty="0" smtClean="0"/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Provedení průzkumu: </a:t>
            </a:r>
            <a:r>
              <a:rPr lang="cs-CZ" sz="2400" b="1" dirty="0" err="1" smtClean="0"/>
              <a:t>ppm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factum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research</a:t>
            </a:r>
            <a:endParaRPr lang="cs-CZ" sz="2400" b="1" dirty="0" smtClean="0"/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Způsob sběru dat: </a:t>
            </a:r>
            <a:r>
              <a:rPr lang="cs-CZ" sz="2400" b="1" dirty="0"/>
              <a:t>O</a:t>
            </a:r>
            <a:r>
              <a:rPr lang="cs-CZ" sz="2400" b="1" dirty="0" smtClean="0"/>
              <a:t>sobní rozhovory s využitím dotazníků</a:t>
            </a:r>
            <a:endParaRPr lang="cs-CZ" sz="2400" b="1" dirty="0"/>
          </a:p>
          <a:p>
            <a:pPr algn="just">
              <a:spcAft>
                <a:spcPts val="300"/>
              </a:spcAft>
            </a:pPr>
            <a:endParaRPr lang="cs-CZ" sz="1400" dirty="0" smtClean="0">
              <a:latin typeface="Calibri" pitchFamily="34" charset="0"/>
            </a:endParaRPr>
          </a:p>
          <a:p>
            <a:pPr marL="0" indent="0" algn="just">
              <a:spcAft>
                <a:spcPts val="300"/>
              </a:spcAft>
              <a:buNone/>
            </a:pPr>
            <a:endParaRPr lang="cs-CZ" sz="1400" dirty="0">
              <a:latin typeface="Calibri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411760" y="6356350"/>
            <a:ext cx="417646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0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solidFill>
            <a:srgbClr val="E5004B"/>
          </a:solidFill>
        </p:spPr>
        <p:txBody>
          <a:bodyPr/>
          <a:lstStyle/>
          <a:p>
            <a:r>
              <a:rPr lang="cs-CZ" b="1" dirty="0" smtClean="0"/>
              <a:t>Metodika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E5004B"/>
                </a:solidFill>
              </a:rPr>
              <a:t>Metodika</a:t>
            </a:r>
            <a:endParaRPr lang="cs-CZ" dirty="0">
              <a:solidFill>
                <a:srgbClr val="E5004B"/>
              </a:solidFill>
            </a:endParaRPr>
          </a:p>
        </p:txBody>
      </p:sp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40154"/>
              </p:ext>
            </p:extLst>
          </p:nvPr>
        </p:nvGraphicFramePr>
        <p:xfrm>
          <a:off x="179512" y="980728"/>
          <a:ext cx="827001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267"/>
                <a:gridCol w="6768752"/>
              </a:tblGrid>
              <a:tr h="0"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bg1"/>
                          </a:solidFill>
                        </a:rPr>
                        <a:t>Cílová skupina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Návštěvníci</a:t>
                      </a:r>
                      <a:r>
                        <a:rPr lang="cs-CZ" sz="1400" baseline="0" dirty="0" smtClean="0">
                          <a:solidFill>
                            <a:schemeClr val="tx1"/>
                          </a:solidFill>
                        </a:rPr>
                        <a:t> vybraných knihoven</a:t>
                      </a:r>
                      <a:endParaRPr lang="cs-CZ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bg1"/>
                          </a:solidFill>
                        </a:rPr>
                        <a:t>Výběrová</a:t>
                      </a:r>
                      <a:r>
                        <a:rPr lang="cs-CZ" sz="1400" baseline="0" dirty="0" smtClean="0">
                          <a:solidFill>
                            <a:schemeClr val="bg1"/>
                          </a:solidFill>
                        </a:rPr>
                        <a:t> metoda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Záměrný</a:t>
                      </a:r>
                      <a:r>
                        <a:rPr lang="cs-CZ" sz="1400" baseline="0" dirty="0" smtClean="0">
                          <a:solidFill>
                            <a:schemeClr val="tx1"/>
                          </a:solidFill>
                        </a:rPr>
                        <a:t> kombinovaný s náhodným</a:t>
                      </a:r>
                      <a:endParaRPr lang="cs-CZ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bg1"/>
                          </a:solidFill>
                        </a:rPr>
                        <a:t>Vzorek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n = 1601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bg1"/>
                          </a:solidFill>
                        </a:rPr>
                        <a:t>Způsob sběru dat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tx1"/>
                          </a:solidFill>
                        </a:rPr>
                        <a:t>Osobní rozhovory s</a:t>
                      </a:r>
                      <a:r>
                        <a:rPr lang="cs-CZ" sz="1400" baseline="0" dirty="0" smtClean="0">
                          <a:solidFill>
                            <a:schemeClr val="tx1"/>
                          </a:solidFill>
                        </a:rPr>
                        <a:t> využitím dotazníku (PAPI)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 smtClean="0">
                          <a:solidFill>
                            <a:schemeClr val="bg1"/>
                          </a:solidFill>
                        </a:rPr>
                        <a:t>Termín sběru dat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b="0" dirty="0" smtClean="0">
                          <a:solidFill>
                            <a:schemeClr val="tx1"/>
                          </a:solidFill>
                        </a:rPr>
                        <a:t>3. 10. – 16. 10. 2013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393701"/>
              </p:ext>
            </p:extLst>
          </p:nvPr>
        </p:nvGraphicFramePr>
        <p:xfrm>
          <a:off x="179512" y="3068960"/>
          <a:ext cx="3816424" cy="2813272"/>
        </p:xfrm>
        <a:graphic>
          <a:graphicData uri="http://schemas.openxmlformats.org/drawingml/2006/table">
            <a:tbl>
              <a:tblPr/>
              <a:tblGrid>
                <a:gridCol w="2736304"/>
                <a:gridCol w="648072"/>
                <a:gridCol w="432048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Struktura vzorku - knihovny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n=1601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%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Knihovna Akademie věd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Národní knihovna České republiky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Městská knihovna v Praze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Knihovna Národního muzea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Národní technická knihovna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Národní lékařská knihovna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Univerzita Tomáše Bati ve Zlíně – Knihovna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Krajská knihovna Františka Bartoše ve Zlíně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Městská knihovna Kutná Hora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Jihočeská vědecká knihovna v </a:t>
                      </a:r>
                      <a:r>
                        <a:rPr lang="cs-CZ" sz="1000" b="0" i="0" u="none" strike="noStrike" dirty="0" err="1" smtClean="0">
                          <a:latin typeface="Calibri" pitchFamily="34" charset="0"/>
                        </a:rPr>
                        <a:t>Č.Budějovicích</a:t>
                      </a:r>
                      <a:endParaRPr lang="cs-CZ" sz="1000" b="0" i="0" u="none" strike="noStrike" dirty="0">
                        <a:latin typeface="Calibri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>
                          <a:latin typeface="Calibri" pitchFamily="34" charset="0"/>
                        </a:rPr>
                        <a:t>Moravskoslezská vědecká knihovna v Ostravě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Studijní a vědecká knihovna Plzeňského kraje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>
                          <a:latin typeface="Calibri" pitchFamily="34" charset="0"/>
                        </a:rPr>
                        <a:t>Studijní a vědecká knihovna v Hradci Králové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>
                          <a:latin typeface="Calibri" pitchFamily="34" charset="0"/>
                        </a:rPr>
                        <a:t>Městská knihovna Tábor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 dirty="0" smtClean="0">
                          <a:latin typeface="Calibri" pitchFamily="34" charset="0"/>
                        </a:rPr>
                        <a:t>MUNI, Knihovnicko-informační </a:t>
                      </a:r>
                      <a:r>
                        <a:rPr lang="cs-CZ" sz="1000" b="0" i="0" u="none" strike="noStrike" baseline="0" dirty="0" smtClean="0">
                          <a:latin typeface="Calibri" pitchFamily="34" charset="0"/>
                        </a:rPr>
                        <a:t>centrum</a:t>
                      </a:r>
                      <a:endParaRPr lang="cs-CZ" sz="1000" b="0" i="0" u="none" strike="noStrike" dirty="0">
                        <a:latin typeface="Calibri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cs-CZ" sz="1000" b="0" i="0" u="none" strike="noStrike">
                          <a:latin typeface="Calibri" pitchFamily="34" charset="0"/>
                        </a:rPr>
                        <a:t>Moravská zemská knihovna v Brně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latin typeface="Calibri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latin typeface="Calibri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269514"/>
              </p:ext>
            </p:extLst>
          </p:nvPr>
        </p:nvGraphicFramePr>
        <p:xfrm>
          <a:off x="4139952" y="3068960"/>
          <a:ext cx="3744416" cy="3460972"/>
        </p:xfrm>
        <a:graphic>
          <a:graphicData uri="http://schemas.openxmlformats.org/drawingml/2006/table">
            <a:tbl>
              <a:tblPr/>
              <a:tblGrid>
                <a:gridCol w="720080"/>
                <a:gridCol w="1800200"/>
                <a:gridCol w="576064"/>
                <a:gridCol w="648072"/>
              </a:tblGrid>
              <a:tr h="216024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Struktura vzorku - </a:t>
                      </a:r>
                      <a:r>
                        <a:rPr lang="cs-CZ" sz="1400" b="1" i="0" u="none" strike="noStrike" dirty="0" err="1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sociodemo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B4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n=1601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%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12" marR="9112" marT="9112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004B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Pohlaví</a:t>
                      </a:r>
                      <a:endParaRPr lang="cs-CZ" sz="1000" b="0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Muž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42,6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Žena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5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Věk</a:t>
                      </a:r>
                      <a:endParaRPr lang="cs-CZ" sz="1000" b="0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15-29 let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30-44 let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45-59 let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60 let a více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Bez odpovědi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5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Vzdělání</a:t>
                      </a:r>
                      <a:endParaRPr lang="cs-CZ" sz="1000" b="0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Základní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Střední bez maturity, vyučen/a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Střední s maturitou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Vysokoškolské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Neví, bez odpovědi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8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Příjem domácnosti</a:t>
                      </a:r>
                      <a:endParaRPr lang="cs-CZ" sz="1000" b="0" i="0" u="none" strike="noStrike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Do 10.000,-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10.001,- až 15.000,-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15.001,- až 20.000,-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20.001,- až 25.000,-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25.001,- až 30.000,-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30.001,- až 40.000,- korun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40.001,- korun a více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cs-CZ" sz="800" b="0" i="0" u="none" strike="noStrike" dirty="0">
                        <a:latin typeface="Arial CE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Neví, bez odpovědi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41,5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5724128" y="2276872"/>
            <a:ext cx="3168352" cy="2952328"/>
          </a:xfrm>
          <a:solidFill>
            <a:srgbClr val="E5004B"/>
          </a:solidFill>
        </p:spPr>
        <p:txBody>
          <a:bodyPr>
            <a:normAutofit/>
          </a:bodyPr>
          <a:lstStyle/>
          <a:p>
            <a:r>
              <a:rPr lang="cs-CZ" i="1" dirty="0" smtClean="0"/>
              <a:t>Využití integračních nástrojů SK ČR </a:t>
            </a:r>
          </a:p>
          <a:p>
            <a:r>
              <a:rPr lang="cs-CZ" i="1" dirty="0" smtClean="0"/>
              <a:t>a </a:t>
            </a:r>
            <a:r>
              <a:rPr lang="cs-CZ" i="1" dirty="0" err="1" smtClean="0"/>
              <a:t>JIB</a:t>
            </a:r>
            <a:endParaRPr lang="cs-CZ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E5004B"/>
                </a:solidFill>
              </a:rPr>
              <a:t>Znalost integračních nástrojů SK ČR a </a:t>
            </a:r>
            <a:r>
              <a:rPr lang="cs-CZ" dirty="0" err="1" smtClean="0">
                <a:solidFill>
                  <a:srgbClr val="E5004B"/>
                </a:solidFill>
              </a:rPr>
              <a:t>JIB</a:t>
            </a:r>
            <a:r>
              <a:rPr lang="cs-CZ" dirty="0" smtClean="0">
                <a:solidFill>
                  <a:srgbClr val="E5004B"/>
                </a:solidFill>
              </a:rPr>
              <a:t> a vyhledávání</a:t>
            </a:r>
            <a:endParaRPr lang="cs-CZ" dirty="0">
              <a:solidFill>
                <a:srgbClr val="E5004B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79512" y="6597932"/>
            <a:ext cx="871296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D01+D02. Jaké máte informace o:</a:t>
            </a:r>
            <a:r>
              <a:rPr lang="cs-CZ" sz="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B01. Jaký typ vyhledávání na internetu a v databázích využíváte? </a:t>
            </a:r>
            <a:endParaRPr lang="cs-CZ" sz="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980728"/>
            <a:ext cx="44386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511" y="4077072"/>
            <a:ext cx="34004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ovéPole 9"/>
          <p:cNvSpPr txBox="1"/>
          <p:nvPr/>
        </p:nvSpPr>
        <p:spPr>
          <a:xfrm>
            <a:off x="4283968" y="1124744"/>
            <a:ext cx="4464496" cy="23762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cs-CZ" sz="1400" b="1" dirty="0" smtClean="0">
                <a:latin typeface="Calibri" pitchFamily="34" charset="0"/>
              </a:rPr>
              <a:t>Znalost současných integračních </a:t>
            </a:r>
            <a:r>
              <a:rPr lang="cs-CZ" sz="1400" b="1" dirty="0" err="1" smtClean="0">
                <a:latin typeface="Calibri" pitchFamily="34" charset="0"/>
              </a:rPr>
              <a:t>náítrojů</a:t>
            </a:r>
            <a:r>
              <a:rPr lang="cs-CZ" sz="1400" b="1" dirty="0" smtClean="0">
                <a:latin typeface="Calibri" pitchFamily="34" charset="0"/>
              </a:rPr>
              <a:t> SK ČR a </a:t>
            </a:r>
            <a:r>
              <a:rPr lang="cs-CZ" sz="1400" b="1" dirty="0" err="1" smtClean="0">
                <a:latin typeface="Calibri" pitchFamily="34" charset="0"/>
              </a:rPr>
              <a:t>JIB</a:t>
            </a:r>
            <a:r>
              <a:rPr lang="cs-CZ" sz="1400" b="1" dirty="0" smtClean="0">
                <a:latin typeface="Calibri" pitchFamily="34" charset="0"/>
              </a:rPr>
              <a:t> je nízká</a:t>
            </a:r>
            <a:r>
              <a:rPr lang="cs-CZ" sz="1400" dirty="0" smtClean="0">
                <a:latin typeface="Calibri" pitchFamily="34" charset="0"/>
              </a:rPr>
              <a:t>. Známější je přitom Souborný katalog ČR, který alespoň podle jména zná 45 % návštěvníků knihoven. Jednotnou informační bránu zná alespoň podle jména 38 % návštěvníků. </a:t>
            </a:r>
          </a:p>
          <a:p>
            <a:pPr algn="just">
              <a:spcAft>
                <a:spcPts val="600"/>
              </a:spcAft>
            </a:pPr>
            <a:r>
              <a:rPr lang="cs-CZ" sz="1400" b="1" dirty="0" smtClean="0">
                <a:latin typeface="Calibri" pitchFamily="34" charset="0"/>
              </a:rPr>
              <a:t>Alespoň 1x vyzkoušelo tyto systémy 18 %</a:t>
            </a:r>
            <a:r>
              <a:rPr lang="cs-CZ" sz="1400" dirty="0" smtClean="0">
                <a:latin typeface="Calibri" pitchFamily="34" charset="0"/>
              </a:rPr>
              <a:t> (informační brána) </a:t>
            </a:r>
            <a:r>
              <a:rPr lang="cs-CZ" sz="1400" b="1" dirty="0" smtClean="0">
                <a:latin typeface="Calibri" pitchFamily="34" charset="0"/>
              </a:rPr>
              <a:t>resp. 24 %</a:t>
            </a:r>
            <a:r>
              <a:rPr lang="cs-CZ" sz="1400" dirty="0" smtClean="0">
                <a:latin typeface="Calibri" pitchFamily="34" charset="0"/>
              </a:rPr>
              <a:t> (souborný katalog) </a:t>
            </a:r>
            <a:r>
              <a:rPr lang="cs-CZ" sz="1400" b="1" dirty="0" smtClean="0">
                <a:latin typeface="Calibri" pitchFamily="34" charset="0"/>
              </a:rPr>
              <a:t>osob.</a:t>
            </a:r>
            <a:r>
              <a:rPr lang="cs-CZ" sz="1400" dirty="0" smtClean="0">
                <a:latin typeface="Calibri" pitchFamily="34" charset="0"/>
              </a:rPr>
              <a:t> Systémy častěji využívají lidé ve středním věku,  VŠ vzděláním a také ti, kteří navštěvují knihovny kvůli práci. Naopak ti, kteří chodí do knihoven za zábavou tyto systémy často vůbec neznají. </a:t>
            </a:r>
          </a:p>
          <a:p>
            <a:pPr algn="just">
              <a:spcAft>
                <a:spcPts val="600"/>
              </a:spcAft>
            </a:pPr>
            <a:endParaRPr lang="cs-CZ" sz="1400" dirty="0">
              <a:latin typeface="Calibri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283968" y="3933056"/>
            <a:ext cx="4464496" cy="23762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cs-CZ" sz="1400" b="1" dirty="0" smtClean="0">
                <a:latin typeface="Calibri" pitchFamily="34" charset="0"/>
              </a:rPr>
              <a:t>Pouze jednoduché vyhledávání vyhledání využívá  více než polovina (57 %) návštěvníků knihoven</a:t>
            </a:r>
            <a:r>
              <a:rPr lang="cs-CZ" sz="1400" dirty="0" smtClean="0">
                <a:latin typeface="Calibri" pitchFamily="34" charset="0"/>
              </a:rPr>
              <a:t>.  Jsou to častěji ženy než muži a také lidé ve vyšším věku. Nejstarší návštěvníci (60+) na otázku často neodpovídají, žádné vyhledávání nejspíše neznají. </a:t>
            </a:r>
          </a:p>
          <a:p>
            <a:pPr algn="just">
              <a:spcAft>
                <a:spcPts val="600"/>
              </a:spcAft>
            </a:pPr>
            <a:r>
              <a:rPr lang="cs-CZ" sz="1400" b="1" dirty="0" smtClean="0">
                <a:latin typeface="Calibri" pitchFamily="34" charset="0"/>
              </a:rPr>
              <a:t>Alespoň občas využívá složitější vyhledávání 38 % návštěvníků</a:t>
            </a:r>
            <a:r>
              <a:rPr lang="cs-CZ" sz="1400" dirty="0" smtClean="0">
                <a:latin typeface="Calibri" pitchFamily="34" charset="0"/>
              </a:rPr>
              <a:t>. Jedná se častěji o muže, vysokoškolsky vzdělané a také o osoby, které knihovny navštěvují kvůli práci a zaměstnání. </a:t>
            </a:r>
          </a:p>
          <a:p>
            <a:pPr algn="just">
              <a:spcAft>
                <a:spcPts val="600"/>
              </a:spcAft>
            </a:pPr>
            <a:endParaRPr lang="cs-CZ" sz="1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Průzkum potřeb knihoven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7" name="Zástupný symbol pro obsah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just">
              <a:spcAft>
                <a:spcPts val="300"/>
              </a:spcAft>
              <a:buNone/>
            </a:pPr>
            <a:endParaRPr lang="cs-CZ" sz="1200" b="1" dirty="0" smtClean="0">
              <a:latin typeface="Calibri" pitchFamily="34" charset="0"/>
            </a:endParaRPr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Příprava podkladů: </a:t>
            </a:r>
            <a:r>
              <a:rPr lang="cs-CZ" sz="2400" b="1" dirty="0" smtClean="0"/>
              <a:t>Pracovní skupina pro </a:t>
            </a:r>
            <a:r>
              <a:rPr lang="cs-CZ" sz="2400" b="1" dirty="0" err="1" smtClean="0"/>
              <a:t>CPK</a:t>
            </a:r>
            <a:endParaRPr lang="cs-CZ" sz="2400" b="1" dirty="0" smtClean="0"/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Konzultace:</a:t>
            </a:r>
            <a:r>
              <a:rPr lang="cs-CZ" sz="2400" b="1" dirty="0" smtClean="0"/>
              <a:t> I. </a:t>
            </a:r>
            <a:r>
              <a:rPr lang="cs-CZ" sz="2400" b="1" dirty="0" err="1" smtClean="0"/>
              <a:t>Prázová</a:t>
            </a:r>
            <a:endParaRPr lang="cs-CZ" sz="2400" b="1" dirty="0" smtClean="0"/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Provedení průzkumu: </a:t>
            </a:r>
            <a:r>
              <a:rPr lang="cs-CZ" sz="2400" b="1" dirty="0" smtClean="0"/>
              <a:t>Knihovnický institut </a:t>
            </a:r>
            <a:r>
              <a:rPr lang="cs-CZ" sz="2400" b="1" dirty="0" err="1" smtClean="0"/>
              <a:t>NK</a:t>
            </a:r>
            <a:r>
              <a:rPr lang="cs-CZ" sz="2400" b="1" dirty="0" smtClean="0"/>
              <a:t> ČR</a:t>
            </a:r>
          </a:p>
          <a:p>
            <a:pPr fontAlgn="t"/>
            <a:r>
              <a:rPr lang="cs-CZ" sz="2400" b="1" dirty="0" smtClean="0">
                <a:solidFill>
                  <a:srgbClr val="E5004B"/>
                </a:solidFill>
              </a:rPr>
              <a:t>Způsob sběru dat: </a:t>
            </a:r>
            <a:r>
              <a:rPr lang="cs-CZ" sz="2400" b="1" dirty="0" smtClean="0"/>
              <a:t>Online dotazníky</a:t>
            </a:r>
          </a:p>
          <a:p>
            <a:pPr fontAlgn="t"/>
            <a:endParaRPr lang="cs-CZ" sz="1400" dirty="0" smtClean="0">
              <a:latin typeface="Calibri" pitchFamily="34" charset="0"/>
            </a:endParaRPr>
          </a:p>
          <a:p>
            <a:pPr marL="0" indent="0" algn="just">
              <a:spcAft>
                <a:spcPts val="300"/>
              </a:spcAft>
              <a:buNone/>
            </a:pPr>
            <a:endParaRPr lang="cs-CZ" sz="1400" dirty="0">
              <a:latin typeface="Calibri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1475656" y="6381328"/>
            <a:ext cx="62646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92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 Počet zúčastněných knihoven podle typu</a:t>
            </a:r>
            <a:endParaRPr lang="cs-CZ" dirty="0"/>
          </a:p>
        </p:txBody>
      </p:sp>
      <p:graphicFrame>
        <p:nvGraphicFramePr>
          <p:cNvPr id="10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3958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68052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702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Využití SK ČR a </a:t>
            </a:r>
            <a:r>
              <a:rPr lang="cs-CZ" sz="3600" b="1" dirty="0" err="1" smtClean="0">
                <a:solidFill>
                  <a:schemeClr val="bg1"/>
                </a:solidFill>
              </a:rPr>
              <a:t>JIB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>
                <a:solidFill>
                  <a:srgbClr val="E5004B"/>
                </a:solidFill>
              </a:rPr>
              <a:t>SK ČR</a:t>
            </a:r>
          </a:p>
          <a:p>
            <a:r>
              <a:rPr lang="cs-CZ" sz="2400" b="1" dirty="0"/>
              <a:t>Knihovny celek: 81% (často 58%, výjimečně 23%)</a:t>
            </a:r>
          </a:p>
          <a:p>
            <a:r>
              <a:rPr lang="cs-CZ" sz="2400" b="1" dirty="0"/>
              <a:t>Pilotní knihovny: 100% (často 100%)</a:t>
            </a:r>
          </a:p>
          <a:p>
            <a:pPr marL="0" indent="0">
              <a:buNone/>
            </a:pP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endParaRPr lang="cs-CZ" sz="2400" b="1" dirty="0">
              <a:solidFill>
                <a:srgbClr val="E5004B"/>
              </a:solidFill>
            </a:endParaRPr>
          </a:p>
          <a:p>
            <a:r>
              <a:rPr lang="cs-CZ" sz="2400" b="1" dirty="0"/>
              <a:t>Knihovny celek: 66% (často 43%, výjimečně 23%)</a:t>
            </a:r>
          </a:p>
          <a:p>
            <a:r>
              <a:rPr lang="cs-CZ" sz="2400" b="1" dirty="0"/>
              <a:t>Pilotní knihovny: 100% (často 100%)</a:t>
            </a:r>
          </a:p>
          <a:p>
            <a:pPr marL="0" indent="0">
              <a:buNone/>
            </a:pPr>
            <a:endParaRPr lang="cs-CZ" sz="2400" b="1" dirty="0"/>
          </a:p>
          <a:p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411760" y="6356350"/>
            <a:ext cx="432048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5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224136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Jak často využíváte Jednotnou informační bránu?</a:t>
            </a:r>
            <a:br>
              <a:rPr lang="cs-CZ" sz="2000" b="1" dirty="0" smtClean="0">
                <a:solidFill>
                  <a:schemeClr val="bg1"/>
                </a:solidFill>
              </a:rPr>
            </a:br>
            <a:r>
              <a:rPr lang="cs-CZ" sz="2000" b="1" i="1" dirty="0" smtClean="0">
                <a:solidFill>
                  <a:schemeClr val="bg1"/>
                </a:solidFill>
              </a:rPr>
              <a:t>Celkový pohled</a:t>
            </a:r>
            <a:endParaRPr lang="cs-CZ" sz="2000" b="1" i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53650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  <p:graphicFrame>
        <p:nvGraphicFramePr>
          <p:cNvPr id="7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163340"/>
              </p:ext>
            </p:extLst>
          </p:nvPr>
        </p:nvGraphicFramePr>
        <p:xfrm>
          <a:off x="2267744" y="2636912"/>
          <a:ext cx="460851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1016887924"/>
              </p:ext>
            </p:extLst>
          </p:nvPr>
        </p:nvGraphicFramePr>
        <p:xfrm>
          <a:off x="2196083" y="2564904"/>
          <a:ext cx="4895850" cy="326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4251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224136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</a:rPr>
              <a:t>Jak často využíváte Jednotnou informační bránu?</a:t>
            </a:r>
            <a:br>
              <a:rPr lang="cs-CZ" sz="2000" b="1" dirty="0" smtClean="0">
                <a:solidFill>
                  <a:schemeClr val="bg1"/>
                </a:solidFill>
              </a:rPr>
            </a:br>
            <a:r>
              <a:rPr lang="cs-CZ" sz="2000" b="1" i="1" dirty="0" smtClean="0">
                <a:solidFill>
                  <a:schemeClr val="bg1"/>
                </a:solidFill>
              </a:rPr>
              <a:t>Podle typů knihoven</a:t>
            </a:r>
            <a:endParaRPr lang="cs-CZ" sz="2000" b="1" i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555776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  <p:graphicFrame>
        <p:nvGraphicFramePr>
          <p:cNvPr id="7" name="Chart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238328"/>
              </p:ext>
            </p:extLst>
          </p:nvPr>
        </p:nvGraphicFramePr>
        <p:xfrm>
          <a:off x="2267744" y="2636912"/>
          <a:ext cx="460851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1170092560"/>
              </p:ext>
            </p:extLst>
          </p:nvPr>
        </p:nvGraphicFramePr>
        <p:xfrm>
          <a:off x="2196083" y="2564904"/>
          <a:ext cx="4895850" cy="326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2153712660"/>
              </p:ext>
            </p:extLst>
          </p:nvPr>
        </p:nvGraphicFramePr>
        <p:xfrm>
          <a:off x="1907704" y="2420888"/>
          <a:ext cx="5270500" cy="3720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478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5998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Hlavní úkoly pro roky 2014-15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1800" b="1" dirty="0" smtClean="0"/>
          </a:p>
          <a:p>
            <a:pPr marL="0" indent="0">
              <a:buNone/>
            </a:pPr>
            <a:r>
              <a:rPr lang="cs-CZ" sz="1800" b="1" dirty="0" smtClean="0"/>
              <a:t>		Střecha				Základy (pilíře)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64" y="2708920"/>
            <a:ext cx="3816424" cy="316835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08919"/>
            <a:ext cx="3744416" cy="3168353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6300192" y="3717032"/>
            <a:ext cx="28803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 smtClean="0"/>
              <a:t>Interoperabilita</a:t>
            </a:r>
            <a:endParaRPr lang="cs-CZ" dirty="0"/>
          </a:p>
        </p:txBody>
      </p:sp>
      <p:sp>
        <p:nvSpPr>
          <p:cNvPr id="11" name="Obdélník 10"/>
          <p:cNvSpPr/>
          <p:nvPr/>
        </p:nvSpPr>
        <p:spPr>
          <a:xfrm>
            <a:off x="7164288" y="2780928"/>
            <a:ext cx="216024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 smtClean="0"/>
              <a:t>Online platby</a:t>
            </a:r>
            <a:endParaRPr lang="cs-CZ" dirty="0"/>
          </a:p>
        </p:txBody>
      </p:sp>
      <p:sp>
        <p:nvSpPr>
          <p:cNvPr id="12" name="Obdélník 11"/>
          <p:cNvSpPr/>
          <p:nvPr/>
        </p:nvSpPr>
        <p:spPr>
          <a:xfrm>
            <a:off x="6876256" y="2924944"/>
            <a:ext cx="216024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 smtClean="0"/>
              <a:t>Sdílení identit</a:t>
            </a:r>
            <a:endParaRPr lang="cs-CZ" dirty="0"/>
          </a:p>
        </p:txBody>
      </p:sp>
      <p:sp>
        <p:nvSpPr>
          <p:cNvPr id="13" name="Obdélník 12"/>
          <p:cNvSpPr/>
          <p:nvPr/>
        </p:nvSpPr>
        <p:spPr>
          <a:xfrm>
            <a:off x="7452320" y="2708920"/>
            <a:ext cx="216024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 smtClean="0"/>
              <a:t>Kvalitní data</a:t>
            </a: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4860032" y="2708920"/>
            <a:ext cx="216024" cy="19394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600" dirty="0" smtClean="0"/>
              <a:t>Transformace</a:t>
            </a:r>
            <a:r>
              <a:rPr lang="cs-CZ" dirty="0" smtClean="0"/>
              <a:t> SK ČR</a:t>
            </a:r>
            <a:endParaRPr lang="cs-CZ" dirty="0"/>
          </a:p>
        </p:txBody>
      </p:sp>
      <p:sp>
        <p:nvSpPr>
          <p:cNvPr id="15" name="Obdélník 14"/>
          <p:cNvSpPr/>
          <p:nvPr/>
        </p:nvSpPr>
        <p:spPr>
          <a:xfrm>
            <a:off x="5508104" y="2708920"/>
            <a:ext cx="216024" cy="1656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600" dirty="0" smtClean="0"/>
              <a:t>Transformace </a:t>
            </a:r>
            <a:r>
              <a:rPr lang="cs-CZ" sz="1600" dirty="0" err="1" smtClean="0"/>
              <a:t>MVS</a:t>
            </a:r>
            <a:endParaRPr lang="cs-CZ" sz="1600" dirty="0"/>
          </a:p>
        </p:txBody>
      </p:sp>
      <p:sp>
        <p:nvSpPr>
          <p:cNvPr id="16" name="Obdélník 15"/>
          <p:cNvSpPr/>
          <p:nvPr/>
        </p:nvSpPr>
        <p:spPr>
          <a:xfrm>
            <a:off x="8100392" y="3068960"/>
            <a:ext cx="21602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dirty="0" smtClean="0"/>
              <a:t>Transformace </a:t>
            </a:r>
            <a:r>
              <a:rPr lang="cs-CZ" dirty="0" err="1" smtClean="0"/>
              <a:t>JIB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248472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26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Střecha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solidFill>
                  <a:srgbClr val="E5004B"/>
                </a:solidFill>
              </a:rPr>
              <a:t>Rozhodnutí o organizačním a finančním zabezpečení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</a:t>
            </a:r>
            <a:r>
              <a:rPr lang="cs-CZ" sz="2400" b="1" dirty="0" smtClean="0"/>
              <a:t>(nutnost dlouhodobé udržitelnosti, po zprovoznění nelze „vypnout“ v případě omezení nebo ukončení grantové podpory)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Rozhodnutí o technologickém řešení</a:t>
            </a:r>
            <a:r>
              <a:rPr lang="cs-CZ" sz="2400" b="1" dirty="0" smtClean="0"/>
              <a:t>, příprava a vyhlášení výběrového řízení na dodavatele, výběr dodavatele, implementace</a:t>
            </a:r>
          </a:p>
          <a:p>
            <a:pPr marL="0" indent="0">
              <a:buNone/>
            </a:pPr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75252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1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Základy (pilíře)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solidFill>
                  <a:srgbClr val="E5004B"/>
                </a:solidFill>
              </a:rPr>
              <a:t>Základy pro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jsou de facto základy pro rozvoj služeb českých knihoven</a:t>
            </a:r>
          </a:p>
          <a:p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vytváří potřebný rámec pro rozvoj českého knihovnictví jako kdysi </a:t>
            </a:r>
            <a:r>
              <a:rPr lang="cs-CZ" sz="2400" b="1" dirty="0" err="1" smtClean="0">
                <a:solidFill>
                  <a:srgbClr val="E5004B"/>
                </a:solidFill>
              </a:rPr>
              <a:t>CASLIN</a:t>
            </a:r>
            <a:endParaRPr lang="cs-CZ" sz="2400" b="1" dirty="0" smtClean="0">
              <a:solidFill>
                <a:srgbClr val="E5004B"/>
              </a:solidFill>
            </a:endParaRPr>
          </a:p>
          <a:p>
            <a:r>
              <a:rPr lang="cs-CZ" sz="2400" b="1" dirty="0" smtClean="0"/>
              <a:t>Základy je třeba začít budovat systematicky a hned</a:t>
            </a:r>
          </a:p>
          <a:p>
            <a:r>
              <a:rPr lang="cs-CZ" sz="2400" b="1" dirty="0" smtClean="0"/>
              <a:t>Základy nelze ošidit </a:t>
            </a:r>
          </a:p>
          <a:p>
            <a:r>
              <a:rPr lang="cs-CZ" sz="2400" b="1" dirty="0" smtClean="0"/>
              <a:t>Základy budou vázat část disponibilních finančních prostředků</a:t>
            </a:r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468052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45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Základy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 smtClean="0">
                <a:solidFill>
                  <a:srgbClr val="E5004B"/>
                </a:solidFill>
              </a:rPr>
              <a:t>Interoperabilita</a:t>
            </a:r>
            <a:r>
              <a:rPr lang="cs-CZ" sz="2400" b="1" dirty="0" smtClean="0"/>
              <a:t> a příprava knihovních systémů na zapojení do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</a:t>
            </a:r>
            <a:r>
              <a:rPr lang="cs-CZ" sz="1500" b="1" dirty="0" smtClean="0"/>
              <a:t>(Odpovědnost: P. Žabička)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Sdílení identit a online platby </a:t>
            </a:r>
            <a:r>
              <a:rPr lang="cs-CZ" sz="1500" b="1" dirty="0"/>
              <a:t>(Odpovědnost: P. Žabička</a:t>
            </a:r>
            <a:r>
              <a:rPr lang="cs-CZ" sz="1500" b="1" dirty="0" smtClean="0"/>
              <a:t>)</a:t>
            </a:r>
            <a:endParaRPr lang="cs-CZ" sz="1500" b="1" dirty="0" smtClean="0">
              <a:solidFill>
                <a:srgbClr val="E5004B"/>
              </a:solidFill>
            </a:endParaRPr>
          </a:p>
          <a:p>
            <a:r>
              <a:rPr lang="cs-CZ" sz="2400" b="1" dirty="0" smtClean="0">
                <a:solidFill>
                  <a:srgbClr val="E5004B"/>
                </a:solidFill>
              </a:rPr>
              <a:t>Rozvoj a transformace služeb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 </a:t>
            </a:r>
            <a:r>
              <a:rPr lang="cs-CZ" sz="2400" b="1" dirty="0" smtClean="0"/>
              <a:t>v návaznosti na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</a:t>
            </a:r>
            <a:r>
              <a:rPr lang="cs-CZ" sz="1400" b="1" dirty="0" smtClean="0"/>
              <a:t>(Odpovědnost B. Stoklasová)</a:t>
            </a:r>
            <a:endParaRPr lang="cs-CZ" sz="2400" b="1" dirty="0" smtClean="0"/>
          </a:p>
          <a:p>
            <a:r>
              <a:rPr lang="cs-CZ" sz="2400" b="1" dirty="0" smtClean="0">
                <a:solidFill>
                  <a:srgbClr val="E5004B"/>
                </a:solidFill>
              </a:rPr>
              <a:t>Rozvoj a transformace služeb Souborného katalogu ČR </a:t>
            </a:r>
            <a:r>
              <a:rPr lang="cs-CZ" sz="2400" b="1" dirty="0" smtClean="0"/>
              <a:t>v návaznosti na </a:t>
            </a:r>
            <a:r>
              <a:rPr lang="cs-CZ" sz="2400" b="1" dirty="0" err="1" smtClean="0"/>
              <a:t>CPK</a:t>
            </a:r>
            <a:r>
              <a:rPr lang="cs-CZ" sz="2400" b="1" dirty="0"/>
              <a:t> </a:t>
            </a:r>
            <a:r>
              <a:rPr lang="cs-CZ" sz="1500" b="1" dirty="0"/>
              <a:t>(Odpovědnost: </a:t>
            </a:r>
            <a:r>
              <a:rPr lang="cs-CZ" sz="1500" b="1" dirty="0" smtClean="0"/>
              <a:t>???)</a:t>
            </a:r>
            <a:endParaRPr lang="cs-CZ" sz="1500" b="1" dirty="0"/>
          </a:p>
          <a:p>
            <a:r>
              <a:rPr lang="cs-CZ" sz="2400" b="1" dirty="0" smtClean="0">
                <a:solidFill>
                  <a:srgbClr val="E5004B"/>
                </a:solidFill>
              </a:rPr>
              <a:t>Rozvoj a transformace </a:t>
            </a:r>
            <a:r>
              <a:rPr lang="cs-CZ" sz="2400" b="1" dirty="0" err="1" smtClean="0">
                <a:solidFill>
                  <a:srgbClr val="E5004B"/>
                </a:solidFill>
              </a:rPr>
              <a:t>MVS</a:t>
            </a:r>
            <a:r>
              <a:rPr lang="cs-CZ" sz="2400" b="1" dirty="0" smtClean="0">
                <a:solidFill>
                  <a:srgbClr val="E5004B"/>
                </a:solidFill>
              </a:rPr>
              <a:t> </a:t>
            </a:r>
            <a:r>
              <a:rPr lang="cs-CZ" sz="2400" b="1" dirty="0" smtClean="0"/>
              <a:t>v návaznosti na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</a:t>
            </a:r>
            <a:r>
              <a:rPr lang="cs-CZ" sz="1400" b="1" dirty="0" smtClean="0"/>
              <a:t>(Odpovědnost K. Košťálová)</a:t>
            </a:r>
            <a:endParaRPr lang="cs-CZ" sz="2400" b="1" dirty="0" smtClean="0"/>
          </a:p>
          <a:p>
            <a:r>
              <a:rPr lang="cs-CZ" sz="2400" b="1" dirty="0" smtClean="0">
                <a:solidFill>
                  <a:srgbClr val="E5004B"/>
                </a:solidFill>
              </a:rPr>
              <a:t>Čištění existujících dat </a:t>
            </a:r>
            <a:r>
              <a:rPr lang="cs-CZ" sz="2400" b="1" dirty="0" smtClean="0"/>
              <a:t>(selekční údaje promítnuté ve fasetách) a </a:t>
            </a:r>
            <a:r>
              <a:rPr lang="cs-CZ" sz="2400" b="1" dirty="0" smtClean="0">
                <a:solidFill>
                  <a:srgbClr val="E5004B"/>
                </a:solidFill>
              </a:rPr>
              <a:t>zpřísnění katalogizační politiky pro nová data </a:t>
            </a:r>
            <a:r>
              <a:rPr lang="cs-CZ" sz="2400" b="1" dirty="0" smtClean="0"/>
              <a:t>(možnost využití faset, </a:t>
            </a:r>
            <a:r>
              <a:rPr lang="cs-CZ" sz="2400" b="1" dirty="0" err="1" smtClean="0"/>
              <a:t>FRBRizace</a:t>
            </a:r>
            <a:r>
              <a:rPr lang="cs-CZ" sz="2400" b="1" dirty="0" smtClean="0"/>
              <a:t>) </a:t>
            </a:r>
            <a:r>
              <a:rPr lang="cs-CZ" sz="1400" b="1" dirty="0" smtClean="0"/>
              <a:t>(Odpovědnost E. Lichtenbergová)</a:t>
            </a:r>
            <a:endParaRPr lang="cs-CZ" sz="2400" b="1" dirty="0" smtClean="0"/>
          </a:p>
          <a:p>
            <a:r>
              <a:rPr lang="cs-CZ" sz="2400" b="1" dirty="0" smtClean="0"/>
              <a:t>Úprava priorit, zpřísnění požadavků na selekční údaje a větší podpora </a:t>
            </a:r>
            <a:r>
              <a:rPr lang="cs-CZ" sz="2400" b="1" dirty="0" smtClean="0">
                <a:solidFill>
                  <a:srgbClr val="E5004B"/>
                </a:solidFill>
              </a:rPr>
              <a:t>retrospektivní konverze katalogů </a:t>
            </a:r>
            <a:r>
              <a:rPr lang="cs-CZ" sz="1400" b="1" dirty="0" smtClean="0"/>
              <a:t>(Odpovědnost B. Stoklasová)</a:t>
            </a:r>
            <a:endParaRPr lang="cs-CZ" sz="2400" b="1" dirty="0" smtClean="0">
              <a:solidFill>
                <a:srgbClr val="E5004B"/>
              </a:solidFill>
            </a:endParaRPr>
          </a:p>
          <a:p>
            <a:endParaRPr lang="cs-CZ" sz="2400" b="1" dirty="0"/>
          </a:p>
          <a:p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555776" y="6356350"/>
            <a:ext cx="4248472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84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Co mohou knihovny a uživatelé</a:t>
            </a:r>
            <a:br>
              <a:rPr lang="cs-CZ" sz="3600" b="1" dirty="0" smtClean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reálně očekávat do roku 2015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504056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54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Rok 2014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Dotažení organizačního a finančního zabezpečení, příprava výběrového řízení na dodavatele technologického řešení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(posun termínů oproti původnímu plánu)</a:t>
            </a:r>
          </a:p>
          <a:p>
            <a:pPr lvl="0"/>
            <a:r>
              <a:rPr lang="cs-CZ" sz="2400" b="1" dirty="0" smtClean="0"/>
              <a:t>Návrh </a:t>
            </a:r>
            <a:r>
              <a:rPr lang="cs-CZ" sz="2400" b="1" dirty="0"/>
              <a:t>organizačního a finančního zajištění projektu s ohledem na dlouhodobou udržitelnost </a:t>
            </a:r>
            <a:r>
              <a:rPr lang="cs-CZ" sz="2400" b="1" dirty="0" smtClean="0"/>
              <a:t>(</a:t>
            </a:r>
            <a:r>
              <a:rPr lang="cs-CZ" sz="2400" b="1" dirty="0" smtClean="0"/>
              <a:t>květen</a:t>
            </a:r>
            <a:r>
              <a:rPr lang="cs-CZ" sz="2400" b="1" dirty="0" smtClean="0"/>
              <a:t>)</a:t>
            </a:r>
            <a:endParaRPr lang="cs-CZ" sz="2400" b="1" dirty="0"/>
          </a:p>
          <a:p>
            <a:pPr lvl="0"/>
            <a:r>
              <a:rPr lang="cs-CZ" sz="2400" b="1" dirty="0"/>
              <a:t>Příprava Projektového záměru verze 3 (</a:t>
            </a:r>
            <a:r>
              <a:rPr lang="cs-CZ" sz="2400" b="1" dirty="0" smtClean="0"/>
              <a:t>březen)</a:t>
            </a:r>
            <a:endParaRPr lang="cs-CZ" sz="2400" b="1" dirty="0"/>
          </a:p>
          <a:p>
            <a:pPr lvl="0"/>
            <a:r>
              <a:rPr lang="cs-CZ" sz="2400" b="1" dirty="0" smtClean="0"/>
              <a:t>Příprava </a:t>
            </a:r>
            <a:r>
              <a:rPr lang="cs-CZ" sz="2400" b="1" dirty="0"/>
              <a:t>„beletrizované verze“ Projektového záměru verze 3 (</a:t>
            </a:r>
            <a:r>
              <a:rPr lang="cs-CZ" sz="2400" b="1" dirty="0" smtClean="0"/>
              <a:t>březen)</a:t>
            </a:r>
            <a:endParaRPr lang="cs-CZ" sz="2400" b="1" dirty="0"/>
          </a:p>
          <a:p>
            <a:pPr lvl="0"/>
            <a:r>
              <a:rPr lang="cs-CZ" sz="2400" b="1" dirty="0"/>
              <a:t>Vyprecizování a zúžení požadavků na dodavatele (</a:t>
            </a:r>
            <a:r>
              <a:rPr lang="cs-CZ" sz="2400" b="1" dirty="0" smtClean="0"/>
              <a:t>duben-květen)</a:t>
            </a:r>
            <a:endParaRPr lang="cs-CZ" sz="2400" b="1" dirty="0"/>
          </a:p>
          <a:p>
            <a:pPr lvl="0"/>
            <a:r>
              <a:rPr lang="cs-CZ" sz="2400" b="1" dirty="0"/>
              <a:t>Příprava věcného podkladu zadávací dokumentace pro výběrové řízení (konec </a:t>
            </a:r>
            <a:r>
              <a:rPr lang="cs-CZ" sz="2400" b="1" dirty="0" smtClean="0"/>
              <a:t>září)</a:t>
            </a:r>
            <a:endParaRPr lang="cs-CZ" sz="2400" b="1" dirty="0"/>
          </a:p>
          <a:p>
            <a:pPr lvl="0"/>
            <a:r>
              <a:rPr lang="cs-CZ" sz="2400" b="1" dirty="0"/>
              <a:t>Finalizace zadávací dokumentace, případně vyhlášení </a:t>
            </a:r>
            <a:r>
              <a:rPr lang="cs-CZ" sz="2400" b="1" dirty="0" err="1"/>
              <a:t>VŘ</a:t>
            </a:r>
            <a:r>
              <a:rPr lang="cs-CZ" sz="2400" b="1" dirty="0"/>
              <a:t> (</a:t>
            </a:r>
            <a:r>
              <a:rPr lang="cs-CZ" sz="2400" b="1" dirty="0" smtClean="0"/>
              <a:t>prosinec)</a:t>
            </a:r>
            <a:endParaRPr lang="cs-CZ" sz="2400" b="1" dirty="0"/>
          </a:p>
          <a:p>
            <a:pPr lvl="0"/>
            <a:r>
              <a:rPr lang="cs-CZ" sz="2400" b="1" dirty="0" smtClean="0"/>
              <a:t>Provoz </a:t>
            </a:r>
            <a:r>
              <a:rPr lang="cs-CZ" sz="2400" b="1" dirty="0"/>
              <a:t>a rozvoj informačního portálu (průběžně </a:t>
            </a:r>
            <a:r>
              <a:rPr lang="cs-CZ" sz="2400" b="1" dirty="0" smtClean="0"/>
              <a:t>)</a:t>
            </a:r>
            <a:endParaRPr lang="cs-CZ" sz="2400" b="1" dirty="0"/>
          </a:p>
          <a:p>
            <a:pPr lvl="0"/>
            <a:r>
              <a:rPr lang="cs-CZ" sz="2400" b="1" dirty="0"/>
              <a:t>Prezentace projektu </a:t>
            </a:r>
            <a:r>
              <a:rPr lang="cs-CZ" sz="2400" b="1" dirty="0" err="1"/>
              <a:t>CPK</a:t>
            </a:r>
            <a:r>
              <a:rPr lang="cs-CZ" sz="2400" b="1" dirty="0"/>
              <a:t> na konferencích a seminářích i pro skupiny knihoven či jednotlivé knihovny (</a:t>
            </a:r>
            <a:r>
              <a:rPr lang="cs-CZ" sz="2400" b="1" dirty="0" smtClean="0"/>
              <a:t>průběžně)</a:t>
            </a:r>
            <a:endParaRPr lang="cs-CZ" sz="2400" b="1" dirty="0"/>
          </a:p>
          <a:p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411760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034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Rok 2015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Výběr dodavatele, implementace, zahájení provozu</a:t>
            </a:r>
          </a:p>
          <a:p>
            <a:r>
              <a:rPr lang="cs-CZ" sz="2400" b="1" dirty="0" smtClean="0"/>
              <a:t>Výběr dodavatele</a:t>
            </a:r>
          </a:p>
          <a:p>
            <a:r>
              <a:rPr lang="cs-CZ" sz="2400" b="1" dirty="0" smtClean="0"/>
              <a:t>Uzavření smlouvy</a:t>
            </a:r>
          </a:p>
          <a:p>
            <a:r>
              <a:rPr lang="cs-CZ" sz="2400" b="1" dirty="0" smtClean="0"/>
              <a:t>Implementace</a:t>
            </a:r>
          </a:p>
          <a:p>
            <a:r>
              <a:rPr lang="cs-CZ" sz="2400" b="1" dirty="0" smtClean="0"/>
              <a:t>Testování</a:t>
            </a:r>
          </a:p>
          <a:p>
            <a:r>
              <a:rPr lang="cs-CZ" sz="2400" b="1" dirty="0" smtClean="0"/>
              <a:t>Zahájení pilotního provozu v zakládajících knihovnách</a:t>
            </a: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392488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113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Co potřebují oborové brány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504056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250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008112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2800" b="1" dirty="0" smtClean="0">
                <a:solidFill>
                  <a:schemeClr val="bg1"/>
                </a:solidFill>
              </a:rPr>
              <a:t>Hlavní funkce oborových bran</a:t>
            </a:r>
            <a:br>
              <a:rPr lang="cs-CZ" sz="2800" b="1" dirty="0" smtClean="0">
                <a:solidFill>
                  <a:schemeClr val="bg1"/>
                </a:solidFill>
              </a:rPr>
            </a:br>
            <a:r>
              <a:rPr lang="cs-CZ" sz="2800" b="1" dirty="0" smtClean="0">
                <a:solidFill>
                  <a:schemeClr val="bg1"/>
                </a:solidFill>
              </a:rPr>
              <a:t>a jejich porovnání s </a:t>
            </a:r>
            <a:r>
              <a:rPr lang="cs-CZ" sz="2800" b="1" dirty="0" err="1" smtClean="0">
                <a:solidFill>
                  <a:schemeClr val="bg1"/>
                </a:solidFill>
              </a:rPr>
              <a:t>CPK</a:t>
            </a:r>
            <a:endParaRPr lang="cs-CZ" sz="28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 smtClean="0">
                <a:solidFill>
                  <a:srgbClr val="E5004B"/>
                </a:solidFill>
              </a:rPr>
              <a:t>Integrace zdrojů (v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ano)</a:t>
            </a:r>
          </a:p>
          <a:p>
            <a:pPr lvl="1"/>
            <a:r>
              <a:rPr lang="cs-CZ" sz="2000" b="1" dirty="0"/>
              <a:t>p</a:t>
            </a:r>
            <a:r>
              <a:rPr lang="cs-CZ" sz="2000" b="1" dirty="0" smtClean="0"/>
              <a:t>rohledávání </a:t>
            </a:r>
            <a:r>
              <a:rPr lang="cs-CZ" sz="2000" b="1" dirty="0" err="1" smtClean="0"/>
              <a:t>metadat</a:t>
            </a:r>
            <a:r>
              <a:rPr lang="cs-CZ" sz="2000" b="1" dirty="0" smtClean="0"/>
              <a:t> i plných textů </a:t>
            </a:r>
            <a:r>
              <a:rPr lang="cs-CZ" sz="2000" b="1" dirty="0" smtClean="0">
                <a:solidFill>
                  <a:srgbClr val="E5004B"/>
                </a:solidFill>
              </a:rPr>
              <a:t>(v </a:t>
            </a:r>
            <a:r>
              <a:rPr lang="cs-CZ" sz="2000" b="1" dirty="0" err="1" smtClean="0">
                <a:solidFill>
                  <a:srgbClr val="E5004B"/>
                </a:solidFill>
              </a:rPr>
              <a:t>CPK</a:t>
            </a:r>
            <a:r>
              <a:rPr lang="cs-CZ" sz="2000" b="1" dirty="0" smtClean="0">
                <a:solidFill>
                  <a:srgbClr val="E5004B"/>
                </a:solidFill>
              </a:rPr>
              <a:t> ano)</a:t>
            </a:r>
          </a:p>
          <a:p>
            <a:pPr lvl="1"/>
            <a:r>
              <a:rPr lang="cs-CZ" sz="2000" b="1" dirty="0"/>
              <a:t>i</a:t>
            </a:r>
            <a:r>
              <a:rPr lang="cs-CZ" sz="2000" b="1" dirty="0" smtClean="0"/>
              <a:t>ntegrace domácích i zahraničních zdrojů </a:t>
            </a:r>
            <a:r>
              <a:rPr lang="cs-CZ" sz="2000" b="1" dirty="0" smtClean="0">
                <a:solidFill>
                  <a:srgbClr val="E5004B"/>
                </a:solidFill>
              </a:rPr>
              <a:t>(v </a:t>
            </a:r>
            <a:r>
              <a:rPr lang="cs-CZ" sz="2000" b="1" dirty="0" err="1" smtClean="0">
                <a:solidFill>
                  <a:srgbClr val="E5004B"/>
                </a:solidFill>
              </a:rPr>
              <a:t>CPK</a:t>
            </a:r>
            <a:r>
              <a:rPr lang="cs-CZ" sz="2000" b="1" dirty="0" smtClean="0">
                <a:solidFill>
                  <a:srgbClr val="E5004B"/>
                </a:solidFill>
              </a:rPr>
              <a:t> ano)</a:t>
            </a:r>
          </a:p>
          <a:p>
            <a:pPr lvl="1"/>
            <a:r>
              <a:rPr lang="cs-CZ" sz="2000" b="1" dirty="0" smtClean="0"/>
              <a:t>Integrace volných i placených zdrojů </a:t>
            </a:r>
            <a:r>
              <a:rPr lang="cs-CZ" sz="2000" b="1" dirty="0" smtClean="0">
                <a:solidFill>
                  <a:srgbClr val="E5004B"/>
                </a:solidFill>
              </a:rPr>
              <a:t>(v </a:t>
            </a:r>
            <a:r>
              <a:rPr lang="cs-CZ" sz="2000" b="1" dirty="0" err="1" smtClean="0">
                <a:solidFill>
                  <a:srgbClr val="E5004B"/>
                </a:solidFill>
              </a:rPr>
              <a:t>CPK</a:t>
            </a:r>
            <a:r>
              <a:rPr lang="cs-CZ" sz="2000" b="1" dirty="0" smtClean="0">
                <a:solidFill>
                  <a:srgbClr val="E5004B"/>
                </a:solidFill>
              </a:rPr>
              <a:t> ano)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Jednotné rozhraní (v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ano)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Vzdálený přístup včetně prověření (v </a:t>
            </a:r>
            <a:r>
              <a:rPr lang="cs-CZ" sz="2400" b="1" dirty="0" err="1">
                <a:solidFill>
                  <a:srgbClr val="E5004B"/>
                </a:solidFill>
              </a:rPr>
              <a:t>CPK</a:t>
            </a:r>
            <a:r>
              <a:rPr lang="cs-CZ" sz="2400" b="1" dirty="0">
                <a:solidFill>
                  <a:srgbClr val="E5004B"/>
                </a:solidFill>
              </a:rPr>
              <a:t> ano</a:t>
            </a:r>
            <a:r>
              <a:rPr lang="cs-CZ" sz="2400" b="1" dirty="0" smtClean="0">
                <a:solidFill>
                  <a:srgbClr val="E5004B"/>
                </a:solidFill>
              </a:rPr>
              <a:t>)</a:t>
            </a:r>
          </a:p>
          <a:p>
            <a:r>
              <a:rPr lang="cs-CZ" sz="2400" b="1" dirty="0" smtClean="0">
                <a:solidFill>
                  <a:srgbClr val="E5004B"/>
                </a:solidFill>
              </a:rPr>
              <a:t>Informační portál – dění v oboru + „rozcestník“ (v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ano – nikoli na úrovni oboru)</a:t>
            </a:r>
          </a:p>
          <a:p>
            <a:pPr lvl="1" indent="-342900"/>
            <a:r>
              <a:rPr lang="cs-CZ" sz="2000" b="1" dirty="0"/>
              <a:t>i</a:t>
            </a:r>
            <a:r>
              <a:rPr lang="cs-CZ" sz="2000" b="1" dirty="0" smtClean="0"/>
              <a:t>nformace o akcích (výstavy, konference, semináře a další akce) </a:t>
            </a:r>
            <a:r>
              <a:rPr lang="cs-CZ" sz="2000" b="1" dirty="0">
                <a:solidFill>
                  <a:srgbClr val="E5004B"/>
                </a:solidFill>
              </a:rPr>
              <a:t>(v </a:t>
            </a:r>
            <a:r>
              <a:rPr lang="cs-CZ" sz="2000" b="1" dirty="0" err="1">
                <a:solidFill>
                  <a:srgbClr val="E5004B"/>
                </a:solidFill>
              </a:rPr>
              <a:t>CPK</a:t>
            </a:r>
            <a:r>
              <a:rPr lang="cs-CZ" sz="2000" b="1" dirty="0">
                <a:solidFill>
                  <a:srgbClr val="E5004B"/>
                </a:solidFill>
              </a:rPr>
              <a:t> ano)</a:t>
            </a:r>
            <a:endParaRPr lang="cs-CZ" sz="2000" b="1" dirty="0" smtClean="0"/>
          </a:p>
          <a:p>
            <a:pPr lvl="1" indent="-342900"/>
            <a:r>
              <a:rPr lang="cs-CZ" sz="2000" b="1" dirty="0" smtClean="0"/>
              <a:t>knižních novinky, zajímavé časopisy, které vyšly </a:t>
            </a:r>
            <a:r>
              <a:rPr lang="cs-CZ" sz="2000" b="1" dirty="0">
                <a:solidFill>
                  <a:srgbClr val="E5004B"/>
                </a:solidFill>
              </a:rPr>
              <a:t>(v </a:t>
            </a:r>
            <a:r>
              <a:rPr lang="cs-CZ" sz="2000" b="1" dirty="0" err="1">
                <a:solidFill>
                  <a:srgbClr val="E5004B"/>
                </a:solidFill>
              </a:rPr>
              <a:t>CPK</a:t>
            </a:r>
            <a:r>
              <a:rPr lang="cs-CZ" sz="2000" b="1" dirty="0">
                <a:solidFill>
                  <a:srgbClr val="E5004B"/>
                </a:solidFill>
              </a:rPr>
              <a:t> ano)</a:t>
            </a:r>
            <a:endParaRPr lang="cs-CZ" sz="2000" b="1" dirty="0" smtClean="0"/>
          </a:p>
          <a:p>
            <a:pPr lvl="1" indent="-342900"/>
            <a:r>
              <a:rPr lang="cs-CZ" sz="2000" b="1" dirty="0" smtClean="0"/>
              <a:t>„rozcestník“ – navigace </a:t>
            </a:r>
            <a:r>
              <a:rPr lang="cs-CZ" sz="2000" b="1" dirty="0">
                <a:solidFill>
                  <a:srgbClr val="E5004B"/>
                </a:solidFill>
              </a:rPr>
              <a:t>(v </a:t>
            </a:r>
            <a:r>
              <a:rPr lang="cs-CZ" sz="2000" b="1" dirty="0" err="1">
                <a:solidFill>
                  <a:srgbClr val="E5004B"/>
                </a:solidFill>
              </a:rPr>
              <a:t>CPK</a:t>
            </a:r>
            <a:r>
              <a:rPr lang="cs-CZ" sz="2000" b="1" dirty="0">
                <a:solidFill>
                  <a:srgbClr val="E5004B"/>
                </a:solidFill>
              </a:rPr>
              <a:t> ano)</a:t>
            </a:r>
            <a:endParaRPr lang="cs-CZ" sz="2000" b="1" dirty="0" smtClean="0"/>
          </a:p>
          <a:p>
            <a:pPr lvl="1" indent="-342900"/>
            <a:r>
              <a:rPr lang="cs-CZ" sz="2000" b="1" dirty="0"/>
              <a:t>i</a:t>
            </a:r>
            <a:r>
              <a:rPr lang="cs-CZ" sz="2000" b="1" dirty="0" smtClean="0"/>
              <a:t>nformace o projektu </a:t>
            </a:r>
            <a:r>
              <a:rPr lang="cs-CZ" sz="2000" b="1" dirty="0">
                <a:solidFill>
                  <a:srgbClr val="E5004B"/>
                </a:solidFill>
              </a:rPr>
              <a:t>(v </a:t>
            </a:r>
            <a:r>
              <a:rPr lang="cs-CZ" sz="2000" b="1" dirty="0" err="1">
                <a:solidFill>
                  <a:srgbClr val="E5004B"/>
                </a:solidFill>
              </a:rPr>
              <a:t>CPK</a:t>
            </a:r>
            <a:r>
              <a:rPr lang="cs-CZ" sz="2000" b="1" dirty="0">
                <a:solidFill>
                  <a:srgbClr val="E5004B"/>
                </a:solidFill>
              </a:rPr>
              <a:t> ano)</a:t>
            </a:r>
            <a:endParaRPr lang="cs-CZ" sz="2000" b="1" dirty="0" smtClean="0"/>
          </a:p>
          <a:p>
            <a:pPr lvl="1" indent="-342900"/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195736" y="6356350"/>
            <a:ext cx="4896544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56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Kde tedy máme problém?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Zajištění funkcionality</a:t>
            </a:r>
          </a:p>
          <a:p>
            <a:r>
              <a:rPr lang="cs-CZ" sz="2400" b="1" dirty="0" smtClean="0"/>
              <a:t>Stávající nástroje pro oborové brány (</a:t>
            </a:r>
            <a:r>
              <a:rPr lang="cs-CZ" sz="2400" b="1" dirty="0" err="1" smtClean="0"/>
              <a:t>MetaLib</a:t>
            </a:r>
            <a:r>
              <a:rPr lang="cs-CZ" sz="2400" b="1" dirty="0" smtClean="0"/>
              <a:t>, </a:t>
            </a:r>
            <a:r>
              <a:rPr lang="cs-CZ" sz="2400" b="1" dirty="0" err="1" smtClean="0"/>
              <a:t>SFX</a:t>
            </a:r>
            <a:r>
              <a:rPr lang="cs-CZ" sz="2400" b="1" dirty="0" smtClean="0"/>
              <a:t>, </a:t>
            </a:r>
            <a:r>
              <a:rPr lang="cs-CZ" sz="2400" b="1" dirty="0" err="1" smtClean="0"/>
              <a:t>EZ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proxy</a:t>
            </a:r>
            <a:r>
              <a:rPr lang="cs-CZ" sz="2400" b="1" dirty="0" smtClean="0"/>
              <a:t> a </a:t>
            </a:r>
            <a:r>
              <a:rPr lang="cs-CZ" sz="2400" b="1" dirty="0" err="1" smtClean="0"/>
              <a:t>Plone</a:t>
            </a:r>
            <a:r>
              <a:rPr lang="cs-CZ" sz="2400" b="1" dirty="0" smtClean="0"/>
              <a:t>) již řadu let spolehlivě fungují a vyhovují.</a:t>
            </a:r>
          </a:p>
          <a:p>
            <a:r>
              <a:rPr lang="cs-CZ" sz="2400" b="1" dirty="0" smtClean="0"/>
              <a:t>Není jasné, co se pro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vybere (ve výběrovém řízení nelze specifikovat produkt, pouze funkcionalitu) a zda vybrané nástroje budou vyhovovat potřebám oborových bran.</a:t>
            </a:r>
          </a:p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Zajištění financí</a:t>
            </a:r>
          </a:p>
          <a:p>
            <a:r>
              <a:rPr lang="cs-CZ" sz="2400" b="1" dirty="0" smtClean="0"/>
              <a:t>Oborové brány i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jsou financovány ze stejného zdroje – </a:t>
            </a:r>
            <a:r>
              <a:rPr lang="cs-CZ" sz="2400" b="1" dirty="0" err="1" smtClean="0"/>
              <a:t>VISK</a:t>
            </a:r>
            <a:r>
              <a:rPr lang="cs-CZ" sz="2400" b="1" dirty="0" smtClean="0"/>
              <a:t> 8/B. Pokud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odčerpá více peněz, na oborové brány zbude méně, což pro ně může být likvidační.</a:t>
            </a:r>
          </a:p>
          <a:p>
            <a:r>
              <a:rPr lang="cs-CZ" sz="2400" b="1" dirty="0" smtClean="0"/>
              <a:t>ART, KIV a </a:t>
            </a:r>
            <a:r>
              <a:rPr lang="cs-CZ" sz="2400" b="1" dirty="0" err="1" smtClean="0"/>
              <a:t>MUS</a:t>
            </a:r>
            <a:r>
              <a:rPr lang="cs-CZ" sz="2400" b="1" dirty="0" smtClean="0"/>
              <a:t> jsou přímo a </a:t>
            </a:r>
            <a:r>
              <a:rPr lang="cs-CZ" sz="2400" b="1" dirty="0" err="1" smtClean="0"/>
              <a:t>TECH</a:t>
            </a:r>
            <a:r>
              <a:rPr lang="cs-CZ" sz="2400" b="1" dirty="0" smtClean="0"/>
              <a:t> a </a:t>
            </a:r>
            <a:r>
              <a:rPr lang="cs-CZ" sz="2400" b="1" dirty="0" err="1" smtClean="0"/>
              <a:t>IREL</a:t>
            </a:r>
            <a:r>
              <a:rPr lang="cs-CZ" sz="2400" b="1" dirty="0" smtClean="0"/>
              <a:t> nepřímo závislé na smlouvě mezi </a:t>
            </a:r>
            <a:r>
              <a:rPr lang="cs-CZ" sz="2400" b="1" dirty="0" err="1" smtClean="0"/>
              <a:t>NK</a:t>
            </a:r>
            <a:r>
              <a:rPr lang="cs-CZ" sz="2400" b="1" dirty="0" smtClean="0"/>
              <a:t> ČR a </a:t>
            </a:r>
            <a:r>
              <a:rPr lang="cs-CZ" sz="2400" b="1" dirty="0" err="1" smtClean="0"/>
              <a:t>ExLibris</a:t>
            </a:r>
            <a:r>
              <a:rPr lang="cs-CZ" sz="2400" b="1" dirty="0" smtClean="0"/>
              <a:t> na </a:t>
            </a:r>
            <a:r>
              <a:rPr lang="cs-CZ" sz="2400" b="1" dirty="0" err="1" smtClean="0"/>
              <a:t>MetaLib</a:t>
            </a:r>
            <a:r>
              <a:rPr lang="cs-CZ" sz="2400" b="1" dirty="0"/>
              <a:t> </a:t>
            </a:r>
            <a:r>
              <a:rPr lang="cs-CZ" sz="2400" b="1" dirty="0" smtClean="0"/>
              <a:t>(ART, KIV, </a:t>
            </a:r>
            <a:r>
              <a:rPr lang="cs-CZ" sz="2400" b="1" dirty="0" err="1" smtClean="0"/>
              <a:t>MUS</a:t>
            </a:r>
            <a:r>
              <a:rPr lang="cs-CZ" sz="2400" b="1" dirty="0" smtClean="0"/>
              <a:t> a </a:t>
            </a:r>
            <a:r>
              <a:rPr lang="cs-CZ" sz="2400" b="1" dirty="0" err="1" smtClean="0"/>
              <a:t>IREL</a:t>
            </a:r>
            <a:r>
              <a:rPr lang="cs-CZ" sz="2400" b="1" dirty="0" smtClean="0"/>
              <a:t> i </a:t>
            </a:r>
            <a:r>
              <a:rPr lang="cs-CZ" sz="2400" b="1" dirty="0" err="1" smtClean="0"/>
              <a:t>SFX</a:t>
            </a:r>
            <a:r>
              <a:rPr lang="cs-CZ" sz="2400" b="1" dirty="0" smtClean="0"/>
              <a:t>). Otázka pokračování po jejím vypovězení v souvislosti s výběrem nového řešení pro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.</a:t>
            </a: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51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152128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Jak vypadá zajištění funkcionality pro jednotlivé oborové brány konkrétně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383109"/>
              </p:ext>
            </p:extLst>
          </p:nvPr>
        </p:nvGraphicFramePr>
        <p:xfrm>
          <a:off x="539552" y="2276872"/>
          <a:ext cx="8136904" cy="410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List" r:id="rId5" imgW="7296021" imgH="3390900" progId="Excel.Sheet.12">
                  <p:embed/>
                </p:oleObj>
              </mc:Choice>
              <mc:Fallback>
                <p:oleObj name="List" r:id="rId5" imgW="7296021" imgH="3390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552" y="2276872"/>
                        <a:ext cx="8136904" cy="4104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012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>
                <a:solidFill>
                  <a:schemeClr val="bg1"/>
                </a:solidFill>
              </a:rPr>
              <a:t>Co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může/nemůže pro oborové brány zajistit</a:t>
            </a:r>
            <a:r>
              <a:rPr lang="cs-CZ" sz="2000" b="1" dirty="0" smtClean="0"/>
              <a:t/>
            </a:r>
            <a:br>
              <a:rPr lang="cs-CZ" sz="2000" b="1" dirty="0" smtClean="0"/>
            </a:b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504056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6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08012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Co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může zajistit </a:t>
            </a:r>
            <a:r>
              <a:rPr lang="cs-CZ" sz="2400" b="1" dirty="0" smtClean="0">
                <a:solidFill>
                  <a:schemeClr val="bg1"/>
                </a:solidFill>
              </a:rPr>
              <a:t/>
            </a:r>
            <a:br>
              <a:rPr lang="cs-CZ" sz="2400" b="1" dirty="0" smtClean="0">
                <a:solidFill>
                  <a:schemeClr val="bg1"/>
                </a:solidFill>
              </a:rPr>
            </a:br>
            <a:r>
              <a:rPr lang="cs-CZ" sz="2400" b="1" dirty="0" smtClean="0">
                <a:solidFill>
                  <a:schemeClr val="bg1"/>
                </a:solidFill>
              </a:rPr>
              <a:t>(dynamická část portálu – projekt </a:t>
            </a:r>
            <a:r>
              <a:rPr lang="cs-CZ" sz="2400" b="1" dirty="0" err="1" smtClean="0">
                <a:solidFill>
                  <a:schemeClr val="bg1"/>
                </a:solidFill>
              </a:rPr>
              <a:t>KNAV</a:t>
            </a:r>
            <a:r>
              <a:rPr lang="cs-CZ" sz="2400" b="1" dirty="0" smtClean="0">
                <a:solidFill>
                  <a:schemeClr val="bg1"/>
                </a:solidFill>
              </a:rPr>
              <a:t>, priorita 6 Koncepce)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Integrace zdrojů (nyní projekt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, </a:t>
            </a:r>
            <a:r>
              <a:rPr lang="cs-CZ" sz="2400" b="1" dirty="0" smtClean="0">
                <a:solidFill>
                  <a:srgbClr val="E5004B"/>
                </a:solidFill>
              </a:rPr>
              <a:t>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teoreticky vyšší </a:t>
            </a:r>
            <a:r>
              <a:rPr lang="cs-CZ" sz="2400" b="1" dirty="0" smtClean="0">
                <a:solidFill>
                  <a:srgbClr val="E5004B"/>
                </a:solidFill>
              </a:rPr>
              <a:t>komfort)</a:t>
            </a:r>
          </a:p>
          <a:p>
            <a:r>
              <a:rPr lang="cs-CZ" sz="2400" b="1" dirty="0" smtClean="0"/>
              <a:t>Centrální index – větší rychlost</a:t>
            </a:r>
          </a:p>
          <a:p>
            <a:r>
              <a:rPr lang="cs-CZ" sz="2400" b="1" dirty="0" smtClean="0"/>
              <a:t>Lokální index – větší rychlost</a:t>
            </a:r>
          </a:p>
          <a:p>
            <a:r>
              <a:rPr lang="cs-CZ" sz="2400" b="1" dirty="0" smtClean="0"/>
              <a:t>Paralelní prohledávání – bude zachováno</a:t>
            </a:r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Jednotné rozhraní (nyní projekt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, </a:t>
            </a:r>
            <a:r>
              <a:rPr lang="cs-CZ" sz="2400" b="1" dirty="0" smtClean="0">
                <a:solidFill>
                  <a:srgbClr val="E5004B"/>
                </a:solidFill>
              </a:rPr>
              <a:t>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teoreticky vyšší </a:t>
            </a:r>
            <a:r>
              <a:rPr lang="cs-CZ" sz="2400" b="1" dirty="0" smtClean="0">
                <a:solidFill>
                  <a:srgbClr val="E5004B"/>
                </a:solidFill>
              </a:rPr>
              <a:t>komfort)</a:t>
            </a:r>
          </a:p>
          <a:p>
            <a:r>
              <a:rPr lang="cs-CZ" sz="2400" b="1" dirty="0" err="1" smtClean="0"/>
              <a:t>Discovery</a:t>
            </a:r>
            <a:r>
              <a:rPr lang="cs-CZ" sz="2400" b="1" dirty="0" smtClean="0"/>
              <a:t> systém</a:t>
            </a:r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Vzdálený přístup včetně prověření (nyní projekt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, </a:t>
            </a:r>
            <a:r>
              <a:rPr lang="cs-CZ" sz="2400" b="1" dirty="0" smtClean="0">
                <a:solidFill>
                  <a:srgbClr val="E5004B"/>
                </a:solidFill>
              </a:rPr>
              <a:t>v </a:t>
            </a:r>
            <a:r>
              <a:rPr lang="cs-CZ" sz="2400" b="1" dirty="0" err="1" smtClean="0">
                <a:solidFill>
                  <a:srgbClr val="E5004B"/>
                </a:solidFill>
              </a:rPr>
              <a:t>CPK</a:t>
            </a:r>
            <a:r>
              <a:rPr lang="cs-CZ" sz="2400" b="1" dirty="0" smtClean="0">
                <a:solidFill>
                  <a:srgbClr val="E5004B"/>
                </a:solidFill>
              </a:rPr>
              <a:t> teoreticky vyšší </a:t>
            </a:r>
            <a:r>
              <a:rPr lang="cs-CZ" sz="2400" b="1" dirty="0" smtClean="0">
                <a:solidFill>
                  <a:srgbClr val="E5004B"/>
                </a:solidFill>
              </a:rPr>
              <a:t>komfort)</a:t>
            </a:r>
          </a:p>
          <a:p>
            <a:r>
              <a:rPr lang="cs-CZ" sz="2400" b="1" dirty="0" smtClean="0"/>
              <a:t>Autorizace</a:t>
            </a:r>
          </a:p>
          <a:p>
            <a:r>
              <a:rPr lang="cs-CZ" sz="2400" b="1" dirty="0" smtClean="0"/>
              <a:t>Autentizace</a:t>
            </a:r>
          </a:p>
          <a:p>
            <a:r>
              <a:rPr lang="cs-CZ" sz="2400" b="1" dirty="0" smtClean="0"/>
              <a:t>Sdílení identit</a:t>
            </a:r>
            <a:endParaRPr lang="cs-CZ" sz="2400" b="1" dirty="0"/>
          </a:p>
          <a:p>
            <a:pPr marL="0" indent="0">
              <a:buNone/>
            </a:pPr>
            <a:endParaRPr lang="cs-CZ" sz="2400" b="1" dirty="0" smtClean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 smtClean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485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08012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Co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r>
              <a:rPr lang="cs-CZ" sz="3600" b="1" dirty="0" smtClean="0">
                <a:solidFill>
                  <a:schemeClr val="bg1"/>
                </a:solidFill>
              </a:rPr>
              <a:t> nemůže zajistit </a:t>
            </a:r>
            <a:r>
              <a:rPr lang="cs-CZ" sz="2000" b="1" dirty="0" smtClean="0">
                <a:solidFill>
                  <a:schemeClr val="bg1"/>
                </a:solidFill>
              </a:rPr>
              <a:t/>
            </a:r>
            <a:br>
              <a:rPr lang="cs-CZ" sz="2000" b="1" dirty="0" smtClean="0">
                <a:solidFill>
                  <a:schemeClr val="bg1"/>
                </a:solidFill>
              </a:rPr>
            </a:br>
            <a:r>
              <a:rPr lang="cs-CZ" sz="2000" b="1" dirty="0" smtClean="0">
                <a:solidFill>
                  <a:schemeClr val="bg1"/>
                </a:solidFill>
              </a:rPr>
              <a:t>(statická část portálu – projekt MK v Praze, priorita 19 Koncepce)</a:t>
            </a:r>
            <a:endParaRPr lang="cs-CZ" sz="20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Nástroj pro správu webu (většinou již nyní mimo projekt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)</a:t>
            </a:r>
          </a:p>
          <a:p>
            <a:r>
              <a:rPr lang="cs-CZ" sz="2400" b="1" dirty="0"/>
              <a:t>p</a:t>
            </a:r>
            <a:r>
              <a:rPr lang="cs-CZ" sz="2400" b="1" dirty="0" smtClean="0"/>
              <a:t>atrně nikoli </a:t>
            </a:r>
            <a:r>
              <a:rPr lang="cs-CZ" sz="2400" b="1" dirty="0" err="1" smtClean="0"/>
              <a:t>Plone</a:t>
            </a:r>
            <a:endParaRPr lang="cs-CZ" sz="2400" b="1" dirty="0" smtClean="0"/>
          </a:p>
          <a:p>
            <a:r>
              <a:rPr lang="cs-CZ" sz="2400" b="1" dirty="0"/>
              <a:t>s</a:t>
            </a:r>
            <a:r>
              <a:rPr lang="cs-CZ" sz="2400" b="1" dirty="0" smtClean="0"/>
              <a:t>tatická část pouze pro centrální web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</a:t>
            </a:r>
          </a:p>
          <a:p>
            <a:pPr marL="0" lv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Technická správa webu </a:t>
            </a:r>
            <a:r>
              <a:rPr lang="cs-CZ" sz="2400" b="1" dirty="0">
                <a:solidFill>
                  <a:srgbClr val="E5004B"/>
                </a:solidFill>
              </a:rPr>
              <a:t>(většinou </a:t>
            </a:r>
            <a:r>
              <a:rPr lang="cs-CZ" sz="2400" b="1" dirty="0" smtClean="0">
                <a:solidFill>
                  <a:srgbClr val="E5004B"/>
                </a:solidFill>
              </a:rPr>
              <a:t>již nyní mimo </a:t>
            </a:r>
            <a:r>
              <a:rPr lang="cs-CZ" sz="2400" b="1" dirty="0">
                <a:solidFill>
                  <a:srgbClr val="E5004B"/>
                </a:solidFill>
              </a:rPr>
              <a:t>projekt </a:t>
            </a:r>
            <a:r>
              <a:rPr lang="cs-CZ" sz="2400" b="1" dirty="0" err="1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)</a:t>
            </a:r>
          </a:p>
          <a:p>
            <a:r>
              <a:rPr lang="cs-CZ" sz="2400" b="1" dirty="0" smtClean="0"/>
              <a:t>pouze </a:t>
            </a:r>
            <a:r>
              <a:rPr lang="cs-CZ" sz="2400" b="1" dirty="0"/>
              <a:t>pro centrální web </a:t>
            </a:r>
            <a:r>
              <a:rPr lang="cs-CZ" sz="2400" b="1" dirty="0" err="1"/>
              <a:t>CPK</a:t>
            </a:r>
            <a:r>
              <a:rPr lang="cs-CZ" sz="2400" b="1" dirty="0"/>
              <a:t> </a:t>
            </a:r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Plnění  aktualizace webu (již nyní mimo projekt </a:t>
            </a:r>
            <a:r>
              <a:rPr lang="cs-CZ" sz="2400" b="1" dirty="0" err="1" smtClean="0">
                <a:solidFill>
                  <a:srgbClr val="E5004B"/>
                </a:solidFill>
              </a:rPr>
              <a:t>JIB</a:t>
            </a:r>
            <a:r>
              <a:rPr lang="cs-CZ" sz="2400" b="1" dirty="0" smtClean="0">
                <a:solidFill>
                  <a:srgbClr val="E5004B"/>
                </a:solidFill>
              </a:rPr>
              <a:t>)</a:t>
            </a:r>
          </a:p>
          <a:p>
            <a:r>
              <a:rPr lang="cs-CZ" sz="2400" b="1" dirty="0"/>
              <a:t>pouze pro centrální web </a:t>
            </a:r>
            <a:r>
              <a:rPr lang="cs-CZ" sz="2400" b="1" dirty="0" err="1"/>
              <a:t>CPK</a:t>
            </a:r>
            <a:r>
              <a:rPr lang="cs-CZ" sz="2400" b="1" dirty="0"/>
              <a:t> </a:t>
            </a:r>
          </a:p>
          <a:p>
            <a:pPr marL="0" indent="0">
              <a:buNone/>
            </a:pPr>
            <a:endParaRPr lang="cs-CZ" sz="2400" b="1" dirty="0" smtClean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 smtClean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 smtClean="0">
              <a:solidFill>
                <a:srgbClr val="E5004B"/>
              </a:solidFill>
            </a:endParaRPr>
          </a:p>
          <a:p>
            <a:pPr marL="0" indent="0">
              <a:buNone/>
            </a:pP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567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800" b="1" dirty="0" smtClean="0">
                <a:solidFill>
                  <a:schemeClr val="bg1"/>
                </a:solidFill>
              </a:rPr>
              <a:t>Jak zařídit, aby v </a:t>
            </a:r>
            <a:r>
              <a:rPr lang="cs-CZ" sz="2800" b="1" dirty="0" err="1" smtClean="0">
                <a:solidFill>
                  <a:schemeClr val="bg1"/>
                </a:solidFill>
              </a:rPr>
              <a:t>CPK</a:t>
            </a:r>
            <a:r>
              <a:rPr lang="cs-CZ" sz="2800" b="1" dirty="0" smtClean="0">
                <a:solidFill>
                  <a:schemeClr val="bg1"/>
                </a:solidFill>
              </a:rPr>
              <a:t> vše bylo zajištěno kvalitně a co pro to můžeme (musíme) všichni udělat</a:t>
            </a:r>
            <a:r>
              <a:rPr lang="cs-CZ" sz="2000" b="1" dirty="0" smtClean="0"/>
              <a:t/>
            </a:r>
            <a:br>
              <a:rPr lang="cs-CZ" sz="2000" b="1" dirty="0" smtClean="0"/>
            </a:b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504056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55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Zkušenosti z </a:t>
            </a:r>
            <a:r>
              <a:rPr lang="cs-CZ" sz="3600" b="1" dirty="0" err="1" smtClean="0">
                <a:solidFill>
                  <a:schemeClr val="bg1"/>
                </a:solidFill>
              </a:rPr>
              <a:t>RFP</a:t>
            </a:r>
            <a:r>
              <a:rPr lang="cs-CZ" sz="3600" b="1" dirty="0" smtClean="0">
                <a:solidFill>
                  <a:schemeClr val="bg1"/>
                </a:solidFill>
              </a:rPr>
              <a:t> pro </a:t>
            </a:r>
            <a:r>
              <a:rPr lang="cs-CZ" sz="3600" b="1" dirty="0" err="1" smtClean="0">
                <a:solidFill>
                  <a:schemeClr val="bg1"/>
                </a:solidFill>
              </a:rPr>
              <a:t>CPK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Dodavatelé mohou náhradu funkcionality </a:t>
            </a:r>
            <a:r>
              <a:rPr lang="cs-CZ" sz="2400" b="1" dirty="0" err="1" smtClean="0"/>
              <a:t>JIB</a:t>
            </a:r>
            <a:r>
              <a:rPr lang="cs-CZ" sz="2400" b="1" dirty="0" smtClean="0"/>
              <a:t> i oborových bran podcenit (neznalost, ale i snaha nabídnout co nejnižší cenu celého řešení).</a:t>
            </a:r>
          </a:p>
          <a:p>
            <a:r>
              <a:rPr lang="cs-CZ" sz="2400" b="1" dirty="0" smtClean="0"/>
              <a:t>Nutnost  dobře ošetřit zajištění potřebné funkcionality v podkladech pro výběrové řízení.</a:t>
            </a:r>
          </a:p>
          <a:p>
            <a:pPr marL="0" indent="0">
              <a:buNone/>
            </a:pPr>
            <a:endParaRPr lang="cs-CZ" sz="2400" b="1" dirty="0" smtClean="0"/>
          </a:p>
          <a:p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800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Podklady pro výběrové řízení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Odborná linie</a:t>
            </a:r>
          </a:p>
          <a:p>
            <a:r>
              <a:rPr lang="cs-CZ" sz="2400" b="1" dirty="0" smtClean="0"/>
              <a:t>Příprava části pro </a:t>
            </a:r>
            <a:r>
              <a:rPr lang="cs-CZ" sz="2400" b="1" dirty="0" err="1" smtClean="0"/>
              <a:t>JIB</a:t>
            </a:r>
            <a:r>
              <a:rPr lang="cs-CZ" sz="2400" b="1" dirty="0" smtClean="0"/>
              <a:t> a oborové brány – B. Stoklasová (zkušenosti z obou oblastí, vedení pracovní skupiny pro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)</a:t>
            </a:r>
          </a:p>
          <a:p>
            <a:r>
              <a:rPr lang="cs-CZ" sz="2400" b="1" dirty="0" smtClean="0"/>
              <a:t>Nutnost podkladů od správců oborových bran</a:t>
            </a:r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Politická linie</a:t>
            </a:r>
          </a:p>
          <a:p>
            <a:r>
              <a:rPr lang="cs-CZ" sz="2400" b="1" dirty="0" smtClean="0"/>
              <a:t>Lobování za zachování funkcionality </a:t>
            </a:r>
            <a:r>
              <a:rPr lang="cs-CZ" sz="2400" b="1" dirty="0" err="1" smtClean="0"/>
              <a:t>JIB</a:t>
            </a:r>
            <a:r>
              <a:rPr lang="cs-CZ" sz="2400" b="1" dirty="0" smtClean="0"/>
              <a:t> i oborových bran na půdě pracovní skupiny i u členů Rady </a:t>
            </a:r>
            <a:r>
              <a:rPr lang="cs-CZ" sz="2400" b="1" dirty="0" err="1" smtClean="0"/>
              <a:t>CPK</a:t>
            </a:r>
            <a:r>
              <a:rPr lang="cs-CZ" sz="2400" b="1" dirty="0" smtClean="0"/>
              <a:t> (viz dopis před posledním výjezdním zasedáním), aby se plánovaná redukce požadavků na dodavatele nedotkla této </a:t>
            </a:r>
            <a:r>
              <a:rPr lang="cs-CZ" sz="2400" b="1" dirty="0" smtClean="0"/>
              <a:t>oblasti (pokud má být zajištěna srovnatelná funkcionalita, bude muset jít v této oblasti spíše o extenzi)</a:t>
            </a:r>
            <a:endParaRPr lang="cs-CZ" sz="2400" b="1" dirty="0" smtClean="0"/>
          </a:p>
          <a:p>
            <a:endParaRPr lang="cs-CZ" sz="2400" b="1" dirty="0" smtClean="0"/>
          </a:p>
          <a:p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503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Podklady pro výběrové řízení - text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Prováděcí projekt</a:t>
            </a:r>
          </a:p>
          <a:p>
            <a:r>
              <a:rPr lang="cs-CZ" sz="2400" b="1" dirty="0" smtClean="0"/>
              <a:t>Základní verze (základní informativní dokument pro dodavatele)</a:t>
            </a:r>
          </a:p>
          <a:p>
            <a:r>
              <a:rPr lang="cs-CZ" sz="2400" b="1" dirty="0" smtClean="0"/>
              <a:t>„Beletrizovaná verze“ – požadavek Rady </a:t>
            </a:r>
            <a:r>
              <a:rPr lang="cs-CZ" sz="2400" b="1" dirty="0" err="1" smtClean="0"/>
              <a:t>CPK</a:t>
            </a:r>
            <a:endParaRPr lang="cs-CZ" sz="2400" b="1" dirty="0" smtClean="0"/>
          </a:p>
          <a:p>
            <a:pPr marL="0" indent="0">
              <a:buNone/>
            </a:pPr>
            <a:r>
              <a:rPr lang="cs-CZ" sz="2400" b="1" dirty="0" smtClean="0">
                <a:solidFill>
                  <a:srgbClr val="E5004B"/>
                </a:solidFill>
              </a:rPr>
              <a:t>Požadavky na dodavatele</a:t>
            </a:r>
          </a:p>
          <a:p>
            <a:r>
              <a:rPr lang="cs-CZ" sz="2400" b="1" dirty="0" smtClean="0"/>
              <a:t>Podrobná specifikace </a:t>
            </a:r>
            <a:r>
              <a:rPr lang="cs-CZ" sz="2400" b="1" dirty="0" smtClean="0"/>
              <a:t>funkcionality </a:t>
            </a:r>
            <a:r>
              <a:rPr lang="cs-CZ" sz="2400" b="1" dirty="0" err="1" smtClean="0"/>
              <a:t>JIB</a:t>
            </a:r>
            <a:r>
              <a:rPr lang="cs-CZ" sz="2400" b="1" dirty="0" smtClean="0"/>
              <a:t> i oborových bran</a:t>
            </a:r>
          </a:p>
          <a:p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600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720080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Podklady pro výběrové řízení - tabulky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400" b="1" dirty="0" smtClean="0"/>
          </a:p>
          <a:p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endParaRPr lang="cs-CZ" sz="24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2339752" y="6356350"/>
            <a:ext cx="4464496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595406"/>
              </p:ext>
            </p:extLst>
          </p:nvPr>
        </p:nvGraphicFramePr>
        <p:xfrm>
          <a:off x="467544" y="1772815"/>
          <a:ext cx="8208912" cy="4650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okument" r:id="rId5" imgW="8752655" imgH="5985854" progId="Word.Document.12">
                  <p:embed/>
                </p:oleObj>
              </mc:Choice>
              <mc:Fallback>
                <p:oleObj name="Dokument" r:id="rId5" imgW="8752655" imgH="5985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544" y="1772815"/>
                        <a:ext cx="8208912" cy="46502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600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584176"/>
          </a:xfrm>
          <a:solidFill>
            <a:srgbClr val="E5004B"/>
          </a:solidFill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cs-CZ" sz="2800" b="1" dirty="0" smtClean="0">
                <a:solidFill>
                  <a:schemeClr val="bg1"/>
                </a:solidFill>
              </a:rPr>
              <a:t>Pokračování oborových bran v návaznosti na </a:t>
            </a:r>
            <a:r>
              <a:rPr lang="cs-CZ" sz="2800" b="1" dirty="0" err="1" smtClean="0">
                <a:solidFill>
                  <a:schemeClr val="bg1"/>
                </a:solidFill>
              </a:rPr>
              <a:t>CPK</a:t>
            </a:r>
            <a:r>
              <a:rPr lang="cs-CZ" sz="2800" b="1" dirty="0" smtClean="0">
                <a:solidFill>
                  <a:schemeClr val="bg1"/>
                </a:solidFill>
              </a:rPr>
              <a:t> bude záležet do značné míry na kvalitě podkladů dodaných správci oborových bran.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2051720" y="6356350"/>
            <a:ext cx="5040560" cy="365125"/>
          </a:xfrm>
        </p:spPr>
        <p:txBody>
          <a:bodyPr/>
          <a:lstStyle/>
          <a:p>
            <a:r>
              <a:rPr lang="cs-CZ" dirty="0" smtClean="0"/>
              <a:t>České oborové brány - současný stav a výhled. </a:t>
            </a:r>
            <a:r>
              <a:rPr lang="cs-CZ" dirty="0" err="1" smtClean="0"/>
              <a:t>NTK</a:t>
            </a:r>
            <a:r>
              <a:rPr lang="cs-CZ" dirty="0" smtClean="0"/>
              <a:t>, 17.12.2013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56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Další informace: </a:t>
            </a:r>
            <a:r>
              <a:rPr lang="cs-CZ" sz="3600" b="1" dirty="0" err="1" smtClean="0">
                <a:solidFill>
                  <a:schemeClr val="bg1"/>
                </a:solidFill>
                <a:hlinkClick r:id="rId3"/>
              </a:rPr>
              <a:t>www.knihovny.cz</a:t>
            </a:r>
            <a:r>
              <a:rPr lang="cs-CZ" sz="3600" b="1" dirty="0" smtClean="0">
                <a:solidFill>
                  <a:schemeClr val="bg1"/>
                </a:solidFill>
              </a:rPr>
              <a:t> 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25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19256" cy="1296144"/>
          </a:xfrm>
          <a:solidFill>
            <a:srgbClr val="E5004B"/>
          </a:solidFill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1"/>
                </a:solidFill>
              </a:rPr>
              <a:t>?Otázky?</a:t>
            </a:r>
            <a:endParaRPr lang="cs-CZ" sz="3600" b="1" dirty="0">
              <a:solidFill>
                <a:schemeClr val="bg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5918"/>
            <a:ext cx="2304256" cy="720080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09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2695</TotalTime>
  <Words>3080</Words>
  <Application>Microsoft Office PowerPoint</Application>
  <PresentationFormat>Předvádění na obrazovce (4:3)</PresentationFormat>
  <Paragraphs>482</Paragraphs>
  <Slides>54</Slides>
  <Notes>48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54</vt:i4>
      </vt:variant>
    </vt:vector>
  </HeadingPairs>
  <TitlesOfParts>
    <vt:vector size="57" baseType="lpstr">
      <vt:lpstr>Motiv systému Office</vt:lpstr>
      <vt:lpstr>List</vt:lpstr>
      <vt:lpstr>Dokument</vt:lpstr>
      <vt:lpstr>Oborové brány a Centrální portál českých knihoven</vt:lpstr>
      <vt:lpstr>Obsah</vt:lpstr>
      <vt:lpstr> Blok I Charakteristika oborových bran, podstata, hlavní funkce, uživatelé </vt:lpstr>
      <vt:lpstr>Definice – TDKIV (+KIV)</vt:lpstr>
      <vt:lpstr>IFLA - průzkum</vt:lpstr>
      <vt:lpstr>IFLA 2003 – závěry workshopu o oborových branách</vt:lpstr>
      <vt:lpstr>ART - charakteristika</vt:lpstr>
      <vt:lpstr>TECH - charakteristika</vt:lpstr>
      <vt:lpstr>MUS - charakteristika</vt:lpstr>
      <vt:lpstr>PRÁVO - charakteristika</vt:lpstr>
      <vt:lpstr>IREL - charakteristika</vt:lpstr>
      <vt:lpstr>Hlavní funkce</vt:lpstr>
      <vt:lpstr>Uživatelé</vt:lpstr>
      <vt:lpstr>  Blok II Oborové brány v návaznosti na Centrální portál českých knihoven  </vt:lpstr>
      <vt:lpstr>Oborové brány - současný stav</vt:lpstr>
      <vt:lpstr>  Centrální portál českých knihoven  </vt:lpstr>
      <vt:lpstr>Situace dnes – bez CPK (ostrovy)</vt:lpstr>
      <vt:lpstr>Uživatelé dnes</vt:lpstr>
      <vt:lpstr>Budoucnost s CPK (střecha)</vt:lpstr>
      <vt:lpstr>CPK umožní</vt:lpstr>
      <vt:lpstr>Hlavní cíl</vt:lpstr>
      <vt:lpstr>Dílčí cíle</vt:lpstr>
      <vt:lpstr>Průzkum potřeb uživatelů</vt:lpstr>
      <vt:lpstr>Prezentace aplikace PowerPoint</vt:lpstr>
      <vt:lpstr>Metodika</vt:lpstr>
      <vt:lpstr>Prezentace aplikace PowerPoint</vt:lpstr>
      <vt:lpstr>Znalost integračních nástrojů SK ČR a JIB a vyhledávání</vt:lpstr>
      <vt:lpstr>Průzkum potřeb knihoven</vt:lpstr>
      <vt:lpstr> Počet zúčastněných knihoven podle typu</vt:lpstr>
      <vt:lpstr>Využití SK ČR a JIB</vt:lpstr>
      <vt:lpstr>Jak často využíváte Jednotnou informační bránu? Celkový pohled</vt:lpstr>
      <vt:lpstr>Jak často využíváte Jednotnou informační bránu? Podle typů knihoven</vt:lpstr>
      <vt:lpstr>Hlavní úkoly pro roky 2014-15</vt:lpstr>
      <vt:lpstr>Střecha</vt:lpstr>
      <vt:lpstr>Základy (pilíře)</vt:lpstr>
      <vt:lpstr>Základy</vt:lpstr>
      <vt:lpstr>Co mohou knihovny a uživatelé reálně očekávat do roku 2015</vt:lpstr>
      <vt:lpstr>Rok 2014</vt:lpstr>
      <vt:lpstr>Rok 2015</vt:lpstr>
      <vt:lpstr>Co potřebují oborové brány</vt:lpstr>
      <vt:lpstr>Hlavní funkce oborových bran a jejich porovnání s CPK</vt:lpstr>
      <vt:lpstr>Kde tedy máme problém?</vt:lpstr>
      <vt:lpstr>Jak vypadá zajištění funkcionality pro jednotlivé oborové brány konkrétně</vt:lpstr>
      <vt:lpstr> Co CPK může/nemůže pro oborové brány zajistit </vt:lpstr>
      <vt:lpstr>Co CPK může zajistit  (dynamická část portálu – projekt KNAV, priorita 6 Koncepce)</vt:lpstr>
      <vt:lpstr>Co CPK nemůže zajistit  (statická část portálu – projekt MK v Praze, priorita 19 Koncepce)</vt:lpstr>
      <vt:lpstr>  Jak zařídit, aby v CPK vše bylo zajištěno kvalitně a co pro to můžeme (musíme) všichni udělat </vt:lpstr>
      <vt:lpstr>Zkušenosti z RFP pro CPK</vt:lpstr>
      <vt:lpstr>Podklady pro výběrové řízení</vt:lpstr>
      <vt:lpstr>Podklady pro výběrové řízení - text</vt:lpstr>
      <vt:lpstr>Podklady pro výběrové řízení - tabulky</vt:lpstr>
      <vt:lpstr>Pokračování oborových bran v návaznosti na CPK bude záležet do značné míry na kvalitě podkladů dodaných správci oborových bran.</vt:lpstr>
      <vt:lpstr>Další informace: www.knihovny.cz </vt:lpstr>
      <vt:lpstr>?Otázky?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Bohdana</dc:creator>
  <cp:lastModifiedBy>Bohdana</cp:lastModifiedBy>
  <cp:revision>286</cp:revision>
  <dcterms:created xsi:type="dcterms:W3CDTF">2012-09-05T17:11:49Z</dcterms:created>
  <dcterms:modified xsi:type="dcterms:W3CDTF">2013-12-16T19:30:36Z</dcterms:modified>
</cp:coreProperties>
</file>