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8" r:id="rId3"/>
    <p:sldId id="258" r:id="rId4"/>
    <p:sldId id="259" r:id="rId5"/>
    <p:sldId id="266" r:id="rId6"/>
    <p:sldId id="261" r:id="rId7"/>
    <p:sldId id="262" r:id="rId8"/>
    <p:sldId id="263" r:id="rId9"/>
    <p:sldId id="264" r:id="rId10"/>
    <p:sldId id="269" r:id="rId11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942" y="-8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68A15-CE08-4FE7-9FAF-3A537A08D7F2}" type="datetimeFigureOut">
              <a:rPr lang="cs-CZ" smtClean="0"/>
              <a:t>16.12.2013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57CA4-5B8A-4556-AE95-57089388389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9676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1865B-73C7-43DB-84B9-618EF95D40D8}" type="datetime1">
              <a:rPr lang="en-US" smtClean="0"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8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5D0AF-85E1-4A47-8E1E-79CEE82FCC5C}" type="datetime1">
              <a:rPr lang="en-US" smtClean="0"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6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8F7D-0378-455A-8919-495A17F229D4}" type="datetime1">
              <a:rPr lang="en-US" smtClean="0"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4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8D1E-3FFE-4EF9-B390-457F936F9A99}" type="datetime1">
              <a:rPr lang="en-US" smtClean="0"/>
              <a:t>12/16/2013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1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AE000-2A33-4EB8-AA3C-FC9B445A22D2}" type="datetime1">
              <a:rPr lang="en-US" smtClean="0"/>
              <a:t>12/16/2013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20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26377-8BA5-466D-9AC3-3D2F1EDDCA14}" type="datetime1">
              <a:rPr lang="en-US" smtClean="0"/>
              <a:t>12/16/2013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0D6AC-023C-4A88-9B9A-355AEBD5C7F3}" type="datetime1">
              <a:rPr lang="en-US" smtClean="0"/>
              <a:t>12/16/2013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62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1896-E75A-4581-8A84-5F0973AAF6B0}" type="datetime1">
              <a:rPr lang="en-US" smtClean="0"/>
              <a:t>12/16/2013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64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8F08-7F69-42F4-BD8C-C3E601290D2D}" type="datetime1">
              <a:rPr lang="en-US" smtClean="0"/>
              <a:t>12/16/2013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9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2CA0-B8B7-4200-BE82-6AB1C0CF3A96}" type="datetime1">
              <a:rPr lang="en-US" smtClean="0"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1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BFEB-8F4F-4CBD-B183-9D452981B883}" type="datetime1">
              <a:rPr lang="en-US" smtClean="0"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82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9F47E-B91B-41DB-9916-57E983763B0A}" type="datetime1">
              <a:rPr lang="en-US" smtClean="0"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7120F-CE81-4BBF-8F26-6D47EA5C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0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cs-CZ" sz="4400" dirty="0" smtClean="0">
                <a:latin typeface="Arial Black" panose="020B0A04020102020204" pitchFamily="34" charset="0"/>
                <a:cs typeface="Arial" pitchFamily="34" charset="0"/>
              </a:rPr>
              <a:t>OBOROVÁ BRÁNA PRÁVO</a:t>
            </a:r>
          </a:p>
          <a:p>
            <a:pPr marL="0" indent="0" algn="ctr">
              <a:buNone/>
            </a:pPr>
            <a:endParaRPr lang="cs-CZ" sz="3600" dirty="0">
              <a:latin typeface="Arial Black" panose="020B0A04020102020204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cs-CZ" sz="4000" dirty="0" smtClean="0">
                <a:latin typeface="Arial Black" panose="020B0A04020102020204" pitchFamily="34" charset="0"/>
                <a:cs typeface="Arial" pitchFamily="34" charset="0"/>
              </a:rPr>
              <a:t>Právnická fakulta UK</a:t>
            </a:r>
          </a:p>
          <a:p>
            <a:pPr marL="0" indent="0" algn="ctr">
              <a:buNone/>
            </a:pPr>
            <a:endParaRPr lang="cs-CZ" sz="3600" dirty="0" smtClean="0">
              <a:latin typeface="Arial Black" panose="020B0A04020102020204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cs-CZ" sz="2800" dirty="0" smtClean="0">
              <a:latin typeface="Arial Black" panose="020B0A04020102020204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cs-CZ" sz="2800" dirty="0" smtClean="0">
                <a:latin typeface="Arial Black" panose="020B0A04020102020204" pitchFamily="34" charset="0"/>
                <a:cs typeface="Arial" pitchFamily="34" charset="0"/>
              </a:rPr>
              <a:t>Květa Hartmanová</a:t>
            </a:r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cs-CZ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76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cs-CZ" sz="4000" dirty="0" smtClean="0">
                <a:latin typeface="Arial Black" pitchFamily="34" charset="0"/>
              </a:rPr>
              <a:t>OBOROVÁ BRÁNA PRÁVO</a:t>
            </a:r>
            <a:r>
              <a:rPr lang="cs-CZ" sz="3600" dirty="0" smtClean="0">
                <a:latin typeface="Arial Black" pitchFamily="34" charset="0"/>
              </a:rPr>
              <a:t/>
            </a:r>
            <a:br>
              <a:rPr lang="cs-CZ" sz="3600" dirty="0" smtClean="0">
                <a:latin typeface="Arial Black" pitchFamily="34" charset="0"/>
              </a:rPr>
            </a:br>
            <a:r>
              <a:rPr lang="cs-CZ" sz="3100" dirty="0" smtClean="0">
                <a:latin typeface="Arial Black" pitchFamily="34" charset="0"/>
              </a:rPr>
              <a:t>http://pravo.jib.cz</a:t>
            </a:r>
            <a:endParaRPr lang="cs-CZ" sz="3100" dirty="0">
              <a:latin typeface="Arial Black" pitchFamily="34" charset="0"/>
            </a:endParaRPr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:\Brána_Právo\Prezentace-knihovnici\uvodní2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76474"/>
            <a:ext cx="8020645" cy="475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53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cs-CZ" sz="3000" dirty="0" smtClean="0">
                <a:latin typeface="Arial Black" pitchFamily="34" charset="0"/>
              </a:rPr>
              <a:t>POPIS</a:t>
            </a: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byla </a:t>
            </a:r>
            <a:r>
              <a:rPr lang="cs-CZ" sz="2600" dirty="0">
                <a:latin typeface="Arial" pitchFamily="34" charset="0"/>
                <a:cs typeface="Arial" pitchFamily="34" charset="0"/>
              </a:rPr>
              <a:t>vytvořena jako </a:t>
            </a:r>
            <a:r>
              <a:rPr lang="cs-CZ" sz="2600" b="1" dirty="0">
                <a:latin typeface="Arial Black" panose="020B0A04020102020204" pitchFamily="34" charset="0"/>
                <a:cs typeface="Arial" pitchFamily="34" charset="0"/>
              </a:rPr>
              <a:t>nástroj na prohledávání licencovaných i volných zdrojů z oblasti 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práva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cs-CZ" sz="2600" dirty="0">
                <a:latin typeface="Arial" pitchFamily="34" charset="0"/>
                <a:cs typeface="Arial" pitchFamily="34" charset="0"/>
              </a:rPr>
              <a:t>Jejím cílem je umožnit uživatelům z jednoho místa jedním vyhledávacím rozhraním paralelně prohledávat různé </a:t>
            </a:r>
            <a:r>
              <a:rPr lang="cs-CZ" sz="2600" b="1" dirty="0">
                <a:latin typeface="Arial Black" panose="020B0A04020102020204" pitchFamily="34" charset="0"/>
                <a:cs typeface="Arial" pitchFamily="34" charset="0"/>
              </a:rPr>
              <a:t>české a zahraniční zdroje 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z</a:t>
            </a:r>
            <a:r>
              <a:rPr lang="cs-CZ" sz="2600" b="1" dirty="0">
                <a:latin typeface="Arial Black" panose="020B0A04020102020204" pitchFamily="34" charset="0"/>
                <a:cs typeface="Arial" pitchFamily="34" charset="0"/>
              </a:rPr>
              <a:t> oboru právo, které jsou k dispozici na Univerzitě Karlově v 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Praze</a:t>
            </a:r>
            <a:endParaRPr lang="cs-CZ" sz="2600" dirty="0" smtClean="0"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cs-CZ" sz="2600" dirty="0">
                <a:latin typeface="Arial" pitchFamily="34" charset="0"/>
                <a:cs typeface="Arial" pitchFamily="34" charset="0"/>
              </a:rPr>
              <a:t>s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puštěna v prosinci </a:t>
            </a:r>
            <a:r>
              <a:rPr lang="cs-CZ" sz="2600" dirty="0" smtClean="0">
                <a:latin typeface="Arial Black" panose="020B0A04020102020204" pitchFamily="34" charset="0"/>
                <a:cs typeface="Arial" pitchFamily="34" charset="0"/>
              </a:rPr>
              <a:t>2011</a:t>
            </a:r>
          </a:p>
          <a:p>
            <a:r>
              <a:rPr lang="cs-CZ" sz="2600" dirty="0">
                <a:latin typeface="Arial" pitchFamily="34" charset="0"/>
                <a:cs typeface="Arial" pitchFamily="34" charset="0"/>
              </a:rPr>
              <a:t>p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rovozuje Knihovna Právnické fakulty UK</a:t>
            </a:r>
          </a:p>
          <a:p>
            <a:r>
              <a:rPr lang="cs-CZ" sz="2600" dirty="0">
                <a:latin typeface="Arial Black" panose="020B0A04020102020204" pitchFamily="34" charset="0"/>
                <a:cs typeface="Arial" pitchFamily="34" charset="0"/>
              </a:rPr>
              <a:t>t</a:t>
            </a:r>
            <a:r>
              <a:rPr lang="cs-CZ" sz="2600" dirty="0" smtClean="0">
                <a:latin typeface="Arial Black" panose="020B0A04020102020204" pitchFamily="34" charset="0"/>
                <a:cs typeface="Arial" pitchFamily="34" charset="0"/>
              </a:rPr>
              <a:t>echnické řešení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MetaLib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a SFX UK, vzdálený přístup –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EZproxy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Shibboleth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, samostatná instance </a:t>
            </a:r>
            <a:r>
              <a:rPr lang="cs-CZ" sz="2600" dirty="0" err="1" smtClean="0">
                <a:latin typeface="Arial" pitchFamily="34" charset="0"/>
                <a:cs typeface="Arial" pitchFamily="34" charset="0"/>
              </a:rPr>
              <a:t>Plone</a:t>
            </a: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2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dirty="0" smtClean="0">
                <a:latin typeface="Arial Black" pitchFamily="34" charset="0"/>
              </a:rPr>
              <a:t>UŽIVATELÉ</a:t>
            </a:r>
          </a:p>
          <a:p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cs-CZ" sz="2600" dirty="0" smtClean="0">
                <a:latin typeface="Arial" pitchFamily="34" charset="0"/>
                <a:cs typeface="Arial" pitchFamily="34" charset="0"/>
              </a:rPr>
              <a:t>zejména </a:t>
            </a:r>
            <a:r>
              <a:rPr lang="cs-CZ" sz="2600" dirty="0" smtClean="0">
                <a:latin typeface="Arial Black" panose="020B0A04020102020204" pitchFamily="34" charset="0"/>
                <a:cs typeface="Arial" pitchFamily="34" charset="0"/>
              </a:rPr>
              <a:t>studenti, akademičtí pracovníci </a:t>
            </a:r>
            <a:r>
              <a:rPr lang="cs-CZ" sz="2600" dirty="0">
                <a:latin typeface="Arial Black" panose="020B0A04020102020204" pitchFamily="34" charset="0"/>
                <a:cs typeface="Arial" pitchFamily="34" charset="0"/>
              </a:rPr>
              <a:t>a </a:t>
            </a:r>
            <a:r>
              <a:rPr lang="cs-CZ" sz="2600" dirty="0" smtClean="0">
                <a:latin typeface="Arial Black" panose="020B0A04020102020204" pitchFamily="34" charset="0"/>
                <a:cs typeface="Arial" pitchFamily="34" charset="0"/>
              </a:rPr>
              <a:t>zaměstnanci </a:t>
            </a:r>
            <a:r>
              <a:rPr lang="cs-CZ" sz="2600" dirty="0">
                <a:latin typeface="Arial Black" panose="020B0A04020102020204" pitchFamily="34" charset="0"/>
                <a:cs typeface="Arial" pitchFamily="34" charset="0"/>
              </a:rPr>
              <a:t>Právnické fakulty </a:t>
            </a:r>
            <a:r>
              <a:rPr lang="cs-CZ" sz="2600" dirty="0" smtClean="0">
                <a:latin typeface="Arial Black" panose="020B0A04020102020204" pitchFamily="34" charset="0"/>
                <a:cs typeface="Arial" pitchFamily="34" charset="0"/>
              </a:rPr>
              <a:t>UK</a:t>
            </a:r>
          </a:p>
          <a:p>
            <a:r>
              <a:rPr lang="cs-CZ" sz="2600" dirty="0">
                <a:latin typeface="Arial Black" panose="020B0A04020102020204" pitchFamily="34" charset="0"/>
                <a:cs typeface="Arial" pitchFamily="34" charset="0"/>
              </a:rPr>
              <a:t>studenti a zaměstnanci dalších PF</a:t>
            </a:r>
            <a:r>
              <a:rPr lang="cs-CZ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- prohledávání volných zdrojů</a:t>
            </a:r>
          </a:p>
          <a:p>
            <a:r>
              <a:rPr lang="cs-CZ" sz="2600" b="1" dirty="0">
                <a:latin typeface="Arial Black" panose="020B0A04020102020204" pitchFamily="34" charset="0"/>
                <a:cs typeface="Arial" pitchFamily="34" charset="0"/>
              </a:rPr>
              <a:t>o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dborná veřejnost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z praxe</a:t>
            </a:r>
          </a:p>
          <a:p>
            <a:r>
              <a:rPr lang="cs-CZ" sz="2600" dirty="0">
                <a:latin typeface="Arial Black" panose="020B0A04020102020204" pitchFamily="34" charset="0"/>
                <a:cs typeface="Arial" pitchFamily="34" charset="0"/>
              </a:rPr>
              <a:t>k</a:t>
            </a:r>
            <a:r>
              <a:rPr lang="cs-CZ" sz="2600" dirty="0" smtClean="0">
                <a:latin typeface="Arial Black" panose="020B0A04020102020204" pitchFamily="34" charset="0"/>
                <a:cs typeface="Arial" pitchFamily="34" charset="0"/>
              </a:rPr>
              <a:t>nihovníci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- rešerše</a:t>
            </a:r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4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dirty="0" smtClean="0">
                <a:latin typeface="Arial Black" pitchFamily="34" charset="0"/>
              </a:rPr>
              <a:t>PROPAGACE</a:t>
            </a:r>
          </a:p>
          <a:p>
            <a:endParaRPr lang="cs-CZ" sz="2400" b="1" dirty="0" smtClean="0">
              <a:latin typeface="Arial Black" panose="020B0A04020102020204" pitchFamily="34" charset="0"/>
              <a:cs typeface="Arial" pitchFamily="34" charset="0"/>
            </a:endParaRPr>
          </a:p>
          <a:p>
            <a:r>
              <a:rPr lang="cs-CZ" sz="2400" b="1" dirty="0" smtClean="0">
                <a:latin typeface="Arial Black" panose="020B0A04020102020204" pitchFamily="34" charset="0"/>
                <a:cs typeface="Arial" pitchFamily="34" charset="0"/>
              </a:rPr>
              <a:t>Knihovna PF UK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latin typeface="Arial" pitchFamily="34" charset="0"/>
                <a:cs typeface="Arial" pitchFamily="34" charset="0"/>
              </a:rPr>
              <a:t>– prostory, web, </a:t>
            </a:r>
            <a:r>
              <a:rPr lang="cs-CZ" sz="2400" dirty="0" err="1">
                <a:latin typeface="Arial" pitchFamily="34" charset="0"/>
                <a:cs typeface="Arial" pitchFamily="34" charset="0"/>
              </a:rPr>
              <a:t>Facebook</a:t>
            </a:r>
            <a:endParaRPr lang="cs-CZ" sz="2400" dirty="0">
              <a:latin typeface="Arial" pitchFamily="34" charset="0"/>
              <a:cs typeface="Arial" pitchFamily="34" charset="0"/>
            </a:endParaRPr>
          </a:p>
          <a:p>
            <a:r>
              <a:rPr lang="cs-CZ" sz="2400" b="1" dirty="0">
                <a:latin typeface="Arial Black" panose="020B0A04020102020204" pitchFamily="34" charset="0"/>
                <a:cs typeface="Arial" pitchFamily="34" charset="0"/>
              </a:rPr>
              <a:t>v</a:t>
            </a:r>
            <a:r>
              <a:rPr lang="cs-CZ" sz="2400" b="1" dirty="0" smtClean="0">
                <a:latin typeface="Arial Black" panose="020B0A04020102020204" pitchFamily="34" charset="0"/>
                <a:cs typeface="Arial" pitchFamily="34" charset="0"/>
              </a:rPr>
              <a:t>ýuka studentů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>
                <a:latin typeface="Arial" pitchFamily="34" charset="0"/>
                <a:cs typeface="Arial" pitchFamily="34" charset="0"/>
              </a:rPr>
              <a:t>knihovna se podílí na výuce volitelných předmětů Právní informační systémy a Právní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psaní (200 studentů ročně)</a:t>
            </a:r>
            <a:endParaRPr lang="cs-CZ" sz="2400" b="1" dirty="0">
              <a:latin typeface="Arial" pitchFamily="34" charset="0"/>
              <a:cs typeface="Arial" pitchFamily="34" charset="0"/>
            </a:endParaRPr>
          </a:p>
          <a:p>
            <a:r>
              <a:rPr lang="cs-CZ" sz="2400" b="1" dirty="0">
                <a:latin typeface="Arial Black" panose="020B0A04020102020204" pitchFamily="34" charset="0"/>
                <a:cs typeface="Arial" pitchFamily="34" charset="0"/>
              </a:rPr>
              <a:t>k</a:t>
            </a:r>
            <a:r>
              <a:rPr lang="cs-CZ" sz="2400" b="1" dirty="0" smtClean="0">
                <a:latin typeface="Arial Black" panose="020B0A04020102020204" pitchFamily="34" charset="0"/>
                <a:cs typeface="Arial" pitchFamily="34" charset="0"/>
              </a:rPr>
              <a:t>nihovníci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latin typeface="Arial" pitchFamily="34" charset="0"/>
                <a:cs typeface="Arial" pitchFamily="34" charset="0"/>
              </a:rPr>
              <a:t>– Setkání knihovníků právnických fakult ČR a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SR, 2012</a:t>
            </a:r>
            <a:endParaRPr lang="cs-CZ" sz="2400" b="1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o</a:t>
            </a:r>
            <a:r>
              <a:rPr lang="cs-CZ" sz="24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dborná </a:t>
            </a:r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veřejnost</a:t>
            </a:r>
            <a:r>
              <a:rPr lang="cs-CZ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přednáška pro Jednotu českých právníků + článek - Zpravodaj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Jednoty českých právníků, XXIII, 2013, č.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endParaRPr lang="cs-CZ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26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dirty="0" smtClean="0">
                <a:latin typeface="Arial Black" pitchFamily="34" charset="0"/>
              </a:rPr>
              <a:t>STATISTIKY</a:t>
            </a: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H:\Brána_Právo\Statistiky\GA_listopad2011_15-12-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5" y="2348880"/>
            <a:ext cx="9054656" cy="3845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1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96855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cs-CZ" sz="2800" dirty="0" smtClean="0">
                <a:latin typeface="Arial Black" pitchFamily="34" charset="0"/>
              </a:rPr>
              <a:t>VYHLEDÁVAČ</a:t>
            </a: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Licencované databáze PF UK</a:t>
            </a:r>
            <a:r>
              <a:rPr lang="cs-CZ" sz="2400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 </a:t>
            </a:r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– právo</a:t>
            </a:r>
            <a:r>
              <a:rPr lang="cs-CZ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např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HeinOnline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Kluwer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Law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Online, EZB – právo.</a:t>
            </a: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Licencované databáze PF UK – víceoborové</a:t>
            </a:r>
            <a:r>
              <a:rPr lang="cs-CZ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databáze EBSCO,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ProQuest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SpringerLink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atd.</a:t>
            </a: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Právo v Primo </a:t>
            </a:r>
            <a:r>
              <a:rPr lang="cs-CZ" sz="2400" b="1" dirty="0" err="1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Central</a:t>
            </a:r>
            <a:r>
              <a:rPr lang="cs-CZ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předvýběr</a:t>
            </a:r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cs-CZ" sz="24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Právnické knihovny v ČR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katalogy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vybraných knihoven s právnickou literaturou (např. katalog  knihovny PF UK, knihoven MU v Brně, ZČU, UP atd.)</a:t>
            </a: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Volně přístupné zdroje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Google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Scholar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cs-CZ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Wikipedia</a:t>
            </a:r>
            <a:endParaRPr lang="cs-CZ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Digitální knihovna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– digitalizované historické prameny české právní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vědy, např. Práva a zřízení zemská království Českého (1564), </a:t>
            </a:r>
            <a:r>
              <a:rPr lang="cs-CZ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Constitutio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cs-CZ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riminalis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Theresiana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(1769), </a:t>
            </a:r>
            <a:r>
              <a:rPr lang="cs-CZ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Zákonník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říšský (1849-1852, 1860-1918)</a:t>
            </a:r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1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cs-CZ" sz="2800" dirty="0" smtClean="0">
                <a:latin typeface="Arial Black" pitchFamily="34" charset="0"/>
              </a:rPr>
              <a:t>DALŠÍ ZDROJE A FUNKCE</a:t>
            </a:r>
          </a:p>
          <a:p>
            <a:r>
              <a:rPr lang="cs-CZ" sz="2600" b="1" dirty="0">
                <a:latin typeface="Arial Black" panose="020B0A04020102020204" pitchFamily="34" charset="0"/>
                <a:cs typeface="Arial" pitchFamily="34" charset="0"/>
              </a:rPr>
              <a:t>č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asopisy licencované x volné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- zajišťuje SFX server UK, lze vyhledávat podle různých kritérií</a:t>
            </a:r>
          </a:p>
          <a:p>
            <a:r>
              <a:rPr lang="cs-CZ" sz="2600" dirty="0">
                <a:latin typeface="Arial" pitchFamily="34" charset="0"/>
                <a:cs typeface="Arial" pitchFamily="34" charset="0"/>
              </a:rPr>
              <a:t>d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alší zdroje z oblasti </a:t>
            </a:r>
            <a:r>
              <a:rPr lang="cs-CZ" sz="2600" b="1" dirty="0">
                <a:latin typeface="Arial Black" panose="020B0A04020102020204" pitchFamily="34" charset="0"/>
                <a:cs typeface="Arial" pitchFamily="34" charset="0"/>
              </a:rPr>
              <a:t>j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udikatury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(Rozhodnutí Ústavního soudu ČR, Nejvyššího soudu ČR, Nejvyššího správního soudu ČR …)</a:t>
            </a:r>
          </a:p>
          <a:p>
            <a:r>
              <a:rPr lang="cs-CZ" sz="2600" dirty="0">
                <a:latin typeface="Arial" pitchFamily="34" charset="0"/>
                <a:cs typeface="Arial" pitchFamily="34" charset="0"/>
              </a:rPr>
              <a:t>d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alší zdroje z oblasti </a:t>
            </a:r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legislativy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 – Sbírky zákonů, právo členských zemí EU – EUR-Lex, Portál veřejné správy, Portál evropské e-justice atd.</a:t>
            </a:r>
          </a:p>
          <a:p>
            <a:pPr lvl="0"/>
            <a:r>
              <a:rPr lang="cs-CZ" sz="2600" b="1" dirty="0" smtClean="0">
                <a:latin typeface="Arial Black" panose="020B0A04020102020204" pitchFamily="34" charset="0"/>
                <a:cs typeface="Arial" pitchFamily="34" charset="0"/>
              </a:rPr>
              <a:t>Hot </a:t>
            </a:r>
            <a:r>
              <a:rPr lang="cs-CZ" sz="2600" b="1" dirty="0" err="1" smtClean="0">
                <a:latin typeface="Arial Black" panose="020B0A04020102020204" pitchFamily="34" charset="0"/>
                <a:cs typeface="Arial" pitchFamily="34" charset="0"/>
              </a:rPr>
              <a:t>Articles</a:t>
            </a:r>
            <a:r>
              <a:rPr lang="cs-CZ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cs-CZ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seznam </a:t>
            </a:r>
            <a:r>
              <a:rPr lang="cs-CZ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 nejvyužívanějších článků z oboru </a:t>
            </a:r>
            <a:r>
              <a:rPr lang="cs-CZ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právo, měsíční aktualizace, pomocí </a:t>
            </a:r>
            <a:r>
              <a:rPr lang="cs-CZ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lin-serveru SFX lze získat citaci i</a:t>
            </a:r>
            <a:r>
              <a:rPr lang="cs-CZ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plný </a:t>
            </a:r>
            <a:r>
              <a:rPr lang="cs-CZ" sz="2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text příslušného </a:t>
            </a:r>
            <a:r>
              <a:rPr lang="cs-CZ" sz="2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článku</a:t>
            </a: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1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0405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2800" dirty="0" smtClean="0">
                <a:latin typeface="Arial Black" pitchFamily="34" charset="0"/>
              </a:rPr>
              <a:t>SPECIFIKA</a:t>
            </a:r>
          </a:p>
          <a:p>
            <a:r>
              <a:rPr lang="cs-CZ" sz="2400" b="1" dirty="0" smtClean="0">
                <a:latin typeface="Arial Black" panose="020B0A04020102020204" pitchFamily="34" charset="0"/>
                <a:cs typeface="Arial" pitchFamily="34" charset="0"/>
              </a:rPr>
              <a:t>využití ve výuce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 – práce s oborovou bránou PRÁVO a licencovanými databázemi PF UK</a:t>
            </a:r>
            <a:endParaRPr lang="cs-CZ" sz="2400" b="1" dirty="0">
              <a:latin typeface="Arial" pitchFamily="34" charset="0"/>
              <a:cs typeface="Arial" pitchFamily="34" charset="0"/>
            </a:endParaRPr>
          </a:p>
          <a:p>
            <a:r>
              <a:rPr lang="cs-CZ" sz="2400" dirty="0">
                <a:latin typeface="Arial" pitchFamily="34" charset="0"/>
                <a:cs typeface="Arial" pitchFamily="34" charset="0"/>
              </a:rPr>
              <a:t>p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řipojeny hlavně </a:t>
            </a:r>
            <a:r>
              <a:rPr lang="cs-CZ" sz="2400" b="1" dirty="0" smtClean="0">
                <a:latin typeface="Arial Black" panose="020B0A04020102020204" pitchFamily="34" charset="0"/>
                <a:cs typeface="Arial" pitchFamily="34" charset="0"/>
              </a:rPr>
              <a:t>zdroje, </a:t>
            </a:r>
            <a:r>
              <a:rPr lang="cs-CZ" sz="2400" b="1" dirty="0">
                <a:latin typeface="Arial Black" panose="020B0A04020102020204" pitchFamily="34" charset="0"/>
                <a:cs typeface="Arial" pitchFamily="34" charset="0"/>
              </a:rPr>
              <a:t>které jsou k dispozici na </a:t>
            </a:r>
            <a:r>
              <a:rPr lang="cs-CZ" sz="2400" b="1" dirty="0" smtClean="0">
                <a:latin typeface="Arial Black" panose="020B0A04020102020204" pitchFamily="34" charset="0"/>
                <a:cs typeface="Arial" pitchFamily="34" charset="0"/>
              </a:rPr>
              <a:t>PF (UK)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cs-CZ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latin typeface="Arial" pitchFamily="34" charset="0"/>
                <a:cs typeface="Arial" pitchFamily="34" charset="0"/>
              </a:rPr>
              <a:t>zvyšuje jejich využití</a:t>
            </a:r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 rámci možností </a:t>
            </a:r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připojeny i volné zdroje</a:t>
            </a:r>
          </a:p>
          <a:p>
            <a:pPr lvl="0"/>
            <a:r>
              <a:rPr lang="cs-CZ" sz="2400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„</a:t>
            </a:r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portál na </a:t>
            </a:r>
            <a:r>
              <a:rPr lang="cs-CZ" sz="24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prohledávání zdrojů</a:t>
            </a:r>
            <a:r>
              <a:rPr lang="cs-CZ" sz="24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“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prioritou prohledávání databází pomocí </a:t>
            </a:r>
            <a:r>
              <a:rPr lang="cs-CZ" sz="2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MetaLib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akce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aktuality, knižní novinky – na webu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knihovny</a:t>
            </a:r>
          </a:p>
          <a:p>
            <a:r>
              <a:rPr lang="cs-CZ" sz="2400" b="1" dirty="0">
                <a:solidFill>
                  <a:schemeClr val="dk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personální zajištění</a:t>
            </a:r>
            <a:r>
              <a:rPr lang="cs-CZ" sz="2400" b="1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vlastní administrátor, pravidelná aktualizace portálu, technické zajištění - ÚVT</a:t>
            </a:r>
            <a:endParaRPr lang="cs-CZ" sz="24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cs-CZ" sz="2400" b="1" smtClean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není </a:t>
            </a:r>
            <a:r>
              <a:rPr lang="cs-CZ" sz="2400" b="1" dirty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ukončený </a:t>
            </a:r>
            <a:r>
              <a:rPr lang="cs-CZ" sz="2400" b="1" dirty="0" smtClean="0">
                <a:solidFill>
                  <a:prstClr val="black"/>
                </a:solidFill>
                <a:latin typeface="Arial Black" panose="020B0A04020102020204" pitchFamily="34" charset="0"/>
                <a:cs typeface="Arial" pitchFamily="34" charset="0"/>
              </a:rPr>
              <a:t>projekt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průběžně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přidávány </a:t>
            </a:r>
            <a:r>
              <a:rPr lang="cs-CZ" sz="2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nové služby i </a:t>
            </a:r>
            <a:r>
              <a:rPr lang="cs-CZ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zdroje, budoucnost závislá na UK</a:t>
            </a:r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České oborové brány - současný stav a výhled, 17.12.2013, NTK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20080"/>
          </a:xfrm>
        </p:spPr>
        <p:txBody>
          <a:bodyPr>
            <a:normAutofit/>
          </a:bodyPr>
          <a:lstStyle/>
          <a:p>
            <a:r>
              <a:rPr lang="cs-CZ" sz="3600" dirty="0" smtClean="0">
                <a:latin typeface="Arial Black" pitchFamily="34" charset="0"/>
              </a:rPr>
              <a:t>OBOROVÁ BRÁNA PRÁVO</a:t>
            </a:r>
            <a:endParaRPr lang="cs-CZ" sz="3600" dirty="0">
              <a:latin typeface="Arial Black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dirty="0" smtClean="0">
                <a:latin typeface="Arial Black" pitchFamily="34" charset="0"/>
              </a:rPr>
              <a:t>KONTAKTY</a:t>
            </a:r>
            <a:endParaRPr lang="cs-CZ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cs-CZ" sz="4000" dirty="0" smtClean="0">
                <a:latin typeface="Arial Black" panose="020B0A04020102020204" pitchFamily="34" charset="0"/>
                <a:cs typeface="Arial" pitchFamily="34" charset="0"/>
              </a:rPr>
              <a:t>http://pravo.jib.cz</a:t>
            </a:r>
          </a:p>
          <a:p>
            <a:pPr marL="0" indent="0">
              <a:buNone/>
            </a:pPr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cs-CZ" dirty="0" smtClean="0">
                <a:latin typeface="Arial Black" panose="020B0A04020102020204" pitchFamily="34" charset="0"/>
                <a:cs typeface="Arial" pitchFamily="34" charset="0"/>
              </a:rPr>
              <a:t>Květa Hartmanová</a:t>
            </a:r>
          </a:p>
          <a:p>
            <a:pPr marL="0" indent="0" algn="ctr">
              <a:buNone/>
            </a:pPr>
            <a:r>
              <a:rPr lang="cs-CZ" dirty="0" smtClean="0">
                <a:latin typeface="Arial Black" panose="020B0A04020102020204" pitchFamily="34" charset="0"/>
                <a:cs typeface="Arial" pitchFamily="34" charset="0"/>
              </a:rPr>
              <a:t>hartmano@prf.cuni.cz</a:t>
            </a:r>
          </a:p>
          <a:p>
            <a:endParaRPr lang="cs-CZ" sz="2600" dirty="0" smtClean="0">
              <a:latin typeface="Arial" pitchFamily="34" charset="0"/>
              <a:cs typeface="Arial" pitchFamily="34" charset="0"/>
            </a:endParaRPr>
          </a:p>
          <a:p>
            <a:endParaRPr lang="cs-CZ" sz="2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638" y="14210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:\Brána_Právo\law.jib.cz.final\law.jib.cz.final\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69" y="116632"/>
            <a:ext cx="34385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oborové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brány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současný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stav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000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výhled</a:t>
            </a:r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17.12.2013, NTK</a:t>
            </a:r>
            <a:endParaRPr lang="en-US" sz="10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68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488</Words>
  <Application>Microsoft Office PowerPoint</Application>
  <PresentationFormat>Předvádění na obrazovce (4:3)</PresentationFormat>
  <Paragraphs>75</Paragraphs>
  <Slides>10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Motiv systému Office</vt:lpstr>
      <vt:lpstr>Prezentace aplikace PowerPoint</vt:lpstr>
      <vt:lpstr>OBOROVÁ BRÁNA PRÁVO http://pravo.jib.cz</vt:lpstr>
      <vt:lpstr>OBOROVÁ BRÁNA PRÁVO</vt:lpstr>
      <vt:lpstr>OBOROVÁ BRÁNA PRÁVO</vt:lpstr>
      <vt:lpstr>OBOROVÁ BRÁNA PRÁVO</vt:lpstr>
      <vt:lpstr>OBOROVÁ BRÁNA PRÁVO</vt:lpstr>
      <vt:lpstr>OBOROVÁ BRÁNA PRÁVO</vt:lpstr>
      <vt:lpstr>OBOROVÁ BRÁNA PRÁVO</vt:lpstr>
      <vt:lpstr>OBOROVÁ BRÁNA PRÁVO</vt:lpstr>
      <vt:lpstr>OBOROVÁ BRÁNA PRÁVO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Oborová brána ………..</dc:title>
  <dc:creator>Lenka Hvezdova</dc:creator>
  <cp:lastModifiedBy>Kvetoslava Hartmanova</cp:lastModifiedBy>
  <cp:revision>35</cp:revision>
  <cp:lastPrinted>2013-10-09T14:10:29Z</cp:lastPrinted>
  <dcterms:created xsi:type="dcterms:W3CDTF">2013-10-09T13:40:19Z</dcterms:created>
  <dcterms:modified xsi:type="dcterms:W3CDTF">2013-12-16T09:03:57Z</dcterms:modified>
</cp:coreProperties>
</file>