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5" r:id="rId2"/>
    <p:sldId id="268" r:id="rId3"/>
    <p:sldId id="271" r:id="rId4"/>
    <p:sldId id="275" r:id="rId5"/>
    <p:sldId id="272" r:id="rId6"/>
    <p:sldId id="270" r:id="rId7"/>
    <p:sldId id="273" r:id="rId8"/>
    <p:sldId id="269" r:id="rId9"/>
  </p:sldIdLst>
  <p:sldSz cx="9144000" cy="6858000" type="screen4x3"/>
  <p:notesSz cx="6797675" cy="9926638"/>
  <p:custDataLst>
    <p:tags r:id="rId1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406" autoAdjust="0"/>
  </p:normalViewPr>
  <p:slideViewPr>
    <p:cSldViewPr showGuides="1">
      <p:cViewPr>
        <p:scale>
          <a:sx n="84" d="100"/>
          <a:sy n="84" d="100"/>
        </p:scale>
        <p:origin x="-1758" y="-630"/>
      </p:cViewPr>
      <p:guideLst>
        <p:guide orient="horz" pos="3974"/>
        <p:guide orient="horz" pos="2160"/>
        <p:guide orient="horz" pos="1071"/>
        <p:guide pos="2880"/>
        <p:guide pos="5511"/>
        <p:guide pos="2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A7DB3-B48D-4981-9060-7EC491923B1F}" type="datetimeFigureOut">
              <a:rPr lang="cs-CZ" smtClean="0"/>
              <a:t>16.12.2013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356DB-9446-497C-9312-3B5473CECC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2008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B7F7B-7BD7-492C-9670-536ABC8AE0AE}" type="datetimeFigureOut">
              <a:rPr lang="cs-CZ" smtClean="0"/>
              <a:t>16.12.2013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51E42-9DA8-4FEA-825E-4B693FD80B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35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Kliknutím a</a:t>
            </a:r>
            <a:r>
              <a:rPr lang="cs-CZ" baseline="0" dirty="0" smtClean="0"/>
              <a:t> následným zápisem nebo zkopírováním vložte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Název základní součásti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Nadpis prezentace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Podnadpis – např. jméno prezentujícího</a:t>
            </a:r>
          </a:p>
          <a:p>
            <a:pPr marL="171450" indent="-171450">
              <a:buFont typeface="Arial" pitchFamily="34" charset="0"/>
              <a:buChar char="•"/>
            </a:pPr>
            <a:endParaRPr lang="cs-CZ" baseline="0" dirty="0" smtClean="0"/>
          </a:p>
          <a:p>
            <a:pPr marL="0" indent="0">
              <a:buFont typeface="Arial" pitchFamily="34" charset="0"/>
              <a:buNone/>
            </a:pPr>
            <a:r>
              <a:rPr lang="cs-CZ" baseline="0" dirty="0" smtClean="0"/>
              <a:t>Nechcete-li použít název základní součásti, můžete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nechat pole prázdné (nebude se zobrazovat při prezentování ani tisknout)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na kartě </a:t>
            </a:r>
            <a:r>
              <a:rPr lang="cs-CZ" i="1" baseline="0" dirty="0" smtClean="0"/>
              <a:t>Domů</a:t>
            </a:r>
            <a:r>
              <a:rPr lang="cs-CZ" baseline="0" dirty="0" smtClean="0"/>
              <a:t>, ve skupině </a:t>
            </a:r>
            <a:r>
              <a:rPr lang="cs-CZ" i="1" baseline="0" dirty="0" smtClean="0"/>
              <a:t>Snímky</a:t>
            </a:r>
            <a:r>
              <a:rPr lang="cs-CZ" baseline="0" dirty="0" smtClean="0"/>
              <a:t> v nabídce tlačítka </a:t>
            </a:r>
            <a:r>
              <a:rPr lang="cs-CZ" i="1" baseline="0" dirty="0" smtClean="0"/>
              <a:t>Rozložení</a:t>
            </a:r>
            <a:r>
              <a:rPr lang="cs-CZ" baseline="0" dirty="0" smtClean="0"/>
              <a:t> vybrat rozložení </a:t>
            </a:r>
            <a:r>
              <a:rPr lang="cs-CZ" i="1" baseline="0" dirty="0" smtClean="0"/>
              <a:t>Úvodní snímek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pole smazat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51E42-9DA8-4FEA-825E-4B693FD80B1C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3631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Kliknutím a</a:t>
            </a:r>
            <a:r>
              <a:rPr lang="cs-CZ" baseline="0" dirty="0" smtClean="0"/>
              <a:t> následným zápisem nebo zkopírováním vložte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Nadpis snímku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Text snímku nebo jiný typ obsahu kliknutím na odpovídající ikonu v zástupném symbolu (předpřipraveném poli) – tabulku, graf, diagram/</a:t>
            </a:r>
            <a:r>
              <a:rPr lang="cs-CZ" baseline="0" dirty="0" err="1" smtClean="0"/>
              <a:t>SmartArt</a:t>
            </a:r>
            <a:r>
              <a:rPr lang="cs-CZ" baseline="0" dirty="0" smtClean="0"/>
              <a:t> atd.</a:t>
            </a:r>
          </a:p>
          <a:p>
            <a:pPr marL="171450" indent="-171450">
              <a:buFont typeface="Arial" pitchFamily="34" charset="0"/>
              <a:buChar char="•"/>
            </a:pPr>
            <a:endParaRPr lang="cs-CZ" baseline="0" dirty="0" smtClean="0"/>
          </a:p>
          <a:p>
            <a:pPr marL="0" indent="0">
              <a:buFont typeface="Arial" pitchFamily="34" charset="0"/>
              <a:buNone/>
            </a:pPr>
            <a:r>
              <a:rPr lang="cs-CZ" baseline="0" dirty="0" smtClean="0"/>
              <a:t>Text snímku bude automaticky s odrážkami.</a:t>
            </a:r>
          </a:p>
          <a:p>
            <a:pPr marL="0" indent="0">
              <a:buFont typeface="Arial" pitchFamily="34" charset="0"/>
              <a:buNone/>
            </a:pPr>
            <a:r>
              <a:rPr lang="cs-CZ" baseline="0" dirty="0" smtClean="0"/>
              <a:t>Pro změnu na nižší/vyšší úroveň použijte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baseline="0" dirty="0" smtClean="0"/>
              <a:t>tlačítka </a:t>
            </a:r>
            <a:r>
              <a:rPr lang="cs-CZ" i="1" baseline="0" dirty="0" smtClean="0"/>
              <a:t>Snížit/Zvýšit úroveň seznamu</a:t>
            </a:r>
            <a:r>
              <a:rPr lang="cs-CZ" baseline="0" dirty="0" smtClean="0"/>
              <a:t>, která jsou k dispozici na kartě </a:t>
            </a:r>
            <a:r>
              <a:rPr lang="cs-CZ" i="1" baseline="0" dirty="0" smtClean="0"/>
              <a:t>Domů</a:t>
            </a:r>
            <a:r>
              <a:rPr lang="cs-CZ" baseline="0" dirty="0" smtClean="0"/>
              <a:t>, ve skupině </a:t>
            </a:r>
            <a:r>
              <a:rPr lang="cs-CZ" i="1" baseline="0" dirty="0" smtClean="0"/>
              <a:t>Odstavec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cs-CZ" dirty="0" smtClean="0"/>
              <a:t>nebo klávesu</a:t>
            </a:r>
            <a:r>
              <a:rPr lang="cs-CZ" baseline="0" dirty="0" smtClean="0"/>
              <a:t> TAB resp. SHIFT + TAB na začátku řádku</a:t>
            </a:r>
          </a:p>
          <a:p>
            <a:pPr marL="171450" indent="-171450">
              <a:buFont typeface="Arial" pitchFamily="34" charset="0"/>
              <a:buChar char="•"/>
            </a:pPr>
            <a:endParaRPr lang="cs-CZ" baseline="0" dirty="0" smtClean="0"/>
          </a:p>
          <a:p>
            <a:pPr marL="0" indent="0">
              <a:buFont typeface="Arial" pitchFamily="34" charset="0"/>
              <a:buNone/>
            </a:pPr>
            <a:r>
              <a:rPr lang="cs-CZ" baseline="0" dirty="0" smtClean="0"/>
              <a:t>Zápatí pro celou prezentaci lze upravit v dialogovém okně </a:t>
            </a:r>
            <a:r>
              <a:rPr lang="cs-CZ" i="1" baseline="0" dirty="0" smtClean="0"/>
              <a:t>Záhlaví a zápatí</a:t>
            </a:r>
            <a:r>
              <a:rPr lang="cs-CZ" baseline="0" dirty="0" smtClean="0"/>
              <a:t> vyvolaném kliknutím na tlačítko </a:t>
            </a:r>
            <a:r>
              <a:rPr lang="cs-CZ" i="1" baseline="0" dirty="0" smtClean="0"/>
              <a:t>Záhlaví a zápatí</a:t>
            </a:r>
            <a:r>
              <a:rPr lang="cs-CZ" baseline="0" dirty="0" smtClean="0"/>
              <a:t> na kartě </a:t>
            </a:r>
            <a:r>
              <a:rPr lang="cs-CZ" i="1" baseline="0" dirty="0" smtClean="0"/>
              <a:t>Vložení</a:t>
            </a:r>
            <a:r>
              <a:rPr lang="cs-CZ" baseline="0" dirty="0" smtClean="0"/>
              <a:t>, ve skupině </a:t>
            </a:r>
            <a:r>
              <a:rPr lang="cs-CZ" i="1" baseline="0" dirty="0" smtClean="0"/>
              <a:t>Text</a:t>
            </a:r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51E42-9DA8-4FEA-825E-4B693FD80B1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856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51E42-9DA8-4FEA-825E-4B693FD80B1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9179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jpe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- základní součá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126021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Pozadí sluníčk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291" cy="68687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22822" y="3356992"/>
            <a:ext cx="6525891" cy="1470025"/>
          </a:xfrm>
        </p:spPr>
        <p:txBody>
          <a:bodyPr/>
          <a:lstStyle>
            <a:lvl1pPr algn="l">
              <a:defRPr b="1" cap="small" baseline="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222822" y="4891608"/>
            <a:ext cx="6525891" cy="1273696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  <p:pic>
        <p:nvPicPr>
          <p:cNvPr id="9" name="Picture 8" descr="FF UK logo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70" y="87146"/>
            <a:ext cx="5619200" cy="2477758"/>
          </a:xfrm>
          <a:prstGeom prst="rect">
            <a:avLst/>
          </a:prstGeom>
        </p:spPr>
      </p:pic>
      <p:sp>
        <p:nvSpPr>
          <p:cNvPr id="11" name="Zástupný symbol pro text 10"/>
          <p:cNvSpPr>
            <a:spLocks noGrp="1"/>
          </p:cNvSpPr>
          <p:nvPr>
            <p:ph type="body" sz="quarter" idx="13" hasCustomPrompt="1"/>
          </p:nvPr>
        </p:nvSpPr>
        <p:spPr>
          <a:xfrm>
            <a:off x="2211234" y="2515374"/>
            <a:ext cx="3642834" cy="648841"/>
          </a:xfrm>
        </p:spPr>
        <p:txBody>
          <a:bodyPr>
            <a:noAutofit/>
          </a:bodyPr>
          <a:lstStyle>
            <a:lvl1pPr marL="0" indent="0">
              <a:buNone/>
              <a:defRPr sz="1600" b="1" cap="none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cs-CZ" dirty="0" smtClean="0"/>
              <a:t>Kliknutím vložíte název základní součásti.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191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465988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0359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12315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 descr="Pozadí sluníčk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291" cy="68687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3"/>
          </p:nvPr>
        </p:nvSpPr>
        <p:spPr>
          <a:xfrm>
            <a:off x="395289" y="1700213"/>
            <a:ext cx="8352000" cy="4608000"/>
          </a:xfr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>
              <a:buClr>
                <a:schemeClr val="bg2"/>
              </a:buClr>
              <a:defRPr lang="cs-CZ" smtClean="0"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 lang="cs-CZ" smtClean="0"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 lang="cs-CZ" smtClean="0"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 lang="cs-CZ" smtClean="0"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 lang="cs-CZ"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pic>
        <p:nvPicPr>
          <p:cNvPr id="11" name="Picture 4" descr="C:\Jana\_00\30_job_zlute\20 ff_uk\fakultniSablony\Logo\FF-1001-version1-FFUK_znacka_bar_neg.jpg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4625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Přímá spojnice 11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2"/>
          <p:cNvCxnSpPr/>
          <p:nvPr userDrawn="1"/>
        </p:nvCxnSpPr>
        <p:spPr>
          <a:xfrm>
            <a:off x="0" y="1525796"/>
            <a:ext cx="9144000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datum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14" name="Zástupný symbol pro číslo snímku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216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5552590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Pozadí sluníčk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291" cy="6868718"/>
          </a:xfrm>
          <a:prstGeom prst="rect">
            <a:avLst/>
          </a:prstGeom>
        </p:spPr>
      </p:pic>
      <p:pic>
        <p:nvPicPr>
          <p:cNvPr id="9" name="Picture 8" descr="FF UK logo.pn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70" y="87146"/>
            <a:ext cx="5619200" cy="2477758"/>
          </a:xfrm>
          <a:prstGeom prst="rect">
            <a:avLst/>
          </a:prstGeom>
        </p:spPr>
      </p:pic>
      <p:sp>
        <p:nvSpPr>
          <p:cNvPr id="10" name="Nadpis 1"/>
          <p:cNvSpPr>
            <a:spLocks noGrp="1"/>
          </p:cNvSpPr>
          <p:nvPr>
            <p:ph type="ctrTitle"/>
          </p:nvPr>
        </p:nvSpPr>
        <p:spPr>
          <a:xfrm>
            <a:off x="2222822" y="3356992"/>
            <a:ext cx="6525891" cy="1470025"/>
          </a:xfrm>
        </p:spPr>
        <p:txBody>
          <a:bodyPr/>
          <a:lstStyle>
            <a:lvl1pPr algn="l">
              <a:defRPr b="1" cap="small" baseline="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11" name="Podnadpis 2"/>
          <p:cNvSpPr>
            <a:spLocks noGrp="1"/>
          </p:cNvSpPr>
          <p:nvPr>
            <p:ph type="subTitle" idx="1"/>
          </p:nvPr>
        </p:nvSpPr>
        <p:spPr>
          <a:xfrm>
            <a:off x="2222822" y="4891608"/>
            <a:ext cx="6525891" cy="1273696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781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40412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" descr="Pozadí sluníčko.jp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291" cy="686871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small" baseline="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615113" y="6524625"/>
            <a:ext cx="2133600" cy="252824"/>
          </a:xfrm>
        </p:spPr>
        <p:txBody>
          <a:bodyPr/>
          <a:lstStyle/>
          <a:p>
            <a:fld id="{48A91904-BF62-4ABC-8BA3-8847957A935F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10" name="Picture 4" descr="C:\Jana\_00\30_job_zlute\20 ff_uk\fakultniSablony\Logo\FF-1001-version1-FFUK_znacka_bar_neg.jpg"/>
          <p:cNvPicPr>
            <a:picLocks noChangeAspect="1" noChangeArrowheads="1"/>
          </p:cNvPicPr>
          <p:nvPr userDrawn="1"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4625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Přímá spojnice 10"/>
          <p:cNvCxnSpPr/>
          <p:nvPr userDrawn="1"/>
        </p:nvCxnSpPr>
        <p:spPr>
          <a:xfrm>
            <a:off x="0" y="1484784"/>
            <a:ext cx="9144000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 userDrawn="1"/>
        </p:nvCxnSpPr>
        <p:spPr>
          <a:xfrm>
            <a:off x="0" y="1525796"/>
            <a:ext cx="9144000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672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1700213"/>
            <a:ext cx="4100512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700213"/>
            <a:ext cx="41004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9" name="Zástupný symbol pro zápatí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29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5288" y="1700213"/>
            <a:ext cx="4102100" cy="657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95288" y="2357437"/>
            <a:ext cx="41021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700213"/>
            <a:ext cx="4103688" cy="657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57437"/>
            <a:ext cx="41036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>
          <a:xfrm>
            <a:off x="395289" y="6524625"/>
            <a:ext cx="2133600" cy="252824"/>
          </a:xfrm>
        </p:spPr>
        <p:txBody>
          <a:bodyPr/>
          <a:lstStyle/>
          <a:p>
            <a:fld id="{60BA3A39-690E-41CF-B047-67BD1F9DDE9D}" type="datetime1">
              <a:rPr lang="cs-CZ" smtClean="0"/>
              <a:t>16.12.2013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6615113" y="6524625"/>
            <a:ext cx="2133600" cy="252824"/>
          </a:xfrm>
        </p:spPr>
        <p:txBody>
          <a:bodyPr/>
          <a:lstStyle/>
          <a:p>
            <a:fld id="{48A91904-BF62-4ABC-8BA3-8847957A93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178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008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 - modrý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5618E373-07F2-4A00-9C56-9C89AAEDC620}" type="datetime1">
              <a:rPr lang="cs-CZ" smtClean="0"/>
              <a:pPr/>
              <a:t>16.12.2013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69002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 - bíl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18E373-07F2-4A00-9C56-9C89AAEDC620}" type="datetime1">
              <a:rPr lang="cs-CZ" smtClean="0"/>
              <a:pPr/>
              <a:t>16.12.2013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883879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9603263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délník 7"/>
          <p:cNvSpPr/>
          <p:nvPr userDrawn="1"/>
        </p:nvSpPr>
        <p:spPr>
          <a:xfrm>
            <a:off x="0" y="-2"/>
            <a:ext cx="3525115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36963" y="273050"/>
            <a:ext cx="5111750" cy="6035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95288" y="1435100"/>
            <a:ext cx="3008313" cy="4873625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395289" y="6524625"/>
            <a:ext cx="2133600" cy="252824"/>
          </a:xfrm>
        </p:spPr>
        <p:txBody>
          <a:bodyPr/>
          <a:lstStyle/>
          <a:p>
            <a:fld id="{3CDB32E0-6E94-4591-959C-E82D57560301}" type="datetime1">
              <a:rPr lang="cs-CZ" smtClean="0"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636963" y="6524625"/>
            <a:ext cx="2895600" cy="252824"/>
          </a:xfrm>
        </p:spPr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44509" y="6524625"/>
            <a:ext cx="504203" cy="252824"/>
          </a:xfrm>
        </p:spPr>
        <p:txBody>
          <a:bodyPr/>
          <a:lstStyle/>
          <a:p>
            <a:fld id="{48A91904-BF62-4ABC-8BA3-8847957A93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527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1147911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délník 7"/>
          <p:cNvSpPr/>
          <p:nvPr userDrawn="1"/>
        </p:nvSpPr>
        <p:spPr>
          <a:xfrm>
            <a:off x="0" y="-2"/>
            <a:ext cx="9144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de-DE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12" name="Zástupný symbol pro číslo snímk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8920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8398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2766349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bdélník 6"/>
          <p:cNvSpPr/>
          <p:nvPr userDrawn="1"/>
        </p:nvSpPr>
        <p:spPr>
          <a:xfrm>
            <a:off x="0" y="-2"/>
            <a:ext cx="9144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4105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2549704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3" name="think-cell Slide" r:id="rId18" imgW="270" imgH="270" progId="TCLayout.ActiveDocument.1">
                  <p:embed/>
                </p:oleObj>
              </mc:Choice>
              <mc:Fallback>
                <p:oleObj name="think-cell Slide" r:id="rId1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Obdélník 15"/>
          <p:cNvSpPr/>
          <p:nvPr/>
        </p:nvSpPr>
        <p:spPr>
          <a:xfrm>
            <a:off x="-8858" y="6453420"/>
            <a:ext cx="9152857" cy="4045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-8858" y="-1"/>
            <a:ext cx="9152858" cy="14843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2010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noProof="0" dirty="0" smtClean="0"/>
              <a:t>Kliknutím</a:t>
            </a:r>
            <a:r>
              <a:rPr lang="cs-CZ" dirty="0" smtClean="0"/>
              <a:t>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5289" y="1700213"/>
            <a:ext cx="8353424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noProof="0" dirty="0" smtClean="0"/>
              <a:t>Čtvrtá</a:t>
            </a:r>
            <a:r>
              <a:rPr lang="cs-CZ" dirty="0" smtClean="0"/>
              <a:t>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95289" y="6524625"/>
            <a:ext cx="2133600" cy="2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1" y="6524625"/>
            <a:ext cx="2895600" cy="2528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cs-CZ" smtClean="0"/>
              <a:t>Název prezentace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615113" y="6524625"/>
            <a:ext cx="2133600" cy="252824"/>
          </a:xfrm>
          <a:prstGeom prst="rect">
            <a:avLst/>
          </a:prstGeom>
        </p:spPr>
        <p:txBody>
          <a:bodyPr vert="horz" lIns="91440" tIns="45720" rIns="9144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48A91904-BF62-4ABC-8BA3-8847957A935F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2052" name="Picture 4" descr="C:\Jana\_00\30_job_zlute\20 ff_uk\fakultniSablony\Logo\FF-1001-version1-FFUK_znacka_bar_neg.jpg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44625" cy="15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3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61" r:id="rId3"/>
    <p:sldLayoutId id="2147483662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63" r:id="rId10"/>
    <p:sldLayoutId id="2147483656" r:id="rId11"/>
    <p:sldLayoutId id="2147483657" r:id="rId12"/>
    <p:sldLayoutId id="2147483658" r:id="rId13"/>
    <p:sldLayoutId id="2147483659" r:id="rId14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400" b="0" kern="1200" cap="sm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ofia.jib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jmeno.prijmeni@ff.cuni.cz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Oborová brána </a:t>
            </a:r>
            <a:r>
              <a:rPr lang="cs-CZ" dirty="0" err="1" smtClean="0"/>
              <a:t>sofia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Radka Syrová</a:t>
            </a:r>
          </a:p>
          <a:p>
            <a:r>
              <a:rPr lang="cs-CZ" dirty="0" smtClean="0"/>
              <a:t>FF UK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Knihovna FF UK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87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Oborová brána </a:t>
            </a:r>
            <a:r>
              <a:rPr lang="cs-CZ" dirty="0" err="1"/>
              <a:t>sofia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700213"/>
            <a:ext cx="8641209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>
                <a:hlinkClick r:id="rId3"/>
              </a:rPr>
              <a:t>http://</a:t>
            </a:r>
            <a:r>
              <a:rPr lang="cs-CZ" sz="2400" dirty="0" smtClean="0">
                <a:hlinkClick r:id="rId3"/>
              </a:rPr>
              <a:t>sofia.jib.cz</a:t>
            </a:r>
            <a:endParaRPr lang="cs-CZ" sz="2400" dirty="0" smtClean="0"/>
          </a:p>
          <a:p>
            <a:pPr marL="0" indent="0">
              <a:buNone/>
            </a:pPr>
            <a:endParaRPr lang="cs-CZ" sz="1800" dirty="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endParaRPr lang="cs-CZ" sz="1800" dirty="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r>
              <a:rPr lang="cs-CZ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ETF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FF</a:t>
            </a:r>
          </a:p>
          <a:p>
            <a:pPr marL="0" indent="0">
              <a:buNone/>
            </a:pPr>
            <a:r>
              <a:rPr lang="cs-CZ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Jinonice (FF</a:t>
            </a:r>
            <a:r>
              <a:rPr lang="cs-CZ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, FHS, </a:t>
            </a:r>
            <a:r>
              <a:rPr lang="cs-CZ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FSV)</a:t>
            </a:r>
          </a:p>
          <a:p>
            <a:pPr marL="0" indent="0">
              <a:buNone/>
            </a:pPr>
            <a:endParaRPr lang="cs-CZ" sz="1600" b="1" dirty="0" smtClean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endParaRPr lang="cs-CZ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r>
              <a:rPr lang="cs-CZ" sz="20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*</a:t>
            </a:r>
            <a:r>
              <a:rPr lang="cs-CZ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2011</a:t>
            </a:r>
            <a:endParaRPr lang="cs-CZ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† 2013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395289" y="6524625"/>
            <a:ext cx="2133600" cy="252824"/>
          </a:xfrm>
        </p:spPr>
        <p:txBody>
          <a:bodyPr/>
          <a:lstStyle/>
          <a:p>
            <a:fld id="{E95834C2-5FB6-4F3A-B07E-E4ABFA7A9AC1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615113" y="6524625"/>
            <a:ext cx="2133600" cy="252824"/>
          </a:xfrm>
        </p:spPr>
        <p:txBody>
          <a:bodyPr/>
          <a:lstStyle/>
          <a:p>
            <a:fld id="{48A91904-BF62-4ABC-8BA3-8847957A935F}" type="slidenum">
              <a:rPr lang="cs-CZ" smtClean="0"/>
              <a:pPr/>
              <a:t>2</a:t>
            </a:fld>
            <a:endParaRPr lang="cs-CZ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0"/>
          <a:stretch/>
        </p:blipFill>
        <p:spPr bwMode="auto">
          <a:xfrm>
            <a:off x="2555776" y="1496442"/>
            <a:ext cx="6552728" cy="488488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Šikmý pruh 6"/>
          <p:cNvSpPr/>
          <p:nvPr/>
        </p:nvSpPr>
        <p:spPr>
          <a:xfrm rot="5400000">
            <a:off x="7092280" y="1124744"/>
            <a:ext cx="1656184" cy="2376264"/>
          </a:xfrm>
          <a:prstGeom prst="diagStrip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55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288" y="1700809"/>
            <a:ext cx="8641208" cy="4607916"/>
          </a:xfrm>
        </p:spPr>
        <p:txBody>
          <a:bodyPr>
            <a:normAutofit fontScale="92500"/>
          </a:bodyPr>
          <a:lstStyle/>
          <a:p>
            <a:r>
              <a:rPr lang="cs-CZ" dirty="0" err="1" smtClean="0"/>
              <a:t>Plone</a:t>
            </a:r>
            <a:r>
              <a:rPr lang="cs-CZ" dirty="0" smtClean="0"/>
              <a:t> </a:t>
            </a:r>
            <a:r>
              <a:rPr lang="cs-CZ" sz="2100" dirty="0"/>
              <a:t>(vlastní licence)</a:t>
            </a:r>
          </a:p>
          <a:p>
            <a:endParaRPr lang="cs-CZ" dirty="0"/>
          </a:p>
          <a:p>
            <a:r>
              <a:rPr lang="cs-CZ" sz="2800" dirty="0" err="1" smtClean="0"/>
              <a:t>Metalib</a:t>
            </a:r>
            <a:r>
              <a:rPr lang="cs-CZ" sz="2800" dirty="0"/>
              <a:t>, </a:t>
            </a:r>
            <a:r>
              <a:rPr lang="cs-CZ" sz="2800" dirty="0" smtClean="0"/>
              <a:t>SFX, </a:t>
            </a:r>
            <a:r>
              <a:rPr lang="cs-CZ" sz="2800" dirty="0" err="1" smtClean="0"/>
              <a:t>Shibboleth</a:t>
            </a:r>
            <a:r>
              <a:rPr lang="cs-CZ" sz="2800" dirty="0" smtClean="0"/>
              <a:t>/</a:t>
            </a:r>
            <a:r>
              <a:rPr lang="cs-CZ" sz="2800" dirty="0" err="1" smtClean="0"/>
              <a:t>EZproxy</a:t>
            </a:r>
            <a:r>
              <a:rPr lang="cs-CZ" sz="2800" dirty="0" smtClean="0"/>
              <a:t> </a:t>
            </a:r>
            <a:r>
              <a:rPr lang="cs-CZ" sz="2800" dirty="0"/>
              <a:t>UK</a:t>
            </a:r>
            <a:endParaRPr lang="cs-CZ" sz="2800" dirty="0" smtClean="0"/>
          </a:p>
          <a:p>
            <a:pPr lvl="1"/>
            <a:r>
              <a:rPr lang="cs-CZ" sz="2000" dirty="0" smtClean="0"/>
              <a:t>zdroje ETF, FF, </a:t>
            </a:r>
            <a:r>
              <a:rPr lang="cs-CZ" sz="2100" dirty="0"/>
              <a:t>JINONICE (FF, FHS, FSV</a:t>
            </a:r>
            <a:r>
              <a:rPr lang="cs-CZ" sz="2100" dirty="0" smtClean="0"/>
              <a:t>) a </a:t>
            </a:r>
            <a:r>
              <a:rPr lang="cs-CZ" sz="2100" dirty="0"/>
              <a:t>volné</a:t>
            </a:r>
          </a:p>
          <a:p>
            <a:pPr lvl="1"/>
            <a:endParaRPr lang="cs-CZ" sz="2400" dirty="0"/>
          </a:p>
          <a:p>
            <a:r>
              <a:rPr lang="cs-CZ" dirty="0" smtClean="0"/>
              <a:t>Databáze</a:t>
            </a:r>
          </a:p>
          <a:p>
            <a:pPr lvl="1"/>
            <a:r>
              <a:rPr lang="cs-CZ" sz="2100" dirty="0" err="1"/>
              <a:t>quick</a:t>
            </a:r>
            <a:r>
              <a:rPr lang="cs-CZ" sz="2100" dirty="0"/>
              <a:t> </a:t>
            </a:r>
            <a:r>
              <a:rPr lang="cs-CZ" sz="2100" dirty="0" smtClean="0"/>
              <a:t>sety databází </a:t>
            </a:r>
            <a:r>
              <a:rPr lang="cs-CZ" sz="2100" dirty="0"/>
              <a:t>(následující </a:t>
            </a:r>
            <a:r>
              <a:rPr lang="cs-CZ" sz="2100" dirty="0" smtClean="0"/>
              <a:t>snímek)</a:t>
            </a:r>
            <a:endParaRPr lang="cs-CZ" sz="2100" dirty="0"/>
          </a:p>
          <a:p>
            <a:pPr lvl="1"/>
            <a:endParaRPr lang="cs-CZ" dirty="0"/>
          </a:p>
          <a:p>
            <a:r>
              <a:rPr lang="cs-CZ" dirty="0"/>
              <a:t>Časopisy </a:t>
            </a:r>
            <a:endParaRPr lang="cs-CZ" sz="2100" dirty="0"/>
          </a:p>
          <a:p>
            <a:pPr lvl="1"/>
            <a:r>
              <a:rPr lang="cs-CZ" sz="2100" dirty="0"/>
              <a:t>PEC - vlastní seznam časopisů s tematicky vybranými </a:t>
            </a:r>
            <a:r>
              <a:rPr lang="cs-CZ" sz="2100" dirty="0" smtClean="0"/>
              <a:t>zdroji pro Sofii</a:t>
            </a:r>
            <a:endParaRPr lang="cs-CZ" sz="210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7" name="Nadpis 1"/>
          <p:cNvSpPr txBox="1">
            <a:spLocks/>
          </p:cNvSpPr>
          <p:nvPr/>
        </p:nvSpPr>
        <p:spPr>
          <a:xfrm>
            <a:off x="1700064" y="427038"/>
            <a:ext cx="720105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0" kern="1200" cap="sm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Oborová brána sofia</a:t>
            </a:r>
            <a:endParaRPr lang="cs-CZ" dirty="0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0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201050" cy="778098"/>
          </a:xfrm>
        </p:spPr>
        <p:txBody>
          <a:bodyPr>
            <a:normAutofit/>
          </a:bodyPr>
          <a:lstStyle/>
          <a:p>
            <a:r>
              <a:rPr lang="cs-CZ" dirty="0" err="1" smtClean="0"/>
              <a:t>quick</a:t>
            </a:r>
            <a:r>
              <a:rPr lang="cs-CZ" dirty="0" smtClean="0"/>
              <a:t> sety </a:t>
            </a:r>
            <a:r>
              <a:rPr lang="cs-CZ" dirty="0" err="1" smtClean="0"/>
              <a:t>db</a:t>
            </a:r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1" y="1484783"/>
            <a:ext cx="7488832" cy="349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587" y="3645024"/>
            <a:ext cx="3534925" cy="318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43"/>
          <a:stretch/>
        </p:blipFill>
        <p:spPr bwMode="auto">
          <a:xfrm>
            <a:off x="1691680" y="4869160"/>
            <a:ext cx="3793792" cy="196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ovéPole 12"/>
          <p:cNvSpPr txBox="1"/>
          <p:nvPr/>
        </p:nvSpPr>
        <p:spPr>
          <a:xfrm>
            <a:off x="2915816" y="5157192"/>
            <a:ext cx="1547218" cy="30777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1400" dirty="0" smtClean="0"/>
              <a:t>Po přihlášení FF:</a:t>
            </a:r>
            <a:endParaRPr lang="cs-CZ" sz="14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5940152" y="3913311"/>
            <a:ext cx="1587294" cy="30777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sz="1400" dirty="0" smtClean="0"/>
              <a:t>Před přihlášením:</a:t>
            </a:r>
            <a:endParaRPr lang="cs-CZ" sz="1400" dirty="0"/>
          </a:p>
        </p:txBody>
      </p:sp>
      <p:sp>
        <p:nvSpPr>
          <p:cNvPr id="2" name="Obdélník 1"/>
          <p:cNvSpPr/>
          <p:nvPr/>
        </p:nvSpPr>
        <p:spPr>
          <a:xfrm>
            <a:off x="5645587" y="44624"/>
            <a:ext cx="31566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Knihy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Články v časopisech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Centrální katalog UK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Encyklopedie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Volné zdroje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Dizertace</a:t>
            </a:r>
          </a:p>
          <a:p>
            <a:r>
              <a:rPr lang="cs-CZ" sz="1200" b="1" dirty="0">
                <a:solidFill>
                  <a:schemeClr val="bg1"/>
                </a:solidFill>
              </a:rPr>
              <a:t>Primo </a:t>
            </a:r>
            <a:r>
              <a:rPr lang="cs-CZ" sz="1200" b="1" dirty="0" err="1">
                <a:solidFill>
                  <a:schemeClr val="bg1"/>
                </a:solidFill>
              </a:rPr>
              <a:t>Central</a:t>
            </a:r>
            <a:endParaRPr lang="cs-CZ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231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274638"/>
            <a:ext cx="7272808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Statistika přístupů </a:t>
            </a:r>
            <a:br>
              <a:rPr lang="cs-CZ" dirty="0" smtClean="0"/>
            </a:br>
            <a:r>
              <a:rPr lang="cs-CZ" dirty="0" smtClean="0"/>
              <a:t>Q1 - Q3 2013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5</a:t>
            </a:fld>
            <a:endParaRPr lang="cs-CZ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56" y="1772816"/>
            <a:ext cx="72199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1835696" y="1691516"/>
            <a:ext cx="1967205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dirty="0"/>
              <a:t>l</a:t>
            </a:r>
            <a:r>
              <a:rPr lang="cs-CZ" dirty="0" smtClean="0"/>
              <a:t>eden – září 2013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5652120" y="1689412"/>
            <a:ext cx="2520280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dirty="0" smtClean="0"/>
              <a:t>Google </a:t>
            </a:r>
            <a:r>
              <a:rPr lang="cs-CZ" dirty="0"/>
              <a:t>Analytics</a:t>
            </a:r>
            <a:r>
              <a:rPr lang="cs-CZ" dirty="0" smtClean="0"/>
              <a:t>:   nepřihlášení uživatelé</a:t>
            </a:r>
            <a:endParaRPr lang="cs-CZ" dirty="0"/>
          </a:p>
        </p:txBody>
      </p:sp>
      <p:sp>
        <p:nvSpPr>
          <p:cNvPr id="10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9443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Statistika přístupů 2012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6</a:t>
            </a:fld>
            <a:endParaRPr lang="cs-CZ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83" y="1700808"/>
            <a:ext cx="716121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1979712" y="1619508"/>
            <a:ext cx="697627" cy="36933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cs-CZ" dirty="0" smtClean="0"/>
              <a:t>2012</a:t>
            </a:r>
            <a:endParaRPr lang="cs-CZ" dirty="0"/>
          </a:p>
        </p:txBody>
      </p:sp>
      <p:sp>
        <p:nvSpPr>
          <p:cNvPr id="10" name="Obdélník 9"/>
          <p:cNvSpPr/>
          <p:nvPr/>
        </p:nvSpPr>
        <p:spPr>
          <a:xfrm>
            <a:off x="5652120" y="1689412"/>
            <a:ext cx="2520280" cy="6463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dirty="0" smtClean="0"/>
              <a:t>Google Analytics:   nepřihlášení uživatelé</a:t>
            </a:r>
            <a:endParaRPr lang="cs-CZ" dirty="0"/>
          </a:p>
        </p:txBody>
      </p:sp>
      <p:sp>
        <p:nvSpPr>
          <p:cNvPr id="11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0002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Závěr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E373-07F2-4A00-9C56-9C89AAEDC620}" type="datetime1">
              <a:rPr lang="cs-CZ" smtClean="0"/>
              <a:t>16.12.2013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1904-BF62-4ABC-8BA3-8847957A935F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10" name="Obdélník 9"/>
          <p:cNvSpPr/>
          <p:nvPr/>
        </p:nvSpPr>
        <p:spPr>
          <a:xfrm>
            <a:off x="179512" y="1988840"/>
            <a:ext cx="8712968" cy="311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 smtClean="0"/>
              <a:t>2 roky provozu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 smtClean="0"/>
              <a:t>menší využití</a:t>
            </a:r>
            <a:r>
              <a:rPr lang="cs-CZ" sz="2400" dirty="0" smtClean="0"/>
              <a:t> (náklady 3 fakultní knihovny UK)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3600" dirty="0"/>
              <a:t>p</a:t>
            </a:r>
            <a:r>
              <a:rPr lang="cs-CZ" sz="3600" dirty="0" smtClean="0"/>
              <a:t>rovoz ukončen v prosinci 2013    </a:t>
            </a:r>
            <a:r>
              <a:rPr lang="cs-CZ" sz="2300" dirty="0"/>
              <a:t>(původní předpoklad ukončení s </a:t>
            </a:r>
            <a:r>
              <a:rPr lang="cs-CZ" sz="2300" dirty="0" err="1"/>
              <a:t>Discovery</a:t>
            </a:r>
            <a:r>
              <a:rPr lang="cs-CZ" sz="2300" dirty="0"/>
              <a:t> systémem na UK)</a:t>
            </a:r>
          </a:p>
        </p:txBody>
      </p:sp>
      <p:sp>
        <p:nvSpPr>
          <p:cNvPr id="9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1" y="6524625"/>
            <a:ext cx="2895600" cy="252824"/>
          </a:xfrm>
        </p:spPr>
        <p:txBody>
          <a:bodyPr/>
          <a:lstStyle/>
          <a:p>
            <a:r>
              <a:rPr lang="cs-CZ" dirty="0" smtClean="0"/>
              <a:t>Oborová brána Sofia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0157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radka.syrova@ff.cuni.cz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Knihovna </a:t>
            </a:r>
            <a:r>
              <a:rPr lang="cs-CZ" dirty="0"/>
              <a:t>FF UK</a:t>
            </a:r>
          </a:p>
        </p:txBody>
      </p:sp>
    </p:spTree>
    <p:extLst>
      <p:ext uri="{BB962C8B-B14F-4D97-AF65-F5344CB8AC3E}">
        <p14:creationId xmlns:p14="http://schemas.microsoft.com/office/powerpoint/2010/main" val="296166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30529_sablona">
  <a:themeElements>
    <a:clrScheme name="ff uk-návrh 130529">
      <a:dk1>
        <a:sysClr val="windowText" lastClr="000000"/>
      </a:dk1>
      <a:lt1>
        <a:sysClr val="window" lastClr="FFFFFF"/>
      </a:lt1>
      <a:dk2>
        <a:srgbClr val="002D56"/>
      </a:dk2>
      <a:lt2>
        <a:srgbClr val="D59F0F"/>
      </a:lt2>
      <a:accent1>
        <a:srgbClr val="366092"/>
      </a:accent1>
      <a:accent2>
        <a:srgbClr val="8B0304"/>
      </a:accent2>
      <a:accent3>
        <a:srgbClr val="005426"/>
      </a:accent3>
      <a:accent4>
        <a:srgbClr val="777777"/>
      </a:accent4>
      <a:accent5>
        <a:srgbClr val="D59F0F"/>
      </a:accent5>
      <a:accent6>
        <a:srgbClr val="C0C0C0"/>
      </a:accent6>
      <a:hlink>
        <a:srgbClr val="D59F0F"/>
      </a:hlink>
      <a:folHlink>
        <a:srgbClr val="F3CB6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130529_sablona</Template>
  <TotalTime>0</TotalTime>
  <Words>344</Words>
  <Application>Microsoft Office PowerPoint</Application>
  <PresentationFormat>Předvádění na obrazovce (4:3)</PresentationFormat>
  <Paragraphs>91</Paragraphs>
  <Slides>8</Slides>
  <Notes>3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0" baseType="lpstr">
      <vt:lpstr>130529_sablona</vt:lpstr>
      <vt:lpstr>think-cell Slide</vt:lpstr>
      <vt:lpstr>Oborová brána sofia</vt:lpstr>
      <vt:lpstr>Oborová brána sofia</vt:lpstr>
      <vt:lpstr>Prezentace aplikace PowerPoint</vt:lpstr>
      <vt:lpstr>quick sety db</vt:lpstr>
      <vt:lpstr>Statistika přístupů  Q1 - Q3 2013</vt:lpstr>
      <vt:lpstr>Statistika přístupů 2012</vt:lpstr>
      <vt:lpstr>Závěr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2013-10-01T07:35:28Z</dcterms:created>
  <dcterms:modified xsi:type="dcterms:W3CDTF">2013-12-16T15:36:05Z</dcterms:modified>
</cp:coreProperties>
</file>