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62" r:id="rId5"/>
    <p:sldId id="259" r:id="rId6"/>
    <p:sldId id="265" r:id="rId7"/>
    <p:sldId id="267" r:id="rId8"/>
    <p:sldId id="260" r:id="rId9"/>
    <p:sldId id="261" r:id="rId10"/>
    <p:sldId id="266" r:id="rId11"/>
    <p:sldId id="268" r:id="rId12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7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8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6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4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0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2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4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9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1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2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9BBB2-01C7-47B6-A0BC-D6B33ABD4E92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0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ch.jib.cz" TargetMode="External"/><Relationship Id="rId2" Type="http://schemas.openxmlformats.org/officeDocument/2006/relationships/hyperlink" Target="tech.jib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jpeg"/><Relationship Id="rId4" Type="http://schemas.openxmlformats.org/officeDocument/2006/relationships/hyperlink" Target="tech.jib.cz/vyhledava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tech.jib.cz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tech.jib.cz/" TargetMode="External"/><Relationship Id="rId5" Type="http://schemas.openxmlformats.org/officeDocument/2006/relationships/image" Target="../media/image1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hyperlink" Target="tech.jib.cz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tech.jib.cz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tech.jib.cz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tech.jib.cz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hyperlink" Target="tech.jib.cz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tech.jib.cz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hyperlink" Target="tech.jib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s-CZ" sz="4000" dirty="0" smtClean="0"/>
              <a:t>Oborová brána TECH, </a:t>
            </a:r>
            <a:r>
              <a:rPr lang="cs-CZ" sz="4000" dirty="0" smtClean="0">
                <a:hlinkClick r:id="rId2" action="ppaction://hlinkfile"/>
              </a:rPr>
              <a:t>tech.jib.cz</a:t>
            </a:r>
            <a:endParaRPr lang="en-US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3528" y="5085184"/>
            <a:ext cx="8424936" cy="1656184"/>
          </a:xfrm>
          <a:ln>
            <a:solidFill>
              <a:schemeClr val="accent2"/>
            </a:solidFill>
          </a:ln>
        </p:spPr>
        <p:txBody>
          <a:bodyPr>
            <a:normAutofit lnSpcReduction="10000"/>
          </a:bodyPr>
          <a:lstStyle/>
          <a:p>
            <a:pPr algn="l">
              <a:spcBef>
                <a:spcPts val="0"/>
              </a:spcBef>
            </a:pPr>
            <a:r>
              <a:rPr lang="cs-CZ" sz="1400" b="1" dirty="0">
                <a:solidFill>
                  <a:schemeClr val="accent1"/>
                </a:solidFill>
              </a:rPr>
              <a:t>specifika, silné a slabé stránky oborové </a:t>
            </a:r>
            <a:r>
              <a:rPr lang="cs-CZ" sz="1400" b="1" dirty="0" smtClean="0">
                <a:solidFill>
                  <a:schemeClr val="accent1"/>
                </a:solidFill>
              </a:rPr>
              <a:t>brány: </a:t>
            </a:r>
            <a:r>
              <a:rPr lang="cs-CZ" sz="1200" b="1" dirty="0" smtClean="0">
                <a:solidFill>
                  <a:schemeClr val="accent1"/>
                </a:solidFill>
              </a:rPr>
              <a:t> </a:t>
            </a:r>
            <a:endParaRPr lang="en-US" sz="1200" b="1" dirty="0" smtClean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cs-CZ" sz="1200" dirty="0" smtClean="0">
                <a:solidFill>
                  <a:schemeClr val="dk1"/>
                </a:solidFill>
              </a:rPr>
              <a:t>velké </a:t>
            </a:r>
            <a:r>
              <a:rPr lang="cs-CZ" sz="1200" dirty="0">
                <a:solidFill>
                  <a:schemeClr val="dk1"/>
                </a:solidFill>
              </a:rPr>
              <a:t>množství zapojených zdrojů – knihoven i databází s přístupem k fulltextu, včetně všech licencovaných zdrojů </a:t>
            </a:r>
            <a:r>
              <a:rPr lang="cs-CZ" sz="1200" dirty="0" smtClean="0">
                <a:solidFill>
                  <a:schemeClr val="dk1"/>
                </a:solidFill>
              </a:rPr>
              <a:t>NTK, TECH má vlastního administrátora, každý rok prováděná aktualizace a revize databází portálu i aktualizace vzhledu portálu, využití ve službách NTK, personální </a:t>
            </a:r>
            <a:r>
              <a:rPr lang="cs-CZ" sz="1200" dirty="0">
                <a:solidFill>
                  <a:schemeClr val="dk1"/>
                </a:solidFill>
              </a:rPr>
              <a:t>zajištění brány: administrátor </a:t>
            </a:r>
            <a:r>
              <a:rPr lang="cs-CZ" sz="1200" dirty="0" smtClean="0">
                <a:solidFill>
                  <a:schemeClr val="dk1"/>
                </a:solidFill>
              </a:rPr>
              <a:t>0,5</a:t>
            </a:r>
          </a:p>
          <a:p>
            <a:pPr algn="l">
              <a:spcBef>
                <a:spcPts val="0"/>
              </a:spcBef>
            </a:pPr>
            <a:endParaRPr lang="cs-CZ" sz="1200" b="1" dirty="0" smtClean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cs-CZ" sz="1400" b="1" dirty="0">
                <a:solidFill>
                  <a:schemeClr val="accent1"/>
                </a:solidFill>
              </a:rPr>
              <a:t>nejbližší plány, změny, úpravy oborové brány: </a:t>
            </a:r>
            <a:endParaRPr lang="en-US" sz="1400" b="1" dirty="0">
              <a:solidFill>
                <a:schemeClr val="accent1"/>
              </a:solidFill>
            </a:endParaRPr>
          </a:p>
          <a:p>
            <a:pPr algn="l">
              <a:spcBef>
                <a:spcPts val="0"/>
              </a:spcBef>
            </a:pPr>
            <a:r>
              <a:rPr lang="cs-CZ" sz="1200" dirty="0" smtClean="0">
                <a:solidFill>
                  <a:schemeClr val="dk1"/>
                </a:solidFill>
              </a:rPr>
              <a:t>vyhledávací okénko na </a:t>
            </a:r>
            <a:r>
              <a:rPr lang="en-US" sz="1200" dirty="0" smtClean="0">
                <a:solidFill>
                  <a:schemeClr val="dk1"/>
                </a:solidFill>
              </a:rPr>
              <a:t>home</a:t>
            </a:r>
            <a:r>
              <a:rPr lang="cs-CZ" sz="1200" dirty="0" err="1" smtClean="0">
                <a:solidFill>
                  <a:schemeClr val="dk1"/>
                </a:solidFill>
              </a:rPr>
              <a:t>page</a:t>
            </a:r>
            <a:r>
              <a:rPr lang="cs-CZ" sz="1200" dirty="0" smtClean="0">
                <a:solidFill>
                  <a:schemeClr val="dk1"/>
                </a:solidFill>
              </a:rPr>
              <a:t>, mobilní aplikace TECH/</a:t>
            </a:r>
            <a:r>
              <a:rPr lang="en-US" sz="1200" dirty="0" smtClean="0">
                <a:solidFill>
                  <a:schemeClr val="dk1"/>
                </a:solidFill>
              </a:rPr>
              <a:t>NTK</a:t>
            </a:r>
          </a:p>
          <a:p>
            <a:pPr algn="l">
              <a:spcBef>
                <a:spcPts val="0"/>
              </a:spcBef>
            </a:pPr>
            <a:endParaRPr lang="cs-CZ" sz="1200" dirty="0">
              <a:solidFill>
                <a:schemeClr val="dk1"/>
              </a:solidFill>
            </a:endParaRPr>
          </a:p>
          <a:p>
            <a:pPr algn="r">
              <a:spcBef>
                <a:spcPts val="0"/>
              </a:spcBef>
            </a:pPr>
            <a:r>
              <a:rPr lang="cs-CZ" sz="1400" dirty="0" smtClean="0">
                <a:solidFill>
                  <a:schemeClr val="dk1"/>
                </a:solidFill>
                <a:hlinkClick r:id="rId3" action="ppaction://hlinkfile"/>
              </a:rPr>
              <a:t>tech.jib.cz</a:t>
            </a:r>
            <a:endParaRPr lang="en-US" sz="1400" dirty="0">
              <a:solidFill>
                <a:schemeClr val="dk1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400392"/>
              </p:ext>
            </p:extLst>
          </p:nvPr>
        </p:nvGraphicFramePr>
        <p:xfrm>
          <a:off x="323528" y="1310670"/>
          <a:ext cx="8424936" cy="1830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35661">
                <a:tc>
                  <a:txBody>
                    <a:bodyPr/>
                    <a:lstStyle/>
                    <a:p>
                      <a:r>
                        <a:rPr lang="cs-CZ" dirty="0" smtClean="0"/>
                        <a:t>Popis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Uživatelé</a:t>
                      </a:r>
                      <a:endParaRPr lang="en-US" dirty="0"/>
                    </a:p>
                  </a:txBody>
                  <a:tcPr/>
                </a:tc>
              </a:tr>
              <a:tr h="146453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jeden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prostor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který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nabízí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jednotný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přístup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českých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zahraničních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volných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licencovaných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odborných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zdrojů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oblasti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techniky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aplikovaných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přírodních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věd</a:t>
                      </a:r>
                      <a:endParaRPr lang="cs-CZ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od roku 2008, podporuje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Národní technická knihovna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vlastní </a:t>
                      </a:r>
                      <a:r>
                        <a:rPr lang="cs-CZ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Metalib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(závislý na </a:t>
                      </a:r>
                      <a:r>
                        <a:rPr lang="cs-CZ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Metalib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JIB), vlastní SFX, </a:t>
                      </a:r>
                      <a:r>
                        <a:rPr lang="cs-CZ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Plone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EZ-Proxy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personální zajištění brány: administrátor 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uživatelé Národní technické knihovny – studenti v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sokých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škol, akademici, 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ř</a:t>
                      </a:r>
                      <a:r>
                        <a:rPr lang="en-US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ejnost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(na místě i 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přes  vzdálený přístup)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zákazníci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referenčních a rešeršních služeb, MVS a 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MMS</a:t>
                      </a:r>
                      <a:endParaRPr lang="cs-CZ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pracovníci knihoven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statistiky návštěvnosti 2008-2012 (GA), vracejících se uživatelů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(GA)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vyhledávání (statistika 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Metalib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974961"/>
              </p:ext>
            </p:extLst>
          </p:nvPr>
        </p:nvGraphicFramePr>
        <p:xfrm>
          <a:off x="323528" y="3284984"/>
          <a:ext cx="8424936" cy="1728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365436">
                <a:tc>
                  <a:txBody>
                    <a:bodyPr/>
                    <a:lstStyle/>
                    <a:p>
                      <a:r>
                        <a:rPr lang="cs-CZ" dirty="0" smtClean="0"/>
                        <a:t>Vyhledávač (</a:t>
                      </a:r>
                      <a:r>
                        <a:rPr lang="cs-CZ" dirty="0" err="1" smtClean="0"/>
                        <a:t>Metalib</a:t>
                      </a:r>
                      <a:r>
                        <a:rPr lang="cs-CZ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Další zdroje a funkce oborové brány</a:t>
                      </a:r>
                      <a:endParaRPr lang="en-US" dirty="0"/>
                    </a:p>
                  </a:txBody>
                  <a:tcPr/>
                </a:tc>
              </a:tr>
              <a:tr h="1362756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skupiny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prohledávaných zdrojů 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QS – Vybrané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zdroje, Volné databáze, Fondy NTK, Normy a paten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y, knihovny v ČR, zahraniční  knihovny– 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action="ppaction://hlinkfile"/>
                        </a:rPr>
                        <a:t>tech.jib.cz/</a:t>
                      </a:r>
                      <a:r>
                        <a:rPr lang="cs-CZ" sz="12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action="ppaction://hlinkfile"/>
                        </a:rPr>
                        <a:t>vyhledavac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Databáze  odborných volných zdrojů na internetu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Adresář výzkumných institucí 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Novinky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další funkce portálu -  odkazy</a:t>
                      </a: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 relevantní  vysoké školy, profesionální informační zdroje, statistiky, grantové agentury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Můj prostor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ech.jib.cz/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3299162" cy="66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67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6876256" y="6361583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Zdroj: Google </a:t>
            </a:r>
            <a:r>
              <a:rPr lang="cs-CZ" sz="1400" dirty="0" err="1" smtClean="0"/>
              <a:t>Analytics</a:t>
            </a:r>
            <a:endParaRPr lang="cs-CZ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80" y="1556792"/>
            <a:ext cx="8545292" cy="480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840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10734"/>
            <a:ext cx="3456384" cy="260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6963544" cy="2273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6" action="ppaction://hlinkfile"/>
              </a:rPr>
              <a:t>tech.jib.cz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6876256" y="6361583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Zdroj: Google </a:t>
            </a:r>
            <a:r>
              <a:rPr lang="cs-CZ" sz="1400" dirty="0" err="1" smtClean="0"/>
              <a:t>Analytics</a:t>
            </a:r>
            <a:endParaRPr lang="cs-CZ" sz="1400" dirty="0"/>
          </a:p>
        </p:txBody>
      </p:sp>
      <p:sp>
        <p:nvSpPr>
          <p:cNvPr id="2" name="Obdélník 1"/>
          <p:cNvSpPr/>
          <p:nvPr/>
        </p:nvSpPr>
        <p:spPr>
          <a:xfrm>
            <a:off x="251520" y="1412776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V průběhu </a:t>
            </a:r>
            <a:r>
              <a:rPr lang="cs-CZ" dirty="0" smtClean="0"/>
              <a:t>roku 2012 zaznamenal TECH 21 </a:t>
            </a:r>
            <a:r>
              <a:rPr lang="cs-CZ" dirty="0"/>
              <a:t>298 </a:t>
            </a:r>
            <a:r>
              <a:rPr lang="cs-CZ" dirty="0" smtClean="0"/>
              <a:t>návštěv</a:t>
            </a:r>
            <a:r>
              <a:rPr lang="en-US" dirty="0" smtClean="0"/>
              <a:t> a </a:t>
            </a:r>
            <a:r>
              <a:rPr lang="cs-CZ" dirty="0" smtClean="0"/>
              <a:t>15 444 unikátních návštěvníků.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387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6876256" y="6361583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Zdroj: </a:t>
            </a:r>
            <a:r>
              <a:rPr lang="cs-CZ" sz="1400" dirty="0" err="1" smtClean="0"/>
              <a:t>Metalib</a:t>
            </a:r>
            <a:r>
              <a:rPr lang="cs-CZ" sz="1400" dirty="0" smtClean="0"/>
              <a:t> </a:t>
            </a:r>
            <a:r>
              <a:rPr lang="cs-CZ" sz="1400" dirty="0" err="1" smtClean="0"/>
              <a:t>statistics</a:t>
            </a:r>
            <a:endParaRPr lang="cs-CZ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38324"/>
            <a:ext cx="6337064" cy="41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04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87" y="1484784"/>
            <a:ext cx="8709217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22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449092" cy="475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60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41883"/>
            <a:ext cx="7992888" cy="449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68959"/>
            <a:ext cx="6347767" cy="3568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70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4258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 smtClean="0"/>
              <a:t>Mobilní aplikace TECH</a:t>
            </a:r>
            <a:r>
              <a:rPr lang="en-US" sz="2800" dirty="0" smtClean="0"/>
              <a:t>/</a:t>
            </a:r>
            <a:r>
              <a:rPr lang="cs-CZ" sz="2800" dirty="0" smtClean="0"/>
              <a:t>NTK</a:t>
            </a:r>
            <a:endParaRPr lang="cs-CZ" sz="2800" dirty="0"/>
          </a:p>
        </p:txBody>
      </p:sp>
      <p:pic>
        <p:nvPicPr>
          <p:cNvPr id="3074" name="Picture 2" descr="C:\Users\Lenka\Dropbox\TECH\Tech mobile application\mobilni aplikace TECH - men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2742051" cy="411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enka\Dropbox\TECH\Tech mobile application\mobilni aplikace TECH - vyhledavan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16832"/>
            <a:ext cx="2747797" cy="412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enka\AppData\Local\Temp\obráze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16832"/>
            <a:ext cx="2718048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90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115616" y="1700809"/>
            <a:ext cx="73448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 smtClean="0"/>
              <a:t>Od roku 2013 – </a:t>
            </a:r>
            <a:r>
              <a:rPr lang="cs-CZ" dirty="0" err="1" smtClean="0"/>
              <a:t>Summon</a:t>
            </a:r>
            <a:r>
              <a:rPr lang="cs-CZ" dirty="0" smtClean="0"/>
              <a:t> NTK</a:t>
            </a:r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742950" lvl="1" indent="-285750">
              <a:buFontTx/>
              <a:buChar char="-"/>
            </a:pPr>
            <a:r>
              <a:rPr lang="cs-CZ" dirty="0" smtClean="0"/>
              <a:t>vyhledávání </a:t>
            </a:r>
            <a:r>
              <a:rPr lang="cs-CZ" dirty="0" smtClean="0"/>
              <a:t>pomocí velkého indexu </a:t>
            </a:r>
            <a:r>
              <a:rPr lang="cs-CZ" dirty="0"/>
              <a:t>v licencovaných a indexovaných volných </a:t>
            </a:r>
            <a:r>
              <a:rPr lang="cs-CZ" dirty="0" smtClean="0"/>
              <a:t>zdrojích, plné texty prostřednictvím </a:t>
            </a:r>
            <a:r>
              <a:rPr lang="cs-CZ" dirty="0"/>
              <a:t>SFX, </a:t>
            </a:r>
            <a:r>
              <a:rPr lang="cs-CZ" dirty="0" smtClean="0"/>
              <a:t> </a:t>
            </a:r>
            <a:r>
              <a:rPr lang="cs-CZ" dirty="0" err="1" smtClean="0"/>
              <a:t>čýstečně</a:t>
            </a:r>
            <a:r>
              <a:rPr lang="cs-CZ" dirty="0" smtClean="0"/>
              <a:t> nahrazuje federativní </a:t>
            </a:r>
            <a:r>
              <a:rPr lang="cs-CZ" dirty="0"/>
              <a:t>vyhledávání </a:t>
            </a:r>
            <a:r>
              <a:rPr lang="cs-CZ" dirty="0" err="1" smtClean="0"/>
              <a:t>Metalibu</a:t>
            </a:r>
            <a:endParaRPr lang="cs-CZ" dirty="0" smtClean="0"/>
          </a:p>
          <a:p>
            <a:pPr marL="742950" lvl="1" indent="-285750">
              <a:buFontTx/>
              <a:buChar char="-"/>
            </a:pPr>
            <a:endParaRPr lang="cs-CZ" dirty="0"/>
          </a:p>
          <a:p>
            <a:pPr marL="742950" lvl="1" indent="-285750">
              <a:buFontTx/>
              <a:buChar char="-"/>
            </a:pPr>
            <a:r>
              <a:rPr lang="cs-CZ" dirty="0" smtClean="0"/>
              <a:t>některé </a:t>
            </a:r>
            <a:r>
              <a:rPr lang="cs-CZ" dirty="0" smtClean="0"/>
              <a:t>zdroje nejsou a ani nemohou být v indexu </a:t>
            </a:r>
            <a:r>
              <a:rPr lang="cs-CZ" dirty="0" err="1" smtClean="0"/>
              <a:t>Summonu</a:t>
            </a:r>
            <a:r>
              <a:rPr lang="cs-CZ" dirty="0" smtClean="0"/>
              <a:t> zahrnuty </a:t>
            </a:r>
            <a:r>
              <a:rPr lang="cs-CZ" dirty="0" smtClean="0"/>
              <a:t>– katalogy knihoven, volné zdroje, vlastní lokální databáze portálu -  může zajistit portál </a:t>
            </a:r>
            <a:r>
              <a:rPr lang="cs-CZ" dirty="0" smtClean="0"/>
              <a:t>CPK?</a:t>
            </a:r>
          </a:p>
          <a:p>
            <a:pPr marL="742950" lvl="1" indent="-285750">
              <a:buFontTx/>
              <a:buChar char="-"/>
            </a:pPr>
            <a:endParaRPr lang="cs-CZ" dirty="0" smtClean="0"/>
          </a:p>
          <a:p>
            <a:pPr marL="742950" lvl="1" indent="-285750">
              <a:buFontTx/>
              <a:buChar char="-"/>
            </a:pPr>
            <a:r>
              <a:rPr lang="cs-CZ" dirty="0" smtClean="0"/>
              <a:t>chybějí </a:t>
            </a:r>
            <a:r>
              <a:rPr lang="cs-CZ" dirty="0" smtClean="0"/>
              <a:t>další funkce TECH -  např. Můj prostor (v </a:t>
            </a:r>
            <a:r>
              <a:rPr lang="cs-CZ" dirty="0" err="1" smtClean="0"/>
              <a:t>Summonu</a:t>
            </a:r>
            <a:r>
              <a:rPr lang="cs-CZ" dirty="0" smtClean="0"/>
              <a:t> jen neúplná </a:t>
            </a:r>
            <a:r>
              <a:rPr lang="cs-CZ" dirty="0"/>
              <a:t>možnost ukládání záznamů </a:t>
            </a:r>
            <a:r>
              <a:rPr lang="cs-CZ" dirty="0" smtClean="0"/>
              <a:t>), přebírání záznamů, zdrojová </a:t>
            </a:r>
            <a:r>
              <a:rPr lang="cs-CZ" dirty="0" smtClean="0"/>
              <a:t>databáze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930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44" y="1501105"/>
            <a:ext cx="6736616" cy="135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39552" y="1412776"/>
            <a:ext cx="792088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endParaRPr lang="en-US" sz="3200" b="1" dirty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r>
              <a:rPr lang="cs-CZ" sz="3200" b="1" dirty="0" smtClean="0"/>
              <a:t>Děkuji za pozornost !</a:t>
            </a:r>
            <a:endParaRPr lang="cs-CZ" sz="3200" b="1" dirty="0"/>
          </a:p>
          <a:p>
            <a:endParaRPr lang="en-US" sz="3200" b="1" dirty="0" smtClean="0"/>
          </a:p>
          <a:p>
            <a:endParaRPr lang="en-US" sz="3200" b="1" dirty="0" smtClean="0"/>
          </a:p>
          <a:p>
            <a:pPr algn="r"/>
            <a:r>
              <a:rPr lang="en-US" sz="2000" b="1" dirty="0" smtClean="0"/>
              <a:t>l</a:t>
            </a:r>
            <a:r>
              <a:rPr lang="cs-CZ" sz="2000" b="1" dirty="0" err="1" smtClean="0"/>
              <a:t>enk</a:t>
            </a:r>
            <a:r>
              <a:rPr lang="en-US" sz="2000" b="1" dirty="0" smtClean="0"/>
              <a:t>a.</a:t>
            </a:r>
            <a:r>
              <a:rPr lang="cs-CZ" sz="2000" b="1" dirty="0" err="1" smtClean="0"/>
              <a:t>hvezdova</a:t>
            </a:r>
            <a:r>
              <a:rPr lang="en-US" sz="2000" b="1" dirty="0" smtClean="0"/>
              <a:t>@techlib.cz</a:t>
            </a:r>
            <a:endParaRPr lang="cs-CZ" sz="2000" dirty="0"/>
          </a:p>
        </p:txBody>
      </p:sp>
      <p:pic>
        <p:nvPicPr>
          <p:cNvPr id="4098" name="Picture 2" descr="C:\Users\Lenka\Downloads\logo-1-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183" y="5445224"/>
            <a:ext cx="1024169" cy="65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38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tech.jib.cz/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6969"/>
            <a:ext cx="3148222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nner portal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877" y="249125"/>
            <a:ext cx="2674587" cy="49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113663" y="961564"/>
            <a:ext cx="52975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Oborová brána TECH, </a:t>
            </a:r>
            <a:r>
              <a:rPr lang="cs-CZ" sz="2800" dirty="0">
                <a:hlinkClick r:id="rId4" action="ppaction://hlinkfile"/>
              </a:rPr>
              <a:t>tech.jib.cz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539552" y="1412776"/>
            <a:ext cx="79208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Profil uživatele NTK</a:t>
            </a:r>
            <a:r>
              <a:rPr lang="cs-CZ" dirty="0" smtClean="0"/>
              <a:t> </a:t>
            </a:r>
          </a:p>
          <a:p>
            <a:pPr marL="285750" indent="-285750"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r>
              <a:rPr lang="cs-CZ" dirty="0" smtClean="0"/>
              <a:t>Věk 20 let;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Pocházející z České republiky;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Studující ČVUT </a:t>
            </a:r>
            <a:r>
              <a:rPr lang="cs-CZ" dirty="0" err="1" smtClean="0"/>
              <a:t>FSv</a:t>
            </a:r>
            <a:r>
              <a:rPr lang="cs-CZ" dirty="0" smtClean="0"/>
              <a:t> (stavební fakulta);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Využívá k práci v NTK vlastní notebook;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V NTK se nejčastěji vyskytuje listopadová pondělí;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Do NTK vstupuje pravděpodobně kolem 12h;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Noční studovnu během svého studia téměř nevyužil;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NTK využívá k zapůjčení fyzických fondů (ale zajímají ho méně než před rokem), nicméně roste jeho potřeba využití NTK jako klidové zóny a místa pro setkání a rozhodně roste jeho chuť po využití EIZ NTK;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Pakliže využívá vzdáleného přístupu, přihlašuje se v rámci České republiky a najde požadované informace na webu do 2,46 min s největší pravděpodobností již na titulní stránce NTK;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Řadí se mezi vracející se návštěvníky webu; </a:t>
            </a:r>
          </a:p>
          <a:p>
            <a:pPr marL="285750" indent="-285750">
              <a:buFontTx/>
              <a:buChar char="-"/>
            </a:pPr>
            <a:r>
              <a:rPr lang="cs-CZ" dirty="0" smtClean="0"/>
              <a:t>Pakliže využívá mobilního zařízení, preferuje značku Apple </a:t>
            </a:r>
            <a:r>
              <a:rPr lang="cs-CZ" dirty="0" err="1" smtClean="0"/>
              <a:t>iPad</a:t>
            </a:r>
            <a:r>
              <a:rPr lang="cs-CZ" dirty="0" smtClean="0"/>
              <a:t>;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6820114" y="6433591"/>
            <a:ext cx="1856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/>
              <a:t>Zdroj: </a:t>
            </a:r>
            <a:r>
              <a:rPr lang="cs-CZ" sz="1400" dirty="0" smtClean="0"/>
              <a:t>projekt EFI - NTK</a:t>
            </a:r>
            <a:endParaRPr lang="cs-CZ" sz="1400" dirty="0"/>
          </a:p>
        </p:txBody>
      </p:sp>
      <p:pic>
        <p:nvPicPr>
          <p:cNvPr id="4098" name="Picture 2" descr="C:\Users\Lenka\Downloads\logo-1-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1312201" cy="8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28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532</Words>
  <Application>Microsoft Office PowerPoint</Application>
  <PresentationFormat>Předvádění na obrazovce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Motiv systému Office</vt:lpstr>
      <vt:lpstr>Oborová brána TECH, tech.jib.cz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Oborová brána ………..</dc:title>
  <dc:creator>Lenka Hvezdova</dc:creator>
  <cp:lastModifiedBy>Lenka</cp:lastModifiedBy>
  <cp:revision>38</cp:revision>
  <cp:lastPrinted>2013-12-16T20:34:39Z</cp:lastPrinted>
  <dcterms:created xsi:type="dcterms:W3CDTF">2013-10-09T13:40:19Z</dcterms:created>
  <dcterms:modified xsi:type="dcterms:W3CDTF">2013-12-17T10:51:14Z</dcterms:modified>
</cp:coreProperties>
</file>