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3"/>
  </p:notesMasterIdLst>
  <p:handoutMasterIdLst>
    <p:handoutMasterId r:id="rId14"/>
  </p:handoutMasterIdLst>
  <p:sldIdLst>
    <p:sldId id="328" r:id="rId2"/>
    <p:sldId id="333" r:id="rId3"/>
    <p:sldId id="332" r:id="rId4"/>
    <p:sldId id="314" r:id="rId5"/>
    <p:sldId id="335" r:id="rId6"/>
    <p:sldId id="336" r:id="rId7"/>
    <p:sldId id="334" r:id="rId8"/>
    <p:sldId id="337" r:id="rId9"/>
    <p:sldId id="331" r:id="rId10"/>
    <p:sldId id="330" r:id="rId11"/>
    <p:sldId id="323" r:id="rId12"/>
  </p:sldIdLst>
  <p:sldSz cx="9144000" cy="6858000" type="screen4x3"/>
  <p:notesSz cx="6669088" cy="99282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0066FF"/>
    <a:srgbClr val="CC0099"/>
    <a:srgbClr val="00CC99"/>
    <a:srgbClr val="339966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81" autoAdjust="0"/>
  </p:normalViewPr>
  <p:slideViewPr>
    <p:cSldViewPr>
      <p:cViewPr varScale="1">
        <p:scale>
          <a:sx n="83" d="100"/>
          <a:sy n="83" d="100"/>
        </p:scale>
        <p:origin x="-11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1263" y="-98"/>
      </p:cViewPr>
      <p:guideLst>
        <p:guide orient="horz" pos="2345"/>
        <p:guide pos="28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67765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762000" eaLnBrk="0" hangingPunct="0">
              <a:defRPr sz="1000" i="1">
                <a:latin typeface="Times New Roman CE" charset="-18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762000" eaLnBrk="0" hangingPunct="0">
              <a:defRPr sz="1000" i="1">
                <a:latin typeface="Times New Roman CE" charset="-18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331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862013" y="750888"/>
            <a:ext cx="4945062" cy="37099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6463"/>
            <a:ext cx="48910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762000" eaLnBrk="0" hangingPunct="0">
              <a:defRPr sz="1000" i="1">
                <a:latin typeface="Times New Roman CE" charset="-18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7620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860E7717-6733-49D6-A2EA-258B36E7EC64}" type="slidenum">
              <a:rPr lang="cs-CZ"/>
              <a:pPr>
                <a:defRPr/>
              </a:pPr>
              <a:t>‹#›</a:t>
            </a:fld>
            <a:endParaRPr lang="cs-CZ">
              <a:latin typeface="Times New Roman CE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558974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7542D716-E074-4E5D-9434-C979AC9E084B}" type="slidenum">
              <a:rPr lang="cs-CZ" altLang="cs-CZ" sz="1000" smtClean="0"/>
              <a:pPr>
                <a:spcBef>
                  <a:spcPct val="0"/>
                </a:spcBef>
              </a:pPr>
              <a:t>2</a:t>
            </a:fld>
            <a:endParaRPr lang="cs-CZ" altLang="cs-CZ" sz="1000" smtClean="0">
              <a:latin typeface="Times New Roman CE" charset="-18"/>
            </a:endParaRPr>
          </a:p>
        </p:txBody>
      </p:sp>
      <p:sp>
        <p:nvSpPr>
          <p:cNvPr id="143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620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620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017B4DE-FE2C-4D7B-879A-9F7804D0DCD0}" type="slidenum">
              <a:rPr lang="cs-CZ" altLang="cs-CZ" sz="1000" smtClean="0"/>
              <a:pPr>
                <a:spcBef>
                  <a:spcPct val="0"/>
                </a:spcBef>
              </a:pPr>
              <a:t>10</a:t>
            </a:fld>
            <a:endParaRPr lang="cs-CZ" altLang="cs-CZ" sz="1000" smtClean="0">
              <a:latin typeface="Times New Roman CE" charset="-18"/>
            </a:endParaRPr>
          </a:p>
        </p:txBody>
      </p:sp>
      <p:sp>
        <p:nvSpPr>
          <p:cNvPr id="153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B7925-99D7-4EED-B130-904E7BD4DD0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0118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3435D-4780-4153-ACDE-93B3E514CF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9951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65062-7B55-43E1-B096-E1153C06BEA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752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365FF-129D-4001-9792-2A2EAF5782C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75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D4153-6576-4462-B900-06579379AC2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8143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E708C-E8AE-4B08-AB48-2123036644E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791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81DF0-C8F8-4324-BD86-A80FE604370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28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32EF1-AF49-40B8-ACBF-29FBAE0406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648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67931-6354-4069-A9D8-70C4E904B79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831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31793-8432-4EDD-BEFC-2378A46C96D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905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B5FDF-B55B-4831-A0C3-359BB9BBA30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0047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Nadpis a diagram nebo organizační sché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jekt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3C3FF-700B-4BEB-9BC3-9FC665F20FF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220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75559D5-0FDC-4C9B-9ADF-BD619F33865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ib.cz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info.jib.cz/o-projektu/statistiky/statistiky-sfx-za-201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igma.nkp.cz/F/S96A8689R9LB9EEHCYUUYQAIQJKL6CES8JKKA3CAX2RCCLJ7VY-01734?func=file&amp;file_name=base-inf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133475"/>
          </a:xfrm>
        </p:spPr>
        <p:txBody>
          <a:bodyPr/>
          <a:lstStyle/>
          <a:p>
            <a:r>
              <a:rPr lang="cs-CZ" altLang="cs-CZ" smtClean="0">
                <a:solidFill>
                  <a:srgbClr val="D42E12"/>
                </a:solidFill>
              </a:rPr>
              <a:t>JIB 2013</a:t>
            </a:r>
            <a:br>
              <a:rPr lang="cs-CZ" altLang="cs-CZ" smtClean="0">
                <a:solidFill>
                  <a:srgbClr val="D42E12"/>
                </a:solidFill>
              </a:rPr>
            </a:br>
            <a:endParaRPr lang="cs-CZ" altLang="cs-CZ" sz="2800" smtClean="0">
              <a:solidFill>
                <a:srgbClr val="00708C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636838"/>
            <a:ext cx="6400800" cy="3001962"/>
          </a:xfrm>
        </p:spPr>
        <p:txBody>
          <a:bodyPr/>
          <a:lstStyle/>
          <a:p>
            <a:endParaRPr lang="cs-CZ" altLang="cs-CZ" smtClean="0"/>
          </a:p>
        </p:txBody>
      </p:sp>
      <p:pic>
        <p:nvPicPr>
          <p:cNvPr id="2052" name="Picture 4" descr="new_nklogo_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6250"/>
            <a:ext cx="9525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88" y="2781300"/>
            <a:ext cx="3019425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765175"/>
            <a:ext cx="7777162" cy="4895850"/>
          </a:xfrm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r>
              <a:rPr lang="cs-CZ" altLang="cs-CZ" sz="2800" b="1" smtClean="0"/>
              <a:t>Portál </a:t>
            </a:r>
            <a:r>
              <a:rPr lang="cs-CZ" altLang="cs-CZ" sz="2800" b="1" smtClean="0">
                <a:solidFill>
                  <a:srgbClr val="FF0000"/>
                </a:solidFill>
              </a:rPr>
              <a:t>Jednotná informační brána </a:t>
            </a:r>
            <a:r>
              <a:rPr lang="cs-CZ" altLang="cs-CZ" sz="2800" b="1" smtClean="0">
                <a:hlinkClick r:id="rId3"/>
              </a:rPr>
              <a:t>http://www.jib.cz</a:t>
            </a:r>
            <a:r>
              <a:rPr lang="cs-CZ" altLang="cs-CZ" sz="2800" b="1" smtClean="0"/>
              <a:t> umožňuje uživatelům v celonárodním měřítku využívat z jednoho místa a jedním vyhledávacím rozhraním různé české a zahraniční informační zdroje: katalogy knihoven, souborné katalogy, plnotextové databáze, atd. </a:t>
            </a:r>
          </a:p>
          <a:p>
            <a:pPr eaLnBrk="1" hangingPunct="1">
              <a:buFontTx/>
              <a:buNone/>
            </a:pPr>
            <a:endParaRPr lang="cs-CZ" altLang="cs-CZ" sz="2800" b="1" smtClean="0"/>
          </a:p>
          <a:p>
            <a:pPr eaLnBrk="1" hangingPunct="1">
              <a:buFontTx/>
              <a:buNone/>
            </a:pPr>
            <a:r>
              <a:rPr lang="cs-CZ" altLang="cs-CZ" sz="2800" b="1" smtClean="0"/>
              <a:t>Je podporován programem VISK8B.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sz="3600" b="1" i="1" dirty="0" smtClean="0">
                <a:solidFill>
                  <a:schemeClr val="accent1">
                    <a:lumMod val="75000"/>
                  </a:schemeClr>
                </a:solidFill>
              </a:rPr>
              <a:t>Dva průzkumy CPK, dva závěry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99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cs-CZ" altLang="cs-CZ" sz="2800" b="1" smtClean="0">
                <a:solidFill>
                  <a:srgbClr val="FF0000"/>
                </a:solidFill>
              </a:rPr>
              <a:t>Knihovny:</a:t>
            </a:r>
            <a:r>
              <a:rPr lang="cs-CZ" altLang="cs-CZ" sz="2800" b="1" smtClean="0"/>
              <a:t> Využití JIB - knihovny celek: 66% (často 43%, výjimečně 23%)</a:t>
            </a:r>
          </a:p>
          <a:p>
            <a:pPr marL="0" indent="0">
              <a:buFontTx/>
              <a:buNone/>
            </a:pPr>
            <a:r>
              <a:rPr lang="cs-CZ" altLang="cs-CZ" sz="2800" b="1" smtClean="0"/>
              <a:t>Pilotní knihovny: 100% (často 100%)</a:t>
            </a:r>
          </a:p>
          <a:p>
            <a:pPr marL="0" indent="0">
              <a:buFontTx/>
              <a:buNone/>
            </a:pPr>
            <a:endParaRPr lang="cs-CZ" altLang="cs-CZ" sz="2800" b="1" smtClean="0"/>
          </a:p>
          <a:p>
            <a:pPr marL="0" indent="0">
              <a:buFontTx/>
              <a:buNone/>
            </a:pPr>
            <a:r>
              <a:rPr lang="cs-CZ" altLang="cs-CZ" sz="2800" b="1" smtClean="0">
                <a:solidFill>
                  <a:srgbClr val="FF0000"/>
                </a:solidFill>
              </a:rPr>
              <a:t>Uživatelé:</a:t>
            </a:r>
            <a:r>
              <a:rPr lang="cs-CZ" altLang="cs-CZ" sz="2800" b="1" smtClean="0"/>
              <a:t> Znalost současných integračních nástrojů SK ČR a JIB je nízká. Jednotnou informační bránu zná alespoň podle jména 38 % návštěvníků. </a:t>
            </a:r>
          </a:p>
          <a:p>
            <a:pPr marL="0" indent="0">
              <a:buFontTx/>
              <a:buNone/>
            </a:pPr>
            <a:endParaRPr lang="cs-CZ" alt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b="1" i="1" smtClean="0">
                <a:solidFill>
                  <a:srgbClr val="FF0000"/>
                </a:solidFill>
              </a:rPr>
              <a:t>Statistiky JIB</a:t>
            </a:r>
          </a:p>
        </p:txBody>
      </p:sp>
      <p:sp>
        <p:nvSpPr>
          <p:cNvPr id="5123" name="AutoShape 5" descr="Unikátní návštěvníci: 6236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24" name="AutoShape 6" descr="Návštěvy: 17987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25" name="AutoShape 7" descr="Stránky: 317412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26" name="AutoShape 8" descr="Přenesená data: 927.45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27" name="AutoShape 9" descr="Unikátní návštěvníci: 6318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28" name="AutoShape 10" descr="Návštěvy: 16826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29" name="AutoShape 11" descr="Stránky: 315161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0" name="AutoShape 12" descr="Přenesená data: 920.58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1" name="AutoShape 13" descr="Unikátní návštěvníci: 6871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2" name="AutoShape 14" descr="Návštěvy: 18490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3" name="AutoShape 15" descr="Stránky: 335289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4" name="AutoShape 16" descr="Přenesená data: 974.65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5" name="AutoShape 17" descr="Unikátní návštěvníci: 6056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6" name="AutoShape 18" descr="Návštěvy: 16351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7" name="AutoShape 19" descr="Stránky: 300939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8" name="AutoShape 20" descr="Přenesená data: 842.10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39" name="AutoShape 21" descr="Unikátní návštěvníci: 4884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0" name="AutoShape 22" descr="Návštěvy: 13566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1" name="AutoShape 23" descr="Stránky: 266284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2" name="AutoShape 24" descr="Přenesená data: 719.80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3" name="AutoShape 25" descr="Unikátní návštěvníci: 4130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4" name="AutoShape 26" descr="Návštěvy: 12137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5" name="AutoShape 27" descr="Stránky: 251293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6" name="AutoShape 28" descr="Přenesená data: 602.27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7" name="AutoShape 29" descr="Unikátní návštěvníci: 3181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8" name="AutoShape 30" descr="Návštěvy: 10170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49" name="AutoShape 31" descr="Stránky: 179886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0" name="AutoShape 32" descr="Přenesená data: 472.25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1" name="AutoShape 33" descr="Unikátní návštěvníci: 3244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2" name="AutoShape 34" descr="Návštěvy: 9785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3" name="AutoShape 35" descr="Stránky: 165970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4" name="AutoShape 36" descr="Přenesená data: 468.88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5" name="AutoShape 37" descr="Unikátní návštěvníci: 4241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6" name="AutoShape 38" descr="Návštěvy: 12113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7" name="AutoShape 39" descr="Stránky: 235700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8" name="AutoShape 40" descr="Přenesená data: 639.72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59" name="AutoShape 41" descr="Unikátní návštěvníci: 6036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0" name="AutoShape 42" descr="Návštěvy: 16738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1" name="AutoShape 43" descr="Stránky: 357564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2" name="AutoShape 44" descr="Přenesená data: 932.22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3" name="AutoShape 45" descr="Unikátní návštěvníci: 6286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4" name="AutoShape 46" descr="Návštěvy: 17178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5" name="AutoShape 47" descr="Stránky: 348856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6" name="AutoShape 48" descr="Přenesená data: 934.33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7" name="AutoShape 49" descr="Unikátní návštěvníci: 2575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8" name="AutoShape 50" descr="Návštěvy: 6171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69" name="AutoShape 51" descr="Stránky: 117985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6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70" name="AutoShape 52" descr="Přenesená data: 334.81 MB"/>
          <p:cNvSpPr>
            <a:spLocks noChangeAspect="1" noChangeArrowheads="1"/>
          </p:cNvSpPr>
          <p:nvPr/>
        </p:nvSpPr>
        <p:spPr bwMode="auto">
          <a:xfrm>
            <a:off x="2636838" y="1700213"/>
            <a:ext cx="571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171" name="Rectangle 53"/>
          <p:cNvSpPr>
            <a:spLocks noChangeArrowheads="1"/>
          </p:cNvSpPr>
          <p:nvPr/>
        </p:nvSpPr>
        <p:spPr bwMode="auto">
          <a:xfrm>
            <a:off x="2636838" y="1700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/>
            </a:r>
            <a:br>
              <a:rPr lang="cs-CZ" altLang="cs-CZ" sz="1800"/>
            </a:br>
            <a:endParaRPr lang="cs-CZ" altLang="cs-CZ" sz="1800"/>
          </a:p>
        </p:txBody>
      </p:sp>
      <p:graphicFrame>
        <p:nvGraphicFramePr>
          <p:cNvPr id="2" name="Zástupný symbol pro obsah 5143"/>
          <p:cNvGraphicFramePr>
            <a:graphicFrameLocks noGrp="1"/>
          </p:cNvGraphicFramePr>
          <p:nvPr>
            <p:ph idx="1"/>
          </p:nvPr>
        </p:nvGraphicFramePr>
        <p:xfrm>
          <a:off x="1109663" y="1600200"/>
          <a:ext cx="6924675" cy="3910011"/>
        </p:xfrm>
        <a:graphic>
          <a:graphicData uri="http://schemas.openxmlformats.org/drawingml/2006/table">
            <a:tbl>
              <a:tblPr/>
              <a:tblGrid>
                <a:gridCol w="1384935"/>
                <a:gridCol w="1384935"/>
                <a:gridCol w="1384935"/>
                <a:gridCol w="1384935"/>
                <a:gridCol w="1384935"/>
              </a:tblGrid>
              <a:tr h="49355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Měsíc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Unikátní návštěvníci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B05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Návštěvy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8E8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Stránky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4477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Přenesená data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2EA495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Led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6,236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17,987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317,412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927.45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Úno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6,318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16,826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315,161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920.58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Bře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6,871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18,490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335,289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974.65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Dub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6,056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16,351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300,939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842.10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Kvě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4,884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13,566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266,284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719.80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Čvn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4,130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12,137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251,293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602.27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Čvc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3,181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10,170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179,886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472.25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Srp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3,244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9,785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165,970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468.88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Zář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4,241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12,113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235,700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639.72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Říj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6,036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16,738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357,564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932.22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Lis 2013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6,286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17,178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348,856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934.33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 b="1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Pro 2013</a:t>
                      </a:r>
                      <a:endParaRPr lang="cs-CZ" sz="150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2,575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6,171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117,985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334.81 MB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80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Celkem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60,058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167,512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3,192,339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50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8.56 GB</a:t>
                      </a:r>
                    </a:p>
                  </a:txBody>
                  <a:tcPr marL="16030" marR="16030" marT="16025" marB="16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C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sz="3600" b="1" i="1" dirty="0" smtClean="0">
                <a:solidFill>
                  <a:schemeClr val="accent1">
                    <a:lumMod val="75000"/>
                  </a:schemeClr>
                </a:solidFill>
                <a:hlinkClick r:id="rId2"/>
              </a:rPr>
              <a:t>Statistiky SFX</a:t>
            </a:r>
            <a:endParaRPr lang="cs-CZ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cs-CZ" altLang="cs-CZ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8170862" cy="515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b="1" smtClean="0">
                <a:solidFill>
                  <a:srgbClr val="FF0000"/>
                </a:solidFill>
              </a:rPr>
              <a:t>2014</a:t>
            </a:r>
          </a:p>
        </p:txBody>
      </p:sp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cs-CZ" altLang="cs-CZ" sz="2800" b="1" smtClean="0"/>
              <a:t>Běžný provoz JIB</a:t>
            </a:r>
          </a:p>
          <a:p>
            <a:pPr marL="0" indent="0">
              <a:buFontTx/>
              <a:buNone/>
            </a:pPr>
            <a:endParaRPr lang="cs-CZ" altLang="cs-CZ" sz="2800" b="1" smtClean="0"/>
          </a:p>
          <a:p>
            <a:pPr marL="0" indent="0">
              <a:buFontTx/>
              <a:buNone/>
            </a:pPr>
            <a:r>
              <a:rPr lang="cs-CZ" altLang="cs-CZ" sz="2800" b="1" i="1" smtClean="0"/>
              <a:t>Redukce: bX</a:t>
            </a:r>
          </a:p>
          <a:p>
            <a:pPr marL="0" indent="0">
              <a:buFontTx/>
              <a:buNone/>
            </a:pPr>
            <a:endParaRPr lang="cs-CZ" altLang="cs-CZ" sz="2800" b="1" smtClean="0"/>
          </a:p>
          <a:p>
            <a:pPr marL="0" indent="0">
              <a:buFontTx/>
              <a:buNone/>
            </a:pPr>
            <a:r>
              <a:rPr lang="cs-CZ" altLang="cs-CZ" sz="2800" b="1" smtClean="0"/>
              <a:t>Analýza funkcionality pro potřeby transformace do CPK</a:t>
            </a:r>
            <a:br>
              <a:rPr lang="cs-CZ" altLang="cs-CZ" sz="2800" b="1" smtClean="0"/>
            </a:br>
            <a:endParaRPr lang="cs-CZ" altLang="cs-CZ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b="1" i="1" smtClean="0">
                <a:solidFill>
                  <a:srgbClr val="FF0000"/>
                </a:solidFill>
              </a:rPr>
              <a:t>Přebírání záznamů</a:t>
            </a:r>
            <a:endParaRPr lang="cs-CZ" altLang="cs-CZ" sz="3600" b="1" i="1" smtClean="0"/>
          </a:p>
        </p:txBody>
      </p:sp>
      <p:sp>
        <p:nvSpPr>
          <p:cNvPr id="819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altLang="cs-CZ" smtClean="0"/>
          </a:p>
        </p:txBody>
      </p:sp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701800"/>
            <a:ext cx="883920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b="1" smtClean="0">
                <a:solidFill>
                  <a:srgbClr val="FF0000"/>
                </a:solidFill>
              </a:rPr>
              <a:t>Rozhraní Z39.50</a:t>
            </a:r>
            <a:r>
              <a:rPr lang="cs-CZ" altLang="cs-CZ" smtClean="0"/>
              <a:t/>
            </a:r>
            <a:br>
              <a:rPr lang="cs-CZ" altLang="cs-CZ" smtClean="0"/>
            </a:br>
            <a:endParaRPr lang="cs-CZ" altLang="cs-CZ" smtClean="0"/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cs-CZ" altLang="cs-CZ" smtClean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611188" y="1268413"/>
          <a:ext cx="7921625" cy="53371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1151"/>
                <a:gridCol w="2310474"/>
              </a:tblGrid>
              <a:tr h="444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dirty="0">
                          <a:effectLst/>
                        </a:rPr>
                        <a:t>Z39.50 dotazy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800" dirty="0" smtClean="0">
                          <a:effectLst/>
                        </a:rPr>
                        <a:t>767 197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</a:tr>
              <a:tr h="444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dirty="0">
                          <a:effectLst/>
                        </a:rPr>
                        <a:t>Počet pracovních dnů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800" dirty="0" smtClean="0">
                          <a:effectLst/>
                        </a:rPr>
                        <a:t>252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</a:tr>
              <a:tr h="889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dirty="0">
                          <a:effectLst/>
                        </a:rPr>
                        <a:t>Průměrný počet na </a:t>
                      </a:r>
                      <a:r>
                        <a:rPr lang="cs-CZ" sz="2800" dirty="0" err="1">
                          <a:effectLst/>
                        </a:rPr>
                        <a:t>prac</a:t>
                      </a:r>
                      <a:r>
                        <a:rPr lang="cs-CZ" sz="2800" dirty="0">
                          <a:effectLst/>
                        </a:rPr>
                        <a:t>. den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800" dirty="0" smtClean="0">
                          <a:effectLst/>
                        </a:rPr>
                        <a:t>2 270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</a:tr>
              <a:tr h="444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dirty="0">
                          <a:effectLst/>
                        </a:rPr>
                        <a:t>ISBN dotazy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800" dirty="0" smtClean="0">
                          <a:effectLst/>
                        </a:rPr>
                        <a:t>327 806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</a:tr>
              <a:tr h="444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>
                          <a:effectLst/>
                        </a:rPr>
                        <a:t>ISSN dotazy</a:t>
                      </a:r>
                      <a:endParaRPr lang="cs-CZ" sz="2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8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75 872</a:t>
                      </a:r>
                      <a:endParaRPr lang="cs-CZ" sz="28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b"/>
                </a:tc>
              </a:tr>
              <a:tr h="444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</a:tr>
              <a:tr h="4447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dirty="0">
                          <a:effectLst/>
                        </a:rPr>
                        <a:t>Nalezené záznamy - 0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800" dirty="0" smtClean="0">
                          <a:effectLst/>
                        </a:rPr>
                        <a:t>275 714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</a:tr>
              <a:tr h="889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dirty="0">
                          <a:effectLst/>
                        </a:rPr>
                        <a:t>Nalezené záznamy - právě 1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800" dirty="0" smtClean="0">
                          <a:effectLst/>
                        </a:rPr>
                        <a:t>275 130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</a:tr>
              <a:tr h="889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800" dirty="0">
                          <a:effectLst/>
                        </a:rPr>
                        <a:t>Nalezené záznamy - 1 a více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800" dirty="0" smtClean="0">
                          <a:effectLst/>
                        </a:rPr>
                        <a:t>491 483</a:t>
                      </a:r>
                      <a:endParaRPr lang="cs-CZ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4" marR="44454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i="1" smtClean="0">
                <a:solidFill>
                  <a:srgbClr val="FF0000"/>
                </a:solidFill>
              </a:rPr>
              <a:t>http://plus.jib.cz</a:t>
            </a:r>
          </a:p>
        </p:txBody>
      </p:sp>
      <p:sp>
        <p:nvSpPr>
          <p:cNvPr id="10243" name="Zástupný symbol pro obsah 4"/>
          <p:cNvSpPr>
            <a:spLocks noGrp="1"/>
          </p:cNvSpPr>
          <p:nvPr>
            <p:ph idx="1"/>
          </p:nvPr>
        </p:nvSpPr>
        <p:spPr>
          <a:xfrm>
            <a:off x="914400" y="1989138"/>
            <a:ext cx="8229600" cy="4525962"/>
          </a:xfrm>
        </p:spPr>
        <p:txBody>
          <a:bodyPr/>
          <a:lstStyle/>
          <a:p>
            <a:pPr marL="0" indent="0">
              <a:buFontTx/>
              <a:buNone/>
            </a:pPr>
            <a:endParaRPr lang="cs-CZ" altLang="cs-CZ" smtClean="0"/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1412875"/>
            <a:ext cx="9563101" cy="774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sz="3600" i="1" dirty="0" smtClean="0">
                <a:solidFill>
                  <a:schemeClr val="accent1">
                    <a:lumMod val="75000"/>
                  </a:schemeClr>
                </a:solidFill>
              </a:rPr>
              <a:t>open </a:t>
            </a:r>
            <a:r>
              <a:rPr lang="cs-CZ" sz="3600" i="1" dirty="0" err="1" smtClean="0">
                <a:solidFill>
                  <a:schemeClr val="accent1">
                    <a:lumMod val="75000"/>
                  </a:schemeClr>
                </a:solidFill>
              </a:rPr>
              <a:t>access</a:t>
            </a:r>
            <a:r>
              <a:rPr lang="cs-CZ" sz="3600" i="1" dirty="0" smtClean="0">
                <a:solidFill>
                  <a:schemeClr val="accent1">
                    <a:lumMod val="75000"/>
                  </a:schemeClr>
                </a:solidFill>
              </a:rPr>
              <a:t> e-knihy</a:t>
            </a:r>
            <a:endParaRPr lang="cs-CZ" sz="3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 lIns="92075" tIns="46038" rIns="92075" bIns="46038"/>
          <a:lstStyle/>
          <a:p>
            <a:pPr eaLnBrk="1" hangingPunct="1">
              <a:buFontTx/>
              <a:buNone/>
            </a:pPr>
            <a:endParaRPr lang="cs-CZ" altLang="cs-CZ" sz="2800" b="1" smtClean="0"/>
          </a:p>
          <a:p>
            <a:pPr eaLnBrk="1" hangingPunct="1">
              <a:buFontTx/>
              <a:buNone/>
            </a:pPr>
            <a:endParaRPr lang="cs-CZ" altLang="cs-CZ" sz="2800" b="1" smtClean="0"/>
          </a:p>
          <a:p>
            <a:pPr eaLnBrk="1" hangingPunct="1">
              <a:buFontTx/>
              <a:buNone/>
            </a:pPr>
            <a:endParaRPr lang="cs-CZ" altLang="cs-CZ" sz="2800" smtClean="0"/>
          </a:p>
          <a:p>
            <a:pPr algn="ctr" eaLnBrk="1" hangingPunct="1">
              <a:buFontTx/>
              <a:buNone/>
            </a:pPr>
            <a:r>
              <a:rPr lang="cs-CZ" altLang="cs-CZ" sz="2000" smtClean="0"/>
              <a:t>   </a:t>
            </a:r>
            <a:endParaRPr lang="cs-CZ" altLang="cs-CZ" sz="2000" b="1" smtClean="0">
              <a:solidFill>
                <a:schemeClr val="folHlink"/>
              </a:solidFill>
            </a:endParaRPr>
          </a:p>
          <a:p>
            <a:pPr eaLnBrk="1" hangingPunct="1">
              <a:buFontTx/>
              <a:buNone/>
            </a:pPr>
            <a:endParaRPr lang="cs-CZ" altLang="cs-CZ" smtClean="0"/>
          </a:p>
          <a:p>
            <a:pPr eaLnBrk="1" hangingPunct="1">
              <a:buFontTx/>
              <a:buNone/>
            </a:pPr>
            <a:endParaRPr lang="cs-CZ" altLang="cs-CZ" smtClean="0"/>
          </a:p>
          <a:p>
            <a:pPr eaLnBrk="1" hangingPunct="1">
              <a:buFontTx/>
              <a:buNone/>
            </a:pPr>
            <a:endParaRPr lang="cs-CZ" altLang="cs-CZ" smtClean="0">
              <a:latin typeface="Times New Roman CE" charset="-18"/>
            </a:endParaRPr>
          </a:p>
        </p:txBody>
      </p:sp>
      <p:graphicFrame>
        <p:nvGraphicFramePr>
          <p:cNvPr id="6160" name="Group 16"/>
          <p:cNvGraphicFramePr>
            <a:graphicFrameLocks noGrp="1"/>
          </p:cNvGraphicFramePr>
          <p:nvPr/>
        </p:nvGraphicFramePr>
        <p:xfrm>
          <a:off x="0" y="0"/>
          <a:ext cx="428625" cy="2438400"/>
        </p:xfrm>
        <a:graphic>
          <a:graphicData uri="http://schemas.openxmlformats.org/drawingml/2006/table">
            <a:tbl>
              <a:tblPr/>
              <a:tblGrid>
                <a:gridCol w="428625"/>
              </a:tblGrid>
              <a:tr h="0">
                <a:tc>
                  <a:txBody>
                    <a:bodyPr/>
                    <a:lstStyle/>
                    <a:p>
                      <a:pPr marL="342900" marR="0" lvl="0" indent="-34290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tooltip="ČNB"/>
                        </a:rPr>
                        <a:t>  </a:t>
                      </a:r>
                      <a:r>
                        <a:rPr kumimoji="0" lang="cs-CZ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    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2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628775"/>
            <a:ext cx="7439025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altLang="cs-CZ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cs-CZ" i="1" dirty="0" smtClean="0"/>
              <a:t>Děkuji za pozornost.</a:t>
            </a:r>
          </a:p>
          <a:p>
            <a:pPr marL="0" indent="0">
              <a:buFontTx/>
              <a:buNone/>
              <a:defRPr/>
            </a:pPr>
            <a:endParaRPr lang="cs-CZ" dirty="0" smtClean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 smtClean="0"/>
          </a:p>
          <a:p>
            <a:pPr marL="0" indent="0">
              <a:buFontTx/>
              <a:buNone/>
              <a:defRPr/>
            </a:pPr>
            <a:r>
              <a:rPr lang="cs-CZ" sz="2000" dirty="0" smtClean="0"/>
              <a:t>Kontakt:</a:t>
            </a:r>
            <a:endParaRPr lang="cs-CZ" sz="2000" dirty="0"/>
          </a:p>
          <a:p>
            <a:pPr marL="0" indent="0">
              <a:buFontTx/>
              <a:buNone/>
              <a:defRPr/>
            </a:pPr>
            <a:r>
              <a:rPr lang="cs-CZ" sz="2000" dirty="0" smtClean="0"/>
              <a:t>Edita.Lichtenbergova@nkp.cz</a:t>
            </a:r>
            <a:endParaRPr lang="cs-CZ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2592</TotalTime>
  <Words>282</Words>
  <Application>Microsoft Office PowerPoint</Application>
  <PresentationFormat>Předvádění na obrazovce (4:3)</PresentationFormat>
  <Paragraphs>122</Paragraphs>
  <Slides>11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Times New Roman CE</vt:lpstr>
      <vt:lpstr>Verdana</vt:lpstr>
      <vt:lpstr>Výchozí návrh</vt:lpstr>
      <vt:lpstr>JIB 2013 </vt:lpstr>
      <vt:lpstr>Prezentace aplikace PowerPoint</vt:lpstr>
      <vt:lpstr>Dva průzkumy CPK, dva závěry</vt:lpstr>
      <vt:lpstr>Statistiky JIB</vt:lpstr>
      <vt:lpstr>Statistiky SFX</vt:lpstr>
      <vt:lpstr>2014</vt:lpstr>
      <vt:lpstr>Přebírání záznamů</vt:lpstr>
      <vt:lpstr>Rozhraní Z39.50 </vt:lpstr>
      <vt:lpstr>http://plus.jib.cz</vt:lpstr>
      <vt:lpstr>open access e-knihy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 titulu</dc:title>
  <dc:creator>Hana Kubalová</dc:creator>
  <cp:lastModifiedBy>Machalova Linda</cp:lastModifiedBy>
  <cp:revision>153</cp:revision>
  <cp:lastPrinted>2012-02-29T15:56:50Z</cp:lastPrinted>
  <dcterms:created xsi:type="dcterms:W3CDTF">1999-08-25T07:41:49Z</dcterms:created>
  <dcterms:modified xsi:type="dcterms:W3CDTF">2013-12-18T08:16:00Z</dcterms:modified>
</cp:coreProperties>
</file>