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61" r:id="rId4"/>
    <p:sldId id="262" r:id="rId5"/>
    <p:sldId id="268" r:id="rId6"/>
    <p:sldId id="263" r:id="rId7"/>
    <p:sldId id="269" r:id="rId8"/>
    <p:sldId id="264" r:id="rId9"/>
    <p:sldId id="265" r:id="rId10"/>
    <p:sldId id="266" r:id="rId11"/>
  </p:sldIdLst>
  <p:sldSz cx="9144000" cy="6858000" type="screen4x3"/>
  <p:notesSz cx="6669088" cy="9928225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55B8B36-6D01-4EE0-84CC-07377D55D58E}" type="datetimeFigureOut">
              <a:rPr lang="cs-CZ"/>
              <a:pPr>
                <a:defRPr/>
              </a:pPr>
              <a:t>18.12.2013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0016405-C70D-460F-8E93-DEB0476DFE0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50641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F89318-407E-45C9-90E4-86DC0C5C60E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7850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DD5272-87B9-47D1-8C11-9A64EBAC42E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5923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74295-0A0C-4383-8CFA-6BC390836E2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63394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0FD37A-3FCF-4462-8CB1-E5856D2476C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0573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43A86-93F2-4428-BB02-492BA6B83EB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544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376638-FF44-4B2C-8BB1-7CA944EE061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5012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3C5FD9-94EE-4C07-A864-CBE9FD3392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2517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9CCFC2-7772-464D-8648-ED43D1BC827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7444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BEDB8-FB2A-432C-89FE-A95E14D7014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71541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CF4D13-E413-4504-8A29-8827DCEB5BC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144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686CF-A963-4A37-BE3F-DA7DA96FEDA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2792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E2F6E7F-4A55-4390-84E9-F9792EC34F60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844675"/>
            <a:ext cx="7847012" cy="1755775"/>
          </a:xfrm>
        </p:spPr>
        <p:txBody>
          <a:bodyPr anchor="ctr"/>
          <a:lstStyle/>
          <a:p>
            <a:pPr eaLnBrk="1" hangingPunct="1"/>
            <a:r>
              <a:rPr lang="cs-CZ" altLang="cs-CZ" sz="4000" b="1" smtClean="0">
                <a:solidFill>
                  <a:srgbClr val="FF3300"/>
                </a:solidFill>
              </a:rPr>
              <a:t>Oborová brána KIV</a:t>
            </a:r>
            <a:br>
              <a:rPr lang="cs-CZ" altLang="cs-CZ" sz="4000" b="1" smtClean="0">
                <a:solidFill>
                  <a:srgbClr val="FF3300"/>
                </a:solidFill>
              </a:rPr>
            </a:br>
            <a:r>
              <a:rPr lang="cs-CZ" altLang="cs-CZ" sz="4000" b="1" smtClean="0">
                <a:solidFill>
                  <a:srgbClr val="FF3300"/>
                </a:solidFill>
              </a:rPr>
              <a:t>Knihovnický institut </a:t>
            </a:r>
            <a:br>
              <a:rPr lang="cs-CZ" altLang="cs-CZ" sz="4000" b="1" smtClean="0">
                <a:solidFill>
                  <a:srgbClr val="FF3300"/>
                </a:solidFill>
              </a:rPr>
            </a:br>
            <a:r>
              <a:rPr lang="cs-CZ" altLang="cs-CZ" sz="4000" b="1" smtClean="0">
                <a:solidFill>
                  <a:srgbClr val="FF3300"/>
                </a:solidFill>
              </a:rPr>
              <a:t>Národní knihovna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endParaRPr lang="cs-CZ" altLang="cs-CZ" sz="3200" smtClean="0"/>
          </a:p>
        </p:txBody>
      </p:sp>
      <p:pic>
        <p:nvPicPr>
          <p:cNvPr id="3076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86200"/>
            <a:ext cx="6567488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619250" y="4724400"/>
            <a:ext cx="5976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>
                <a:solidFill>
                  <a:srgbClr val="FF3300"/>
                </a:solidFill>
              </a:rPr>
              <a:t>Knihovnictví a Informační věda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smtClean="0"/>
              <a:t>Definice oborové brány:</a:t>
            </a:r>
          </a:p>
          <a:p>
            <a:pPr eaLnBrk="1" hangingPunct="1"/>
            <a:r>
              <a:rPr lang="cs-CZ" altLang="cs-CZ" smtClean="0"/>
              <a:t>V databázi TDKIV</a:t>
            </a:r>
            <a:endParaRPr lang="cs-CZ" altLang="cs-CZ" b="1" smtClean="0"/>
          </a:p>
          <a:p>
            <a:pPr eaLnBrk="1" hangingPunct="1"/>
            <a:r>
              <a:rPr lang="cs-CZ" altLang="cs-CZ" b="1" smtClean="0"/>
              <a:t>http://aleph.nkp.cz/F/?func=direct&amp;doc_number=000000936&amp;local_base=KTD</a:t>
            </a:r>
          </a:p>
          <a:p>
            <a:pPr eaLnBrk="1" hangingPunct="1"/>
            <a:r>
              <a:rPr lang="cs-CZ" altLang="cs-CZ" smtClean="0"/>
              <a:t>Předmětová brána, tematická brána </a:t>
            </a:r>
          </a:p>
          <a:p>
            <a:pPr eaLnBrk="1" hangingPunct="1"/>
            <a:endParaRPr lang="cs-CZ" altLang="cs-CZ" smtClean="0"/>
          </a:p>
        </p:txBody>
      </p:sp>
      <p:pic>
        <p:nvPicPr>
          <p:cNvPr id="4100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b="1" dirty="0" smtClean="0">
                <a:solidFill>
                  <a:srgbClr val="FF0000"/>
                </a:solidFill>
              </a:rPr>
              <a:t>Služba v síťovém prostředí určená pro zprostředkování přístupu k vybraným online informačním zdrojům určitého oborového nebo tematického zaměření.</a:t>
            </a:r>
          </a:p>
          <a:p>
            <a:pPr eaLnBrk="1" hangingPunct="1">
              <a:defRPr/>
            </a:pPr>
            <a:r>
              <a:rPr lang="cs-CZ" sz="2800" dirty="0" smtClean="0"/>
              <a:t>Intelektuální nebo automatický výběr.</a:t>
            </a:r>
          </a:p>
          <a:p>
            <a:pPr eaLnBrk="1" hangingPunct="1">
              <a:defRPr/>
            </a:pPr>
            <a:r>
              <a:rPr lang="cs-CZ" sz="2800" dirty="0" smtClean="0"/>
              <a:t>Zpracování na základě definovaných formálních a kvalitativních kritérií. </a:t>
            </a:r>
          </a:p>
          <a:p>
            <a:pPr eaLnBrk="1" hangingPunct="1">
              <a:defRPr/>
            </a:pPr>
            <a:r>
              <a:rPr lang="cs-CZ" sz="2800" dirty="0" smtClean="0"/>
              <a:t>Klasifikační systém.</a:t>
            </a:r>
          </a:p>
          <a:p>
            <a:pPr eaLnBrk="1" hangingPunct="1">
              <a:defRPr/>
            </a:pPr>
            <a:r>
              <a:rPr lang="cs-CZ" sz="2800" dirty="0" smtClean="0"/>
              <a:t>Klíčová slova.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 smtClean="0"/>
          </a:p>
          <a:p>
            <a:pPr eaLnBrk="1" hangingPunct="1">
              <a:defRPr/>
            </a:pPr>
            <a:endParaRPr lang="cs-CZ" dirty="0" smtClean="0"/>
          </a:p>
        </p:txBody>
      </p:sp>
      <p:pic>
        <p:nvPicPr>
          <p:cNvPr id="5124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altLang="cs-CZ" b="1" smtClean="0"/>
              <a:t>Nemá funkci informačního portálu. </a:t>
            </a:r>
          </a:p>
          <a:p>
            <a:pPr eaLnBrk="1" hangingPunct="1"/>
            <a:r>
              <a:rPr lang="cs-CZ" altLang="cs-CZ" smtClean="0"/>
              <a:t>Doplňuje se s portálem Informace pro knihovny:</a:t>
            </a:r>
          </a:p>
          <a:p>
            <a:pPr lvl="1" eaLnBrk="1" hangingPunct="1"/>
            <a:r>
              <a:rPr lang="cs-CZ" altLang="cs-CZ" smtClean="0"/>
              <a:t>Novinky, faktické informace z oboru, informace o Knihovnickém institutu, publikační platforma, adresáře, odkazy na legislativní dokumenty, statistiky atd …</a:t>
            </a:r>
          </a:p>
          <a:p>
            <a:pPr eaLnBrk="1" hangingPunct="1"/>
            <a:endParaRPr lang="cs-CZ" altLang="cs-CZ" smtClean="0"/>
          </a:p>
        </p:txBody>
      </p:sp>
      <p:pic>
        <p:nvPicPr>
          <p:cNvPr id="6148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cs-CZ" altLang="cs-CZ" b="1" smtClean="0"/>
              <a:t>Knihovna knihovnické literatury NK ČR.</a:t>
            </a:r>
          </a:p>
          <a:p>
            <a:pPr eaLnBrk="1" hangingPunct="1"/>
            <a:r>
              <a:rPr lang="cs-CZ" altLang="cs-CZ" smtClean="0"/>
              <a:t>Neexistuje síť knihoven knihovnické literatury.</a:t>
            </a:r>
          </a:p>
          <a:p>
            <a:pPr eaLnBrk="1" hangingPunct="1"/>
            <a:r>
              <a:rPr lang="cs-CZ" altLang="cs-CZ" smtClean="0"/>
              <a:t>Mezi služby KIV nepatří výměna záznamů.</a:t>
            </a:r>
          </a:p>
          <a:p>
            <a:pPr eaLnBrk="1" hangingPunct="1"/>
            <a:r>
              <a:rPr lang="cs-CZ" altLang="cs-CZ" smtClean="0"/>
              <a:t>Zapojení do služeb Národní knihovny (MVS, Ptejte se…) </a:t>
            </a:r>
          </a:p>
          <a:p>
            <a:pPr eaLnBrk="1" hangingPunct="1"/>
            <a:r>
              <a:rPr lang="cs-CZ" altLang="cs-CZ" smtClean="0"/>
              <a:t>Určena knihovníkům, studentům a pedagogům oboru</a:t>
            </a:r>
          </a:p>
          <a:p>
            <a:pPr eaLnBrk="1" hangingPunct="1"/>
            <a:endParaRPr lang="cs-CZ" altLang="cs-CZ" smtClean="0"/>
          </a:p>
          <a:p>
            <a:pPr eaLnBrk="1" hangingPunct="1"/>
            <a:endParaRPr lang="cs-CZ" altLang="cs-CZ" smtClean="0"/>
          </a:p>
        </p:txBody>
      </p:sp>
      <p:pic>
        <p:nvPicPr>
          <p:cNvPr id="7172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b="1" smtClean="0"/>
              <a:t>Základní fakta</a:t>
            </a:r>
            <a:r>
              <a:rPr lang="cs-CZ" altLang="cs-CZ" smtClean="0"/>
              <a:t>:</a:t>
            </a:r>
          </a:p>
          <a:p>
            <a:pPr eaLnBrk="1" hangingPunct="1"/>
            <a:r>
              <a:rPr lang="cs-CZ" altLang="cs-CZ" smtClean="0"/>
              <a:t>Zveřejněna 2007.</a:t>
            </a:r>
          </a:p>
          <a:p>
            <a:pPr eaLnBrk="1" hangingPunct="1"/>
            <a:r>
              <a:rPr lang="cs-CZ" altLang="cs-CZ" smtClean="0"/>
              <a:t>Národní knihovna, spolupráce s Univerzitou Karlovou.</a:t>
            </a:r>
          </a:p>
          <a:p>
            <a:pPr eaLnBrk="1" hangingPunct="1"/>
            <a:r>
              <a:rPr lang="cs-CZ" altLang="cs-CZ" smtClean="0"/>
              <a:t>MetaLib a SFX, obal Plone - vše NK, závislost na JIB.</a:t>
            </a:r>
          </a:p>
          <a:p>
            <a:pPr eaLnBrk="1" hangingPunct="1"/>
            <a:r>
              <a:rPr lang="cs-CZ" altLang="cs-CZ" smtClean="0"/>
              <a:t>Prototyp – tvorba metodiky.</a:t>
            </a:r>
          </a:p>
          <a:p>
            <a:pPr eaLnBrk="1" hangingPunct="1"/>
            <a:r>
              <a:rPr lang="cs-CZ" altLang="cs-CZ" smtClean="0"/>
              <a:t>Síť oborových bran JIB.</a:t>
            </a:r>
          </a:p>
          <a:p>
            <a:pPr eaLnBrk="1" hangingPunct="1"/>
            <a:endParaRPr lang="cs-CZ" altLang="cs-CZ" smtClean="0"/>
          </a:p>
          <a:p>
            <a:pPr eaLnBrk="1" hangingPunct="1"/>
            <a:endParaRPr lang="cs-CZ" altLang="cs-CZ" smtClean="0"/>
          </a:p>
          <a:p>
            <a:pPr eaLnBrk="1" hangingPunct="1"/>
            <a:endParaRPr lang="cs-CZ" altLang="cs-CZ" smtClean="0"/>
          </a:p>
          <a:p>
            <a:pPr eaLnBrk="1" hangingPunct="1"/>
            <a:endParaRPr lang="cs-CZ" altLang="cs-CZ" smtClean="0"/>
          </a:p>
        </p:txBody>
      </p:sp>
      <p:pic>
        <p:nvPicPr>
          <p:cNvPr id="8196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dirty="0" smtClean="0"/>
          </a:p>
          <a:p>
            <a:pPr marL="0" indent="0" eaLnBrk="1" hangingPunct="1">
              <a:buFontTx/>
              <a:buNone/>
              <a:defRPr/>
            </a:pPr>
            <a:r>
              <a:rPr lang="cs-CZ" dirty="0" smtClean="0"/>
              <a:t>Adresa:</a:t>
            </a:r>
          </a:p>
          <a:p>
            <a:pPr marL="0" indent="0" eaLnBrk="1" hangingPunct="1">
              <a:buFontTx/>
              <a:buNone/>
              <a:defRPr/>
            </a:pPr>
            <a:r>
              <a:rPr lang="cs-CZ" sz="4000" dirty="0" smtClean="0"/>
              <a:t>http://kiv.jib.cz/</a:t>
            </a:r>
          </a:p>
        </p:txBody>
      </p:sp>
      <p:pic>
        <p:nvPicPr>
          <p:cNvPr id="9220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b="1" smtClean="0"/>
              <a:t>Zdroje pro Vyhledávač KIV:</a:t>
            </a:r>
          </a:p>
          <a:p>
            <a:pPr eaLnBrk="1" hangingPunct="1"/>
            <a:r>
              <a:rPr lang="cs-CZ" altLang="cs-CZ" smtClean="0"/>
              <a:t>Oborové databáze.</a:t>
            </a:r>
          </a:p>
          <a:p>
            <a:pPr eaLnBrk="1" hangingPunct="1"/>
            <a:r>
              <a:rPr lang="cs-CZ" altLang="cs-CZ" smtClean="0"/>
              <a:t>Domácí KKL, zahraniční – nejhodnotnější jsou licencované.</a:t>
            </a:r>
          </a:p>
          <a:p>
            <a:pPr eaLnBrk="1" hangingPunct="1">
              <a:buFontTx/>
              <a:buNone/>
            </a:pPr>
            <a:r>
              <a:rPr lang="cs-CZ" altLang="cs-CZ" b="1" smtClean="0"/>
              <a:t>Zdroje pro SFX:</a:t>
            </a:r>
          </a:p>
          <a:p>
            <a:pPr eaLnBrk="1" hangingPunct="1"/>
            <a:r>
              <a:rPr lang="cs-CZ" altLang="cs-CZ" smtClean="0"/>
              <a:t>Včetně obecných katalogů a databází.</a:t>
            </a:r>
          </a:p>
        </p:txBody>
      </p:sp>
      <p:pic>
        <p:nvPicPr>
          <p:cNvPr id="10244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b="1" smtClean="0"/>
              <a:t>Další zdroje</a:t>
            </a:r>
            <a:r>
              <a:rPr lang="cs-CZ" altLang="cs-CZ" smtClean="0"/>
              <a:t>:</a:t>
            </a:r>
          </a:p>
          <a:p>
            <a:pPr eaLnBrk="1" hangingPunct="1"/>
            <a:r>
              <a:rPr lang="cs-CZ" altLang="cs-CZ" smtClean="0"/>
              <a:t>Internetové zdroje katalogizované v databázi KKL.</a:t>
            </a:r>
          </a:p>
          <a:p>
            <a:pPr eaLnBrk="1" hangingPunct="1"/>
            <a:r>
              <a:rPr lang="cs-CZ" altLang="cs-CZ" smtClean="0"/>
              <a:t>Databáze Knihovnického institutu NK.</a:t>
            </a:r>
          </a:p>
          <a:p>
            <a:pPr eaLnBrk="1" hangingPunct="1"/>
            <a:r>
              <a:rPr lang="cs-CZ" altLang="cs-CZ" smtClean="0"/>
              <a:t>Fond Knihovny Knihovnické literatury.</a:t>
            </a:r>
          </a:p>
        </p:txBody>
      </p:sp>
      <p:pic>
        <p:nvPicPr>
          <p:cNvPr id="11268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dirty="0" smtClean="0"/>
              <a:t>Co potřebujeme řešit:</a:t>
            </a:r>
          </a:p>
          <a:p>
            <a:pPr eaLnBrk="1" hangingPunct="1">
              <a:defRPr/>
            </a:pPr>
            <a:r>
              <a:rPr lang="cs-CZ" dirty="0" smtClean="0"/>
              <a:t>Budoucnost paralelního vyhledávání:</a:t>
            </a:r>
          </a:p>
          <a:p>
            <a:pPr lvl="1" eaLnBrk="1" hangingPunct="1">
              <a:defRPr/>
            </a:pPr>
            <a:r>
              <a:rPr lang="cs-CZ" dirty="0" smtClean="0"/>
              <a:t>morálně -- udržitelnost </a:t>
            </a:r>
            <a:r>
              <a:rPr lang="cs-CZ" dirty="0" err="1" smtClean="0"/>
              <a:t>MetaLibu</a:t>
            </a:r>
            <a:r>
              <a:rPr lang="cs-CZ" dirty="0" smtClean="0"/>
              <a:t> v NK ČR </a:t>
            </a:r>
          </a:p>
          <a:p>
            <a:pPr eaLnBrk="1" hangingPunct="1">
              <a:defRPr/>
            </a:pPr>
            <a:r>
              <a:rPr lang="cs-CZ" dirty="0" smtClean="0"/>
              <a:t>Oborové brány a Centrální portál knihoven:</a:t>
            </a:r>
          </a:p>
          <a:p>
            <a:pPr lvl="1" eaLnBrk="1" hangingPunct="1">
              <a:defRPr/>
            </a:pPr>
            <a:r>
              <a:rPr lang="cs-CZ" dirty="0" smtClean="0"/>
              <a:t>oborové vyhledávání -- možnosti vyhledávat pouze z určitých zdrojů.</a:t>
            </a:r>
          </a:p>
          <a:p>
            <a:pPr eaLnBrk="1" hangingPunct="1">
              <a:defRPr/>
            </a:pPr>
            <a:r>
              <a:rPr lang="cs-CZ" dirty="0" smtClean="0"/>
              <a:t>Financování.</a:t>
            </a:r>
          </a:p>
          <a:p>
            <a:pPr eaLnBrk="1" hangingPunct="1">
              <a:defRPr/>
            </a:pPr>
            <a:endParaRPr lang="cs-CZ" dirty="0" smtClean="0"/>
          </a:p>
          <a:p>
            <a:pPr eaLnBrk="1" hangingPunct="1">
              <a:defRPr/>
            </a:pPr>
            <a:endParaRPr lang="cs-CZ" dirty="0" smtClean="0"/>
          </a:p>
          <a:p>
            <a:pPr eaLnBrk="1" hangingPunct="1">
              <a:defRPr/>
            </a:pPr>
            <a:endParaRPr lang="cs-CZ" dirty="0" smtClean="0"/>
          </a:p>
        </p:txBody>
      </p:sp>
      <p:pic>
        <p:nvPicPr>
          <p:cNvPr id="12292" name="Picture 4" descr="kiv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3534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635375" y="692150"/>
            <a:ext cx="48974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3600" b="1">
                <a:solidFill>
                  <a:srgbClr val="FF3300"/>
                </a:solidFill>
              </a:rPr>
              <a:t>Oborová brána KIV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269</Words>
  <Application>Microsoft Office PowerPoint</Application>
  <PresentationFormat>Předvádění na obrazovce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Calibri</vt:lpstr>
      <vt:lpstr>Výchozí návrh</vt:lpstr>
      <vt:lpstr>Oborová brána KIV Knihovnický institut  Národní knihovna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Národní knihovna ČR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Eva Bartůňková</dc:creator>
  <cp:lastModifiedBy>Machalova Linda</cp:lastModifiedBy>
  <cp:revision>22</cp:revision>
  <cp:lastPrinted>2013-12-16T14:38:38Z</cp:lastPrinted>
  <dcterms:created xsi:type="dcterms:W3CDTF">2013-10-23T08:24:20Z</dcterms:created>
  <dcterms:modified xsi:type="dcterms:W3CDTF">2013-12-18T08:16:20Z</dcterms:modified>
</cp:coreProperties>
</file>